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522"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9F2E91-EF82-4ADC-91CA-0495258E1A71}" type="datetimeFigureOut">
              <a:rPr lang="en-US" smtClean="0"/>
              <a:pPr/>
              <a:t>10/7/2016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5088E9-FDB7-4BCD-B99F-40474593AE8E}" type="slidenum">
              <a:rPr lang="en-US" smtClean="0"/>
              <a:pPr/>
              <a:t>‹#›</a:t>
            </a:fld>
            <a:endParaRPr lang="en-US"/>
          </a:p>
        </p:txBody>
      </p:sp>
    </p:spTree>
    <p:extLst>
      <p:ext uri="{BB962C8B-B14F-4D97-AF65-F5344CB8AC3E}">
        <p14:creationId xmlns:p14="http://schemas.microsoft.com/office/powerpoint/2010/main" val="31876256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p:spPr>
        <p:txBody>
          <a:bodyPr/>
          <a:lstStyle>
            <a:lvl1pPr eaLnBrk="0" hangingPunct="0">
              <a:defRPr>
                <a:solidFill>
                  <a:schemeClr val="tx1"/>
                </a:solidFill>
                <a:latin typeface="Garamond" pitchFamily="18" charset="0"/>
                <a:cs typeface="Arial" charset="0"/>
              </a:defRPr>
            </a:lvl1pPr>
            <a:lvl2pPr marL="742909" indent="-285734" eaLnBrk="0" hangingPunct="0">
              <a:defRPr>
                <a:solidFill>
                  <a:schemeClr val="tx1"/>
                </a:solidFill>
                <a:latin typeface="Garamond" pitchFamily="18" charset="0"/>
                <a:cs typeface="Arial" charset="0"/>
              </a:defRPr>
            </a:lvl2pPr>
            <a:lvl3pPr marL="1142937" indent="-228587" eaLnBrk="0" hangingPunct="0">
              <a:defRPr>
                <a:solidFill>
                  <a:schemeClr val="tx1"/>
                </a:solidFill>
                <a:latin typeface="Garamond" pitchFamily="18" charset="0"/>
                <a:cs typeface="Arial" charset="0"/>
              </a:defRPr>
            </a:lvl3pPr>
            <a:lvl4pPr marL="1600112" indent="-228587" eaLnBrk="0" hangingPunct="0">
              <a:defRPr>
                <a:solidFill>
                  <a:schemeClr val="tx1"/>
                </a:solidFill>
                <a:latin typeface="Garamond" pitchFamily="18" charset="0"/>
                <a:cs typeface="Arial" charset="0"/>
              </a:defRPr>
            </a:lvl4pPr>
            <a:lvl5pPr marL="2057287" indent="-228587" eaLnBrk="0" hangingPunct="0">
              <a:defRPr>
                <a:solidFill>
                  <a:schemeClr val="tx1"/>
                </a:solidFill>
                <a:latin typeface="Garamond" pitchFamily="18" charset="0"/>
                <a:cs typeface="Arial" charset="0"/>
              </a:defRPr>
            </a:lvl5pPr>
            <a:lvl6pPr marL="2514461" indent="-228587" eaLnBrk="0" fontAlgn="base" hangingPunct="0">
              <a:spcBef>
                <a:spcPct val="0"/>
              </a:spcBef>
              <a:spcAft>
                <a:spcPct val="0"/>
              </a:spcAft>
              <a:defRPr>
                <a:solidFill>
                  <a:schemeClr val="tx1"/>
                </a:solidFill>
                <a:latin typeface="Garamond" pitchFamily="18" charset="0"/>
                <a:cs typeface="Arial" charset="0"/>
              </a:defRPr>
            </a:lvl6pPr>
            <a:lvl7pPr marL="2971635" indent="-228587" eaLnBrk="0" fontAlgn="base" hangingPunct="0">
              <a:spcBef>
                <a:spcPct val="0"/>
              </a:spcBef>
              <a:spcAft>
                <a:spcPct val="0"/>
              </a:spcAft>
              <a:defRPr>
                <a:solidFill>
                  <a:schemeClr val="tx1"/>
                </a:solidFill>
                <a:latin typeface="Garamond" pitchFamily="18" charset="0"/>
                <a:cs typeface="Arial" charset="0"/>
              </a:defRPr>
            </a:lvl7pPr>
            <a:lvl8pPr marL="3428810" indent="-228587" eaLnBrk="0" fontAlgn="base" hangingPunct="0">
              <a:spcBef>
                <a:spcPct val="0"/>
              </a:spcBef>
              <a:spcAft>
                <a:spcPct val="0"/>
              </a:spcAft>
              <a:defRPr>
                <a:solidFill>
                  <a:schemeClr val="tx1"/>
                </a:solidFill>
                <a:latin typeface="Garamond" pitchFamily="18" charset="0"/>
                <a:cs typeface="Arial" charset="0"/>
              </a:defRPr>
            </a:lvl8pPr>
            <a:lvl9pPr marL="3885985" indent="-228587" eaLnBrk="0" fontAlgn="base" hangingPunct="0">
              <a:spcBef>
                <a:spcPct val="0"/>
              </a:spcBef>
              <a:spcAft>
                <a:spcPct val="0"/>
              </a:spcAft>
              <a:defRPr>
                <a:solidFill>
                  <a:schemeClr val="tx1"/>
                </a:solidFill>
                <a:latin typeface="Garamond" pitchFamily="18" charset="0"/>
                <a:cs typeface="Arial" charset="0"/>
              </a:defRPr>
            </a:lvl9pPr>
          </a:lstStyle>
          <a:p>
            <a:pPr eaLnBrk="1" hangingPunct="1"/>
            <a:fld id="{97A4D54C-4B36-4C9D-B5D7-3047A15451F6}" type="slidenum">
              <a:rPr lang="en-US">
                <a:latin typeface="Arial" charset="0"/>
              </a:rPr>
              <a:pPr eaLnBrk="1" hangingPunct="1"/>
              <a:t>2</a:t>
            </a:fld>
            <a:endParaRPr lang="en-US">
              <a:latin typeface="Arial" charset="0"/>
            </a:endParaRPr>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p:spPr>
        <p:txBody>
          <a:bodyPr/>
          <a:lstStyle/>
          <a:p>
            <a:pPr eaLnBrk="1" hangingPunct="1"/>
            <a:endParaRPr lang="en-US" smtClean="0"/>
          </a:p>
          <a:p>
            <a:pPr eaLnBrk="1" hangingPunct="1"/>
            <a:endParaRPr lang="en-US" smtClean="0"/>
          </a:p>
          <a:p>
            <a:pPr eaLnBrk="1" hangingPunct="1"/>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B9AF624-B058-584C-8083-E4A29B10F55B}" type="slidenum">
              <a:rPr lang="en-US" sz="1200"/>
              <a:pPr eaLnBrk="1" hangingPunct="1"/>
              <a:t>11</a:t>
            </a:fld>
            <a:endParaRPr lang="en-US" sz="1200"/>
          </a:p>
        </p:txBody>
      </p:sp>
      <p:sp>
        <p:nvSpPr>
          <p:cNvPr id="3481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482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US">
              <a:latin typeface="Calibri"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bwMode="auto">
          <a:noFill/>
          <a:ln>
            <a:solidFill>
              <a:srgbClr val="000000"/>
            </a:solidFill>
            <a:miter lim="800000"/>
            <a:headEnd/>
            <a:tailEnd/>
          </a:ln>
        </p:spPr>
      </p:sp>
      <p:sp>
        <p:nvSpPr>
          <p:cNvPr id="27650" name="Notes Placeholder 2"/>
          <p:cNvSpPr>
            <a:spLocks noGrp="1"/>
          </p:cNvSpPr>
          <p:nvPr>
            <p:ph type="body" idx="1"/>
          </p:nvPr>
        </p:nvSpPr>
        <p:spPr bwMode="auto">
          <a:xfrm>
            <a:off x="771525" y="4343400"/>
            <a:ext cx="5486400" cy="4114800"/>
          </a:xfrm>
          <a:noFill/>
        </p:spPr>
        <p:txBody>
          <a:bodyPr wrap="square" numCol="1" anchor="t" anchorCtr="0" compatLnSpc="1">
            <a:prstTxWarp prst="textNoShape">
              <a:avLst/>
            </a:prstTxWarp>
          </a:bodyPr>
          <a:lstStyle/>
          <a:p>
            <a:pPr>
              <a:spcBef>
                <a:spcPct val="0"/>
              </a:spcBef>
            </a:pPr>
            <a:r>
              <a:rPr lang="en-US" dirty="0" smtClean="0"/>
              <a:t>Children may be asked for their input or opinions, but parents should remind children that final decisions are a parent’s responsibility.  By drawing these distinctions, children are protected from feelings of guilt and disloyalty, and from adult-level responsibilities that they are not yet ready to bear. </a:t>
            </a:r>
          </a:p>
          <a:p>
            <a:pPr>
              <a:spcBef>
                <a:spcPct val="0"/>
              </a:spcBef>
            </a:pPr>
            <a:r>
              <a:rPr lang="en-US" dirty="0" smtClean="0"/>
              <a:t> </a:t>
            </a:r>
          </a:p>
          <a:p>
            <a:pPr>
              <a:spcBef>
                <a:spcPct val="0"/>
              </a:spcBef>
            </a:pPr>
            <a:r>
              <a:rPr lang="en-US" b="1" dirty="0" smtClean="0"/>
              <a:t>Even when children’s preferences are reflected in the decision, parents should make clear to their children that the final decision rests with them alone. They should make clear that the child’s input is only one of many complex decision points that parents will take into account. </a:t>
            </a:r>
            <a:endParaRPr lang="en-US" dirty="0" smtClean="0"/>
          </a:p>
          <a:p>
            <a:pPr>
              <a:spcBef>
                <a:spcPct val="0"/>
              </a:spcBef>
            </a:pPr>
            <a:r>
              <a:rPr lang="en-US" dirty="0" smtClean="0"/>
              <a:t> </a:t>
            </a:r>
          </a:p>
          <a:p>
            <a:pPr>
              <a:spcBef>
                <a:spcPct val="0"/>
              </a:spcBef>
            </a:pPr>
            <a:r>
              <a:rPr lang="en-US" dirty="0" smtClean="0"/>
              <a:t>Unsolicited, some older children and teens will express their preference, based on their social and psychological needs at the time rather than a preference for one parent over another.  Sometimes youth have input that is thoughtful and adaptive; other youth choose the parent or situation that is easiest on them. It is important to agree on who your child is and how mature she is before taking her opinion into full consideration.  If you are unsure or don’t agree as parents, work on the issues with a mediator or mental health professional who can help you sort out your differences rather than fight about them in court.  </a:t>
            </a:r>
          </a:p>
          <a:p>
            <a:pPr>
              <a:spcBef>
                <a:spcPct val="0"/>
              </a:spcBef>
            </a:pPr>
            <a:r>
              <a:rPr lang="en-US" dirty="0" smtClean="0"/>
              <a:t> </a:t>
            </a:r>
          </a:p>
        </p:txBody>
      </p:sp>
      <p:sp>
        <p:nvSpPr>
          <p:cNvPr id="2765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C5D9381-267F-476A-B18E-45F24D6DAA3D}" type="slidenum">
              <a:rPr lang="en-US"/>
              <a:pPr fontAlgn="base">
                <a:spcBef>
                  <a:spcPct val="0"/>
                </a:spcBef>
                <a:spcAft>
                  <a:spcPct val="0"/>
                </a:spcAft>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B2C6272-9589-F141-AB67-986DBF9B4674}" type="slidenum">
              <a:rPr lang="en-US" sz="1200"/>
              <a:pPr eaLnBrk="1" hangingPunct="1"/>
              <a:t>14</a:t>
            </a:fld>
            <a:endParaRPr lang="en-US" sz="1200"/>
          </a:p>
        </p:txBody>
      </p:sp>
      <p:sp>
        <p:nvSpPr>
          <p:cNvPr id="10752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0752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en-US">
              <a:latin typeface="Calibri"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lvl1pPr eaLnBrk="0" hangingPunct="0">
              <a:defRPr>
                <a:solidFill>
                  <a:schemeClr val="tx1"/>
                </a:solidFill>
                <a:latin typeface="Garamond" pitchFamily="18" charset="0"/>
                <a:cs typeface="Arial" charset="0"/>
              </a:defRPr>
            </a:lvl1pPr>
            <a:lvl2pPr marL="742909" indent="-285734" eaLnBrk="0" hangingPunct="0">
              <a:defRPr>
                <a:solidFill>
                  <a:schemeClr val="tx1"/>
                </a:solidFill>
                <a:latin typeface="Garamond" pitchFamily="18" charset="0"/>
                <a:cs typeface="Arial" charset="0"/>
              </a:defRPr>
            </a:lvl2pPr>
            <a:lvl3pPr marL="1142937" indent="-228587" eaLnBrk="0" hangingPunct="0">
              <a:defRPr>
                <a:solidFill>
                  <a:schemeClr val="tx1"/>
                </a:solidFill>
                <a:latin typeface="Garamond" pitchFamily="18" charset="0"/>
                <a:cs typeface="Arial" charset="0"/>
              </a:defRPr>
            </a:lvl3pPr>
            <a:lvl4pPr marL="1600112" indent="-228587" eaLnBrk="0" hangingPunct="0">
              <a:defRPr>
                <a:solidFill>
                  <a:schemeClr val="tx1"/>
                </a:solidFill>
                <a:latin typeface="Garamond" pitchFamily="18" charset="0"/>
                <a:cs typeface="Arial" charset="0"/>
              </a:defRPr>
            </a:lvl4pPr>
            <a:lvl5pPr marL="2057287" indent="-228587" eaLnBrk="0" hangingPunct="0">
              <a:defRPr>
                <a:solidFill>
                  <a:schemeClr val="tx1"/>
                </a:solidFill>
                <a:latin typeface="Garamond" pitchFamily="18" charset="0"/>
                <a:cs typeface="Arial" charset="0"/>
              </a:defRPr>
            </a:lvl5pPr>
            <a:lvl6pPr marL="2514461" indent="-228587" eaLnBrk="0" fontAlgn="base" hangingPunct="0">
              <a:spcBef>
                <a:spcPct val="0"/>
              </a:spcBef>
              <a:spcAft>
                <a:spcPct val="0"/>
              </a:spcAft>
              <a:defRPr>
                <a:solidFill>
                  <a:schemeClr val="tx1"/>
                </a:solidFill>
                <a:latin typeface="Garamond" pitchFamily="18" charset="0"/>
                <a:cs typeface="Arial" charset="0"/>
              </a:defRPr>
            </a:lvl6pPr>
            <a:lvl7pPr marL="2971635" indent="-228587" eaLnBrk="0" fontAlgn="base" hangingPunct="0">
              <a:spcBef>
                <a:spcPct val="0"/>
              </a:spcBef>
              <a:spcAft>
                <a:spcPct val="0"/>
              </a:spcAft>
              <a:defRPr>
                <a:solidFill>
                  <a:schemeClr val="tx1"/>
                </a:solidFill>
                <a:latin typeface="Garamond" pitchFamily="18" charset="0"/>
                <a:cs typeface="Arial" charset="0"/>
              </a:defRPr>
            </a:lvl7pPr>
            <a:lvl8pPr marL="3428810" indent="-228587" eaLnBrk="0" fontAlgn="base" hangingPunct="0">
              <a:spcBef>
                <a:spcPct val="0"/>
              </a:spcBef>
              <a:spcAft>
                <a:spcPct val="0"/>
              </a:spcAft>
              <a:defRPr>
                <a:solidFill>
                  <a:schemeClr val="tx1"/>
                </a:solidFill>
                <a:latin typeface="Garamond" pitchFamily="18" charset="0"/>
                <a:cs typeface="Arial" charset="0"/>
              </a:defRPr>
            </a:lvl8pPr>
            <a:lvl9pPr marL="3885985" indent="-228587" eaLnBrk="0" fontAlgn="base" hangingPunct="0">
              <a:spcBef>
                <a:spcPct val="0"/>
              </a:spcBef>
              <a:spcAft>
                <a:spcPct val="0"/>
              </a:spcAft>
              <a:defRPr>
                <a:solidFill>
                  <a:schemeClr val="tx1"/>
                </a:solidFill>
                <a:latin typeface="Garamond" pitchFamily="18" charset="0"/>
                <a:cs typeface="Arial" charset="0"/>
              </a:defRPr>
            </a:lvl9pPr>
          </a:lstStyle>
          <a:p>
            <a:pPr eaLnBrk="1" hangingPunct="1"/>
            <a:fld id="{902FD070-25FB-4E76-BD47-51B7962BC109}" type="slidenum">
              <a:rPr lang="en-US" smtClean="0">
                <a:latin typeface="Arial" charset="0"/>
              </a:rPr>
              <a:pPr eaLnBrk="1" hangingPunct="1"/>
              <a:t>15</a:t>
            </a:fld>
            <a:endParaRPr lang="en-US" smtClean="0">
              <a:latin typeface="Arial" charset="0"/>
            </a:endParaRPr>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1FF1BC5-3C1B-420D-B679-ACC481C7964A}" type="slidenum">
              <a:rPr lang="en-US" smtClean="0"/>
              <a:pPr>
                <a:defRPr/>
              </a:pPr>
              <a:t>16</a:t>
            </a:fld>
            <a:endParaRPr lang="en-US"/>
          </a:p>
        </p:txBody>
      </p:sp>
    </p:spTree>
    <p:extLst>
      <p:ext uri="{BB962C8B-B14F-4D97-AF65-F5344CB8AC3E}">
        <p14:creationId xmlns:p14="http://schemas.microsoft.com/office/powerpoint/2010/main" val="115186453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Jessica P. Greenwald O'Brien, 2010</a:t>
            </a:r>
            <a:endParaRPr lang="en-US"/>
          </a:p>
        </p:txBody>
      </p:sp>
      <p:sp>
        <p:nvSpPr>
          <p:cNvPr id="5" name="Slide Number Placeholder 4"/>
          <p:cNvSpPr>
            <a:spLocks noGrp="1"/>
          </p:cNvSpPr>
          <p:nvPr>
            <p:ph type="sldNum" sz="quarter" idx="11"/>
          </p:nvPr>
        </p:nvSpPr>
        <p:spPr/>
        <p:txBody>
          <a:bodyPr/>
          <a:lstStyle/>
          <a:p>
            <a:fld id="{AB432DA6-01C6-4AE0-9BA5-0E78DF80EDAE}" type="slidenum">
              <a:rPr lang="en-US" smtClean="0"/>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lvl1pPr eaLnBrk="0" hangingPunct="0">
              <a:defRPr>
                <a:solidFill>
                  <a:schemeClr val="tx1"/>
                </a:solidFill>
                <a:latin typeface="Garamond" pitchFamily="18" charset="0"/>
                <a:cs typeface="Arial" charset="0"/>
              </a:defRPr>
            </a:lvl1pPr>
            <a:lvl2pPr marL="742909" indent="-285734" eaLnBrk="0" hangingPunct="0">
              <a:defRPr>
                <a:solidFill>
                  <a:schemeClr val="tx1"/>
                </a:solidFill>
                <a:latin typeface="Garamond" pitchFamily="18" charset="0"/>
                <a:cs typeface="Arial" charset="0"/>
              </a:defRPr>
            </a:lvl2pPr>
            <a:lvl3pPr marL="1142937" indent="-228587" eaLnBrk="0" hangingPunct="0">
              <a:defRPr>
                <a:solidFill>
                  <a:schemeClr val="tx1"/>
                </a:solidFill>
                <a:latin typeface="Garamond" pitchFamily="18" charset="0"/>
                <a:cs typeface="Arial" charset="0"/>
              </a:defRPr>
            </a:lvl3pPr>
            <a:lvl4pPr marL="1600112" indent="-228587" eaLnBrk="0" hangingPunct="0">
              <a:defRPr>
                <a:solidFill>
                  <a:schemeClr val="tx1"/>
                </a:solidFill>
                <a:latin typeface="Garamond" pitchFamily="18" charset="0"/>
                <a:cs typeface="Arial" charset="0"/>
              </a:defRPr>
            </a:lvl4pPr>
            <a:lvl5pPr marL="2057287" indent="-228587" eaLnBrk="0" hangingPunct="0">
              <a:defRPr>
                <a:solidFill>
                  <a:schemeClr val="tx1"/>
                </a:solidFill>
                <a:latin typeface="Garamond" pitchFamily="18" charset="0"/>
                <a:cs typeface="Arial" charset="0"/>
              </a:defRPr>
            </a:lvl5pPr>
            <a:lvl6pPr marL="2514461" indent="-228587" eaLnBrk="0" fontAlgn="base" hangingPunct="0">
              <a:spcBef>
                <a:spcPct val="0"/>
              </a:spcBef>
              <a:spcAft>
                <a:spcPct val="0"/>
              </a:spcAft>
              <a:defRPr>
                <a:solidFill>
                  <a:schemeClr val="tx1"/>
                </a:solidFill>
                <a:latin typeface="Garamond" pitchFamily="18" charset="0"/>
                <a:cs typeface="Arial" charset="0"/>
              </a:defRPr>
            </a:lvl6pPr>
            <a:lvl7pPr marL="2971635" indent="-228587" eaLnBrk="0" fontAlgn="base" hangingPunct="0">
              <a:spcBef>
                <a:spcPct val="0"/>
              </a:spcBef>
              <a:spcAft>
                <a:spcPct val="0"/>
              </a:spcAft>
              <a:defRPr>
                <a:solidFill>
                  <a:schemeClr val="tx1"/>
                </a:solidFill>
                <a:latin typeface="Garamond" pitchFamily="18" charset="0"/>
                <a:cs typeface="Arial" charset="0"/>
              </a:defRPr>
            </a:lvl7pPr>
            <a:lvl8pPr marL="3428810" indent="-228587" eaLnBrk="0" fontAlgn="base" hangingPunct="0">
              <a:spcBef>
                <a:spcPct val="0"/>
              </a:spcBef>
              <a:spcAft>
                <a:spcPct val="0"/>
              </a:spcAft>
              <a:defRPr>
                <a:solidFill>
                  <a:schemeClr val="tx1"/>
                </a:solidFill>
                <a:latin typeface="Garamond" pitchFamily="18" charset="0"/>
                <a:cs typeface="Arial" charset="0"/>
              </a:defRPr>
            </a:lvl8pPr>
            <a:lvl9pPr marL="3885985" indent="-228587" eaLnBrk="0" fontAlgn="base" hangingPunct="0">
              <a:spcBef>
                <a:spcPct val="0"/>
              </a:spcBef>
              <a:spcAft>
                <a:spcPct val="0"/>
              </a:spcAft>
              <a:defRPr>
                <a:solidFill>
                  <a:schemeClr val="tx1"/>
                </a:solidFill>
                <a:latin typeface="Garamond" pitchFamily="18" charset="0"/>
                <a:cs typeface="Arial" charset="0"/>
              </a:defRPr>
            </a:lvl9pPr>
          </a:lstStyle>
          <a:p>
            <a:pPr eaLnBrk="1" hangingPunct="1"/>
            <a:fld id="{20285447-AA83-4C5F-AE65-22C84C5C5673}" type="slidenum">
              <a:rPr lang="en-US" smtClean="0">
                <a:latin typeface="Arial" charset="0"/>
              </a:rPr>
              <a:pPr eaLnBrk="1" hangingPunct="1"/>
              <a:t>3</a:t>
            </a:fld>
            <a:endParaRPr lang="en-US" smtClean="0">
              <a:latin typeface="Arial"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p:spPr>
        <p:txBody>
          <a:bodyPr/>
          <a:lstStyle>
            <a:lvl1pPr eaLnBrk="0" hangingPunct="0">
              <a:defRPr>
                <a:solidFill>
                  <a:schemeClr val="tx1"/>
                </a:solidFill>
                <a:latin typeface="Garamond" pitchFamily="18" charset="0"/>
                <a:cs typeface="Arial" charset="0"/>
              </a:defRPr>
            </a:lvl1pPr>
            <a:lvl2pPr marL="742909" indent="-285734" eaLnBrk="0" hangingPunct="0">
              <a:defRPr>
                <a:solidFill>
                  <a:schemeClr val="tx1"/>
                </a:solidFill>
                <a:latin typeface="Garamond" pitchFamily="18" charset="0"/>
                <a:cs typeface="Arial" charset="0"/>
              </a:defRPr>
            </a:lvl2pPr>
            <a:lvl3pPr marL="1142937" indent="-228587" eaLnBrk="0" hangingPunct="0">
              <a:defRPr>
                <a:solidFill>
                  <a:schemeClr val="tx1"/>
                </a:solidFill>
                <a:latin typeface="Garamond" pitchFamily="18" charset="0"/>
                <a:cs typeface="Arial" charset="0"/>
              </a:defRPr>
            </a:lvl3pPr>
            <a:lvl4pPr marL="1600112" indent="-228587" eaLnBrk="0" hangingPunct="0">
              <a:defRPr>
                <a:solidFill>
                  <a:schemeClr val="tx1"/>
                </a:solidFill>
                <a:latin typeface="Garamond" pitchFamily="18" charset="0"/>
                <a:cs typeface="Arial" charset="0"/>
              </a:defRPr>
            </a:lvl4pPr>
            <a:lvl5pPr marL="2057287" indent="-228587" eaLnBrk="0" hangingPunct="0">
              <a:defRPr>
                <a:solidFill>
                  <a:schemeClr val="tx1"/>
                </a:solidFill>
                <a:latin typeface="Garamond" pitchFamily="18" charset="0"/>
                <a:cs typeface="Arial" charset="0"/>
              </a:defRPr>
            </a:lvl5pPr>
            <a:lvl6pPr marL="2514461" indent="-228587" eaLnBrk="0" fontAlgn="base" hangingPunct="0">
              <a:spcBef>
                <a:spcPct val="0"/>
              </a:spcBef>
              <a:spcAft>
                <a:spcPct val="0"/>
              </a:spcAft>
              <a:defRPr>
                <a:solidFill>
                  <a:schemeClr val="tx1"/>
                </a:solidFill>
                <a:latin typeface="Garamond" pitchFamily="18" charset="0"/>
                <a:cs typeface="Arial" charset="0"/>
              </a:defRPr>
            </a:lvl6pPr>
            <a:lvl7pPr marL="2971635" indent="-228587" eaLnBrk="0" fontAlgn="base" hangingPunct="0">
              <a:spcBef>
                <a:spcPct val="0"/>
              </a:spcBef>
              <a:spcAft>
                <a:spcPct val="0"/>
              </a:spcAft>
              <a:defRPr>
                <a:solidFill>
                  <a:schemeClr val="tx1"/>
                </a:solidFill>
                <a:latin typeface="Garamond" pitchFamily="18" charset="0"/>
                <a:cs typeface="Arial" charset="0"/>
              </a:defRPr>
            </a:lvl7pPr>
            <a:lvl8pPr marL="3428810" indent="-228587" eaLnBrk="0" fontAlgn="base" hangingPunct="0">
              <a:spcBef>
                <a:spcPct val="0"/>
              </a:spcBef>
              <a:spcAft>
                <a:spcPct val="0"/>
              </a:spcAft>
              <a:defRPr>
                <a:solidFill>
                  <a:schemeClr val="tx1"/>
                </a:solidFill>
                <a:latin typeface="Garamond" pitchFamily="18" charset="0"/>
                <a:cs typeface="Arial" charset="0"/>
              </a:defRPr>
            </a:lvl8pPr>
            <a:lvl9pPr marL="3885985" indent="-228587" eaLnBrk="0" fontAlgn="base" hangingPunct="0">
              <a:spcBef>
                <a:spcPct val="0"/>
              </a:spcBef>
              <a:spcAft>
                <a:spcPct val="0"/>
              </a:spcAft>
              <a:defRPr>
                <a:solidFill>
                  <a:schemeClr val="tx1"/>
                </a:solidFill>
                <a:latin typeface="Garamond" pitchFamily="18" charset="0"/>
                <a:cs typeface="Arial" charset="0"/>
              </a:defRPr>
            </a:lvl9pPr>
          </a:lstStyle>
          <a:p>
            <a:pPr eaLnBrk="1" hangingPunct="1"/>
            <a:fld id="{796EA243-D891-4D1E-A1D7-D70042C32DC0}" type="slidenum">
              <a:rPr lang="en-US">
                <a:latin typeface="Arial" charset="0"/>
              </a:rPr>
              <a:pPr eaLnBrk="1" hangingPunct="1"/>
              <a:t>4</a:t>
            </a:fld>
            <a:endParaRPr lang="en-US" dirty="0">
              <a:latin typeface="Arial" charset="0"/>
            </a:endParaRPr>
          </a:p>
        </p:txBody>
      </p:sp>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noFill/>
        </p:spPr>
        <p:txBody>
          <a:bodyPr/>
          <a:lstStyle/>
          <a:p>
            <a:pPr eaLnBrk="1" hangingPunct="1"/>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034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endParaRPr lang="en-US">
              <a:latin typeface="Calibri" charset="0"/>
              <a:ea typeface="ＭＳ Ｐゴシック" charset="0"/>
              <a:cs typeface="ＭＳ Ｐゴシック" charset="0"/>
            </a:endParaRPr>
          </a:p>
        </p:txBody>
      </p:sp>
      <p:sp>
        <p:nvSpPr>
          <p:cNvPr id="1034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C253A8F-1A54-5343-817F-46538489048E}" type="slidenum">
              <a:rPr lang="en-US" sz="1200"/>
              <a:pPr eaLnBrk="1" hangingPunct="1"/>
              <a:t>5</a:t>
            </a:fld>
            <a:endParaRPr 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spect="1" noTextEdit="1"/>
          </p:cNvSpPr>
          <p:nvPr>
            <p:ph type="sldImg"/>
          </p:nvPr>
        </p:nvSpPr>
        <p:spPr bwMode="auto">
          <a:noFill/>
          <a:ln>
            <a:solidFill>
              <a:srgbClr val="000000"/>
            </a:solidFill>
            <a:miter lim="800000"/>
            <a:headEnd/>
            <a:tailEnd/>
          </a:ln>
        </p:spPr>
      </p:sp>
      <p:sp>
        <p:nvSpPr>
          <p:cNvPr id="53251" name="Rectangle 3"/>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99F116E-EF3F-9843-8A9D-21598E70169A}" type="slidenum">
              <a:rPr lang="en-US" sz="1200"/>
              <a:pPr eaLnBrk="1" hangingPunct="1"/>
              <a:t>7</a:t>
            </a:fld>
            <a:endParaRPr lang="en-US" sz="1200"/>
          </a:p>
        </p:txBody>
      </p:sp>
      <p:sp>
        <p:nvSpPr>
          <p:cNvPr id="2662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662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US">
              <a:latin typeface="Calibri"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EDC9A4E-EADB-CD47-B5A5-4C4D91F29925}" type="slidenum">
              <a:rPr lang="en-US" sz="1200"/>
              <a:pPr eaLnBrk="1" hangingPunct="1"/>
              <a:t>8</a:t>
            </a:fld>
            <a:endParaRPr lang="en-US" sz="1200"/>
          </a:p>
        </p:txBody>
      </p:sp>
      <p:sp>
        <p:nvSpPr>
          <p:cNvPr id="2867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867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atin typeface="Calibri" charset="0"/>
                <a:ea typeface="ＭＳ Ｐゴシック" charset="0"/>
                <a:cs typeface="ＭＳ Ｐゴシック" charset="0"/>
              </a:rPr>
              <a:t>Poor metacognition:  governed by right dorsolateral area of prefrontal cortex</a:t>
            </a:r>
          </a:p>
          <a:p>
            <a:pPr eaLnBrk="1" hangingPunct="1">
              <a:spcBef>
                <a:spcPct val="0"/>
              </a:spcBef>
            </a:pPr>
            <a:r>
              <a:rPr lang="en-US">
                <a:latin typeface="Calibri" charset="0"/>
                <a:ea typeface="ＭＳ Ｐゴシック" charset="0"/>
                <a:cs typeface="ＭＳ Ｐゴシック" charset="0"/>
              </a:rPr>
              <a:t>	e.g. store a perception/experience but failed to introspect into their memory to search for it.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274EC5D-11EC-CF47-AC68-258B1C39CB22}" type="slidenum">
              <a:rPr lang="en-US" sz="1200"/>
              <a:pPr eaLnBrk="1" hangingPunct="1"/>
              <a:t>9</a:t>
            </a:fld>
            <a:endParaRPr lang="en-US" sz="1200"/>
          </a:p>
        </p:txBody>
      </p:sp>
      <p:sp>
        <p:nvSpPr>
          <p:cNvPr id="307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07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atin typeface="Calibri" charset="0"/>
                <a:ea typeface="ＭＳ Ｐゴシック" charset="0"/>
                <a:cs typeface="ＭＳ Ｐゴシック" charset="0"/>
              </a:rPr>
              <a:t>Interviewer</a:t>
            </a:r>
            <a:r>
              <a:rPr lang="ja-JP" altLang="en-US">
                <a:latin typeface="Calibri" charset="0"/>
                <a:ea typeface="ＭＳ Ｐゴシック" charset="0"/>
                <a:cs typeface="ＭＳ Ｐゴシック" charset="0"/>
              </a:rPr>
              <a:t>’</a:t>
            </a:r>
            <a:r>
              <a:rPr lang="en-US">
                <a:latin typeface="Calibri" charset="0"/>
                <a:ea typeface="ＭＳ Ｐゴシック" charset="0"/>
                <a:cs typeface="ＭＳ Ｐゴシック" charset="0"/>
              </a:rPr>
              <a:t>s bias can affect responses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00B63959-142E-F742-9A05-BCBF30577334}" type="slidenum">
              <a:rPr lang="en-US" sz="1200"/>
              <a:pPr eaLnBrk="1" hangingPunct="1"/>
              <a:t>10</a:t>
            </a:fld>
            <a:endParaRPr lang="en-US" sz="1200"/>
          </a:p>
        </p:txBody>
      </p:sp>
      <p:sp>
        <p:nvSpPr>
          <p:cNvPr id="3277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3277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eaLnBrk="1" hangingPunct="1">
              <a:spcBef>
                <a:spcPct val="0"/>
              </a:spcBef>
            </a:pPr>
            <a:endParaRPr lang="en-US">
              <a:latin typeface="Calibri"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DE0176C-09C7-43E9-8279-8C5985F225F9}" type="datetimeFigureOut">
              <a:rPr lang="en-US" smtClean="0"/>
              <a:pPr/>
              <a:t>10/7/2016</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0D90313-E64D-4716-AD4F-25796309D04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DE0176C-09C7-43E9-8279-8C5985F225F9}" type="datetimeFigureOut">
              <a:rPr lang="en-US" smtClean="0"/>
              <a:pPr/>
              <a:t>10/7/2016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0D90313-E64D-4716-AD4F-25796309D04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DE0176C-09C7-43E9-8279-8C5985F225F9}" type="datetimeFigureOut">
              <a:rPr lang="en-US" smtClean="0"/>
              <a:pPr/>
              <a:t>10/7/2016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0D90313-E64D-4716-AD4F-25796309D04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DE0176C-09C7-43E9-8279-8C5985F225F9}" type="datetimeFigureOut">
              <a:rPr lang="en-US" smtClean="0"/>
              <a:pPr/>
              <a:t>10/7/2016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0D90313-E64D-4716-AD4F-25796309D047}"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DE0176C-09C7-43E9-8279-8C5985F225F9}" type="datetimeFigureOut">
              <a:rPr lang="en-US" smtClean="0"/>
              <a:pPr/>
              <a:t>10/7/2016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0D90313-E64D-4716-AD4F-25796309D047}"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DE0176C-09C7-43E9-8279-8C5985F225F9}" type="datetimeFigureOut">
              <a:rPr lang="en-US" smtClean="0"/>
              <a:pPr/>
              <a:t>10/7/2016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0D90313-E64D-4716-AD4F-25796309D047}"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DE0176C-09C7-43E9-8279-8C5985F225F9}" type="datetimeFigureOut">
              <a:rPr lang="en-US" smtClean="0"/>
              <a:pPr/>
              <a:t>10/7/2016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0D90313-E64D-4716-AD4F-25796309D04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7DE0176C-09C7-43E9-8279-8C5985F225F9}" type="datetimeFigureOut">
              <a:rPr lang="en-US" smtClean="0"/>
              <a:pPr/>
              <a:t>10/7/2016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0D90313-E64D-4716-AD4F-25796309D047}"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DE0176C-09C7-43E9-8279-8C5985F225F9}" type="datetimeFigureOut">
              <a:rPr lang="en-US" smtClean="0"/>
              <a:pPr/>
              <a:t>10/7/2016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0D90313-E64D-4716-AD4F-25796309D04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7DE0176C-09C7-43E9-8279-8C5985F225F9}" type="datetimeFigureOut">
              <a:rPr lang="en-US" smtClean="0"/>
              <a:pPr/>
              <a:t>10/7/2016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0D90313-E64D-4716-AD4F-25796309D047}"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DE0176C-09C7-43E9-8279-8C5985F225F9}" type="datetimeFigureOut">
              <a:rPr lang="en-US" smtClean="0"/>
              <a:pPr/>
              <a:t>10/7/2016</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0D90313-E64D-4716-AD4F-25796309D047}"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DE0176C-09C7-43E9-8279-8C5985F225F9}" type="datetimeFigureOut">
              <a:rPr lang="en-US" smtClean="0"/>
              <a:pPr/>
              <a:t>10/7/2016</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0D90313-E64D-4716-AD4F-25796309D04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Accessing the Voices of Children</a:t>
            </a:r>
            <a:endParaRPr lang="en-US" dirty="0"/>
          </a:p>
        </p:txBody>
      </p:sp>
      <p:sp>
        <p:nvSpPr>
          <p:cNvPr id="3" name="Subtitle 2"/>
          <p:cNvSpPr>
            <a:spLocks noGrp="1"/>
          </p:cNvSpPr>
          <p:nvPr>
            <p:ph type="subTitle" idx="1"/>
          </p:nvPr>
        </p:nvSpPr>
        <p:spPr/>
        <p:txBody>
          <a:bodyPr>
            <a:normAutofit fontScale="47500" lnSpcReduction="20000"/>
          </a:bodyPr>
          <a:lstStyle/>
          <a:p>
            <a:r>
              <a:rPr lang="en-US" i="1" dirty="0" smtClean="0"/>
              <a:t>Legal Aid Board/Dublin</a:t>
            </a:r>
          </a:p>
          <a:p>
            <a:r>
              <a:rPr lang="en-US" dirty="0" smtClean="0"/>
              <a:t>22 September 2016, Annual Meeting</a:t>
            </a:r>
          </a:p>
          <a:p>
            <a:r>
              <a:rPr lang="en-US" dirty="0" smtClean="0"/>
              <a:t>Kyle D. Pruett, M.D.</a:t>
            </a:r>
          </a:p>
          <a:p>
            <a:r>
              <a:rPr lang="en-US" dirty="0" smtClean="0"/>
              <a:t>Clinical Professor of Child Psychiatry</a:t>
            </a:r>
          </a:p>
          <a:p>
            <a:r>
              <a:rPr lang="en-US" i="1" dirty="0" smtClean="0"/>
              <a:t>Yale School of Medicine</a:t>
            </a:r>
            <a:endParaRPr lang="en-US"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p:txBody>
          <a:bodyPr/>
          <a:lstStyle/>
          <a:p>
            <a:pPr eaLnBrk="1" hangingPunct="1"/>
            <a:r>
              <a:rPr lang="en-US" dirty="0">
                <a:latin typeface="Century Gothic" charset="0"/>
                <a:ea typeface="ＭＳ Ｐゴシック" charset="0"/>
                <a:cs typeface="ＭＳ Ｐゴシック" charset="0"/>
              </a:rPr>
              <a:t>Seek mastery and self-esteem</a:t>
            </a:r>
          </a:p>
          <a:p>
            <a:pPr eaLnBrk="1" hangingPunct="1"/>
            <a:r>
              <a:rPr lang="en-US" dirty="0">
                <a:latin typeface="Century Gothic" charset="0"/>
                <a:ea typeface="ＭＳ Ｐゴシック" charset="0"/>
                <a:cs typeface="ＭＳ Ｐゴシック" charset="0"/>
              </a:rPr>
              <a:t>Identity defined by sense of competence</a:t>
            </a:r>
          </a:p>
          <a:p>
            <a:pPr eaLnBrk="1" hangingPunct="1"/>
            <a:r>
              <a:rPr lang="en-US" dirty="0">
                <a:latin typeface="Century Gothic" charset="0"/>
                <a:ea typeface="ＭＳ Ｐゴシック" charset="0"/>
                <a:cs typeface="ＭＳ Ｐゴシック" charset="0"/>
              </a:rPr>
              <a:t>Moral development:  accept rules and authority</a:t>
            </a:r>
          </a:p>
          <a:p>
            <a:pPr eaLnBrk="1" hangingPunct="1"/>
            <a:r>
              <a:rPr lang="en-US" dirty="0">
                <a:latin typeface="Century Gothic" charset="0"/>
                <a:ea typeface="ＭＳ Ｐゴシック" charset="0"/>
                <a:cs typeface="ＭＳ Ｐゴシック" charset="0"/>
              </a:rPr>
              <a:t>9-12 more idealistic, moral judgments can produce rage, blame, alignment</a:t>
            </a:r>
          </a:p>
          <a:p>
            <a:pPr eaLnBrk="1" hangingPunct="1"/>
            <a:endParaRPr lang="en-US" dirty="0">
              <a:latin typeface="Century Gothic" charset="0"/>
              <a:ea typeface="ＭＳ Ｐゴシック" charset="0"/>
              <a:cs typeface="ＭＳ Ｐゴシック" charset="0"/>
            </a:endParaRPr>
          </a:p>
        </p:txBody>
      </p:sp>
      <p:sp>
        <p:nvSpPr>
          <p:cNvPr id="31748"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sz="1100" dirty="0">
              <a:solidFill>
                <a:schemeClr val="tx2"/>
              </a:solidFill>
            </a:endParaRPr>
          </a:p>
        </p:txBody>
      </p:sp>
      <p:sp>
        <p:nvSpPr>
          <p:cNvPr id="31746" name="Rectangle 2"/>
          <p:cNvSpPr>
            <a:spLocks noGrp="1" noChangeArrowheads="1"/>
          </p:cNvSpPr>
          <p:nvPr>
            <p:ph type="title"/>
          </p:nvPr>
        </p:nvSpPr>
        <p:spPr/>
        <p:txBody>
          <a:bodyPr/>
          <a:lstStyle/>
          <a:p>
            <a:pPr eaLnBrk="1" hangingPunct="1"/>
            <a:endParaRPr lang="en-US" dirty="0">
              <a:latin typeface="Century Gothic" charset="0"/>
              <a:ea typeface="ＭＳ Ｐゴシック" charset="0"/>
              <a:cs typeface="ＭＳ Ｐゴシック" charset="0"/>
            </a:endParaRPr>
          </a:p>
        </p:txBody>
      </p:sp>
    </p:spTree>
    <p:extLst>
      <p:ext uri="{BB962C8B-B14F-4D97-AF65-F5344CB8AC3E}">
        <p14:creationId xmlns:p14="http://schemas.microsoft.com/office/powerpoint/2010/main" val="32731679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idx="1"/>
          </p:nvPr>
        </p:nvSpPr>
        <p:spPr>
          <a:xfrm>
            <a:off x="685800" y="1295400"/>
            <a:ext cx="7772400" cy="5562600"/>
          </a:xfrm>
        </p:spPr>
        <p:txBody>
          <a:bodyPr>
            <a:normAutofit/>
          </a:bodyPr>
          <a:lstStyle/>
          <a:p>
            <a:pPr eaLnBrk="1" hangingPunct="1">
              <a:lnSpc>
                <a:spcPct val="90000"/>
              </a:lnSpc>
            </a:pPr>
            <a:r>
              <a:rPr lang="en-US" dirty="0">
                <a:latin typeface="Century Gothic" charset="0"/>
                <a:ea typeface="ＭＳ Ｐゴシック" charset="0"/>
                <a:cs typeface="ＭＳ Ｐゴシック" charset="0"/>
              </a:rPr>
              <a:t>Formal operations: think systematically about possibilities; abstract thought; anticipate consequences</a:t>
            </a:r>
          </a:p>
          <a:p>
            <a:pPr eaLnBrk="1" hangingPunct="1">
              <a:lnSpc>
                <a:spcPct val="90000"/>
              </a:lnSpc>
            </a:pPr>
            <a:r>
              <a:rPr lang="en-US" dirty="0">
                <a:latin typeface="Century Gothic" charset="0"/>
                <a:ea typeface="ＭＳ Ｐゴシック" charset="0"/>
                <a:cs typeface="ＭＳ Ｐゴシック" charset="0"/>
              </a:rPr>
              <a:t>Consider complexity of moral issues beyond society</a:t>
            </a:r>
            <a:r>
              <a:rPr lang="ja-JP" altLang="en-US">
                <a:latin typeface="Century Gothic" charset="0"/>
                <a:ea typeface="ＭＳ Ｐゴシック" charset="0"/>
                <a:cs typeface="ＭＳ Ｐゴシック" charset="0"/>
              </a:rPr>
              <a:t>’</a:t>
            </a:r>
            <a:r>
              <a:rPr lang="en-US" dirty="0">
                <a:latin typeface="Century Gothic" charset="0"/>
                <a:ea typeface="ＭＳ Ｐゴシック" charset="0"/>
                <a:cs typeface="ＭＳ Ｐゴシック" charset="0"/>
              </a:rPr>
              <a:t>s rules</a:t>
            </a:r>
          </a:p>
          <a:p>
            <a:pPr eaLnBrk="1" hangingPunct="1">
              <a:lnSpc>
                <a:spcPct val="90000"/>
              </a:lnSpc>
            </a:pPr>
            <a:r>
              <a:rPr lang="en-US" dirty="0">
                <a:latin typeface="Century Gothic" charset="0"/>
                <a:ea typeface="ＭＳ Ｐゴシック" charset="0"/>
                <a:cs typeface="ＭＳ Ｐゴシック" charset="0"/>
              </a:rPr>
              <a:t>Able to hold multiple perspectives</a:t>
            </a:r>
          </a:p>
          <a:p>
            <a:pPr eaLnBrk="1" hangingPunct="1">
              <a:lnSpc>
                <a:spcPct val="90000"/>
              </a:lnSpc>
            </a:pPr>
            <a:r>
              <a:rPr lang="en-US" dirty="0">
                <a:latin typeface="Century Gothic" charset="0"/>
                <a:ea typeface="ＭＳ Ｐゴシック" charset="0"/>
                <a:cs typeface="ＭＳ Ｐゴシック" charset="0"/>
              </a:rPr>
              <a:t>Development of identity separate from family</a:t>
            </a:r>
          </a:p>
          <a:p>
            <a:pPr eaLnBrk="1" hangingPunct="1">
              <a:lnSpc>
                <a:spcPct val="90000"/>
              </a:lnSpc>
            </a:pPr>
            <a:r>
              <a:rPr lang="en-US" dirty="0">
                <a:latin typeface="Century Gothic" charset="0"/>
                <a:ea typeface="ＭＳ Ｐゴシック" charset="0"/>
                <a:cs typeface="ＭＳ Ｐゴシック" charset="0"/>
              </a:rPr>
              <a:t>Conformity to expectations and influences of peers = reference group</a:t>
            </a:r>
          </a:p>
          <a:p>
            <a:pPr eaLnBrk="1" hangingPunct="1">
              <a:lnSpc>
                <a:spcPct val="90000"/>
              </a:lnSpc>
            </a:pPr>
            <a:r>
              <a:rPr lang="en-US" dirty="0">
                <a:latin typeface="Century Gothic" charset="0"/>
                <a:ea typeface="ＭＳ Ｐゴシック" charset="0"/>
                <a:cs typeface="ＭＳ Ｐゴシック" charset="0"/>
              </a:rPr>
              <a:t>Lie to get what they want</a:t>
            </a:r>
          </a:p>
        </p:txBody>
      </p:sp>
      <p:sp>
        <p:nvSpPr>
          <p:cNvPr id="3379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sz="1100" dirty="0">
              <a:solidFill>
                <a:schemeClr val="tx2"/>
              </a:solidFill>
            </a:endParaRPr>
          </a:p>
        </p:txBody>
      </p:sp>
      <p:sp>
        <p:nvSpPr>
          <p:cNvPr id="33794" name="Rectangle 2"/>
          <p:cNvSpPr>
            <a:spLocks noGrp="1" noChangeArrowheads="1"/>
          </p:cNvSpPr>
          <p:nvPr>
            <p:ph type="title"/>
          </p:nvPr>
        </p:nvSpPr>
        <p:spPr>
          <a:xfrm>
            <a:off x="685800" y="381000"/>
            <a:ext cx="7772400" cy="1143000"/>
          </a:xfrm>
        </p:spPr>
        <p:txBody>
          <a:bodyPr/>
          <a:lstStyle/>
          <a:p>
            <a:pPr eaLnBrk="1" hangingPunct="1"/>
            <a:r>
              <a:rPr lang="en-US">
                <a:latin typeface="Century Gothic" charset="0"/>
                <a:ea typeface="ＭＳ Ｐゴシック" charset="0"/>
                <a:cs typeface="ＭＳ Ｐゴシック" charset="0"/>
              </a:rPr>
              <a:t>Adolescence</a:t>
            </a:r>
          </a:p>
        </p:txBody>
      </p:sp>
    </p:spTree>
    <p:extLst>
      <p:ext uri="{BB962C8B-B14F-4D97-AF65-F5344CB8AC3E}">
        <p14:creationId xmlns:p14="http://schemas.microsoft.com/office/powerpoint/2010/main" val="21602965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p:cNvSpPr>
            <a:spLocks noGrp="1"/>
          </p:cNvSpPr>
          <p:nvPr>
            <p:ph idx="1"/>
          </p:nvPr>
        </p:nvSpPr>
        <p:spPr/>
        <p:txBody>
          <a:bodyPr/>
          <a:lstStyle/>
          <a:p>
            <a:r>
              <a:rPr lang="en-US" sz="3200" dirty="0" smtClean="0"/>
              <a:t>Older children may be asked to express not only what they would like, but also </a:t>
            </a:r>
            <a:r>
              <a:rPr lang="en-US" sz="3200" i="1" dirty="0" smtClean="0"/>
              <a:t>how it would work.</a:t>
            </a:r>
            <a:r>
              <a:rPr lang="en-US" sz="3200" dirty="0" smtClean="0"/>
              <a:t> </a:t>
            </a:r>
          </a:p>
          <a:p>
            <a:pPr>
              <a:buFont typeface="Wingdings 2" pitchFamily="18" charset="2"/>
              <a:buNone/>
            </a:pPr>
            <a:endParaRPr lang="en-US" b="1" dirty="0" smtClean="0"/>
          </a:p>
          <a:p>
            <a:pPr>
              <a:buFont typeface="Wingdings 2" pitchFamily="18" charset="2"/>
              <a:buNone/>
            </a:pPr>
            <a:endParaRPr lang="en-US" dirty="0" smtClean="0"/>
          </a:p>
          <a:p>
            <a:pPr>
              <a:buFont typeface="Wingdings 2" pitchFamily="18" charset="2"/>
              <a:buNone/>
            </a:pPr>
            <a:r>
              <a:rPr lang="en-US" i="1" dirty="0" smtClean="0"/>
              <a:t/>
            </a:r>
            <a:br>
              <a:rPr lang="en-US" i="1" dirty="0" smtClean="0"/>
            </a:br>
            <a:endParaRPr lang="en-US" dirty="0" smtClean="0"/>
          </a:p>
        </p:txBody>
      </p:sp>
      <p:sp>
        <p:nvSpPr>
          <p:cNvPr id="4" name="Slide Number Placeholder 3"/>
          <p:cNvSpPr>
            <a:spLocks noGrp="1"/>
          </p:cNvSpPr>
          <p:nvPr>
            <p:ph type="sldNum" sz="quarter" idx="12"/>
          </p:nvPr>
        </p:nvSpPr>
        <p:spPr/>
        <p:txBody>
          <a:bodyPr/>
          <a:lstStyle/>
          <a:p>
            <a:fld id="{587F816F-7BE2-D241-9606-AF0AB80163AE}" type="slidenum">
              <a:rPr lang="en-US" smtClean="0"/>
              <a:pPr/>
              <a:t>12</a:t>
            </a:fld>
            <a:endParaRPr lang="en-US" dirty="0"/>
          </a:p>
        </p:txBody>
      </p:sp>
      <p:sp>
        <p:nvSpPr>
          <p:cNvPr id="2" name="Title 1"/>
          <p:cNvSpPr>
            <a:spLocks noGrp="1"/>
          </p:cNvSpPr>
          <p:nvPr>
            <p:ph type="title"/>
          </p:nvPr>
        </p:nvSpPr>
        <p:spPr>
          <a:xfrm>
            <a:off x="457200" y="320040"/>
            <a:ext cx="7239000" cy="1143000"/>
          </a:xfrm>
        </p:spPr>
        <p:txBody>
          <a:bodyPr/>
          <a:lstStyle/>
          <a:p>
            <a:pPr algn="ctr" fontAlgn="auto">
              <a:spcAft>
                <a:spcPts val="0"/>
              </a:spcAft>
              <a:defRPr/>
            </a:pPr>
            <a:r>
              <a:rPr lang="en-US" dirty="0" smtClean="0">
                <a:solidFill>
                  <a:schemeClr val="accent5">
                    <a:lumMod val="50000"/>
                  </a:schemeClr>
                </a:solidFill>
              </a:rPr>
              <a:t>More about Age</a:t>
            </a:r>
            <a:endParaRPr lang="en-US" dirty="0">
              <a:solidFill>
                <a:schemeClr val="accent5">
                  <a:lumMod val="50000"/>
                </a:schemeClr>
              </a:solidFill>
            </a:endParaRPr>
          </a:p>
        </p:txBody>
      </p:sp>
    </p:spTree>
    <p:extLst>
      <p:ext uri="{BB962C8B-B14F-4D97-AF65-F5344CB8AC3E}">
        <p14:creationId xmlns:p14="http://schemas.microsoft.com/office/powerpoint/2010/main" val="400004455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i="1" dirty="0" smtClean="0">
                <a:solidFill>
                  <a:schemeClr val="accent5">
                    <a:lumMod val="50000"/>
                  </a:schemeClr>
                </a:solidFill>
              </a:rPr>
              <a:t>	</a:t>
            </a:r>
            <a:r>
              <a:rPr lang="en-US" sz="3200" i="1" dirty="0" smtClean="0"/>
              <a:t>Match demands of interview to child’s stage of development</a:t>
            </a:r>
          </a:p>
          <a:p>
            <a:pPr>
              <a:buNone/>
            </a:pPr>
            <a:r>
              <a:rPr lang="en-US" sz="3200" dirty="0" smtClean="0"/>
              <a:t>	</a:t>
            </a:r>
          </a:p>
          <a:p>
            <a:pPr>
              <a:buNone/>
            </a:pPr>
            <a:r>
              <a:rPr lang="en-US" sz="3200" i="1" dirty="0" smtClean="0"/>
              <a:t>Age appropriate interview environments  associated with </a:t>
            </a:r>
            <a:r>
              <a:rPr lang="en-US" sz="3200" b="1" dirty="0" smtClean="0">
                <a:solidFill>
                  <a:srgbClr val="002060"/>
                </a:solidFill>
              </a:rPr>
              <a:t>more cooperation, motivation, attention, detail, and resistance to suggestion, less stress  (</a:t>
            </a:r>
            <a:r>
              <a:rPr lang="en-US" sz="3200" b="1" dirty="0" err="1" smtClean="0">
                <a:solidFill>
                  <a:srgbClr val="002060"/>
                </a:solidFill>
              </a:rPr>
              <a:t>Saywitz</a:t>
            </a:r>
            <a:r>
              <a:rPr lang="en-US" sz="3200" b="1" dirty="0" smtClean="0">
                <a:solidFill>
                  <a:srgbClr val="002060"/>
                </a:solidFill>
              </a:rPr>
              <a:t>)</a:t>
            </a:r>
          </a:p>
          <a:p>
            <a:endParaRPr lang="en-US" sz="3200" dirty="0"/>
          </a:p>
        </p:txBody>
      </p:sp>
      <p:sp>
        <p:nvSpPr>
          <p:cNvPr id="5" name="Slide Number Placeholder 4"/>
          <p:cNvSpPr>
            <a:spLocks noGrp="1"/>
          </p:cNvSpPr>
          <p:nvPr>
            <p:ph type="sldNum" sz="quarter" idx="12"/>
          </p:nvPr>
        </p:nvSpPr>
        <p:spPr/>
        <p:txBody>
          <a:bodyPr/>
          <a:lstStyle/>
          <a:p>
            <a:fld id="{587F816F-7BE2-D241-9606-AF0AB80163AE}" type="slidenum">
              <a:rPr lang="en-US" smtClean="0"/>
              <a:pPr/>
              <a:t>13</a:t>
            </a:fld>
            <a:endParaRPr lang="en-US" dirty="0"/>
          </a:p>
        </p:txBody>
      </p:sp>
      <p:sp>
        <p:nvSpPr>
          <p:cNvPr id="2" name="Title 1"/>
          <p:cNvSpPr>
            <a:spLocks noGrp="1"/>
          </p:cNvSpPr>
          <p:nvPr>
            <p:ph type="title"/>
          </p:nvPr>
        </p:nvSpPr>
        <p:spPr/>
        <p:txBody>
          <a:bodyPr/>
          <a:lstStyle/>
          <a:p>
            <a:pPr algn="ctr"/>
            <a:r>
              <a:rPr lang="en-US" dirty="0" smtClean="0">
                <a:solidFill>
                  <a:schemeClr val="accent5">
                    <a:lumMod val="50000"/>
                  </a:schemeClr>
                </a:solidFill>
              </a:rPr>
              <a:t>Relevance of age</a:t>
            </a:r>
            <a:endParaRPr lang="en-US" dirty="0">
              <a:solidFill>
                <a:schemeClr val="accent5">
                  <a:lumMod val="50000"/>
                </a:schemeClr>
              </a:solidFill>
            </a:endParaRPr>
          </a:p>
        </p:txBody>
      </p:sp>
    </p:spTree>
    <p:extLst>
      <p:ext uri="{BB962C8B-B14F-4D97-AF65-F5344CB8AC3E}">
        <p14:creationId xmlns:p14="http://schemas.microsoft.com/office/powerpoint/2010/main" val="12414661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a:xfrm>
            <a:off x="989013" y="1828800"/>
            <a:ext cx="7165975" cy="4297363"/>
          </a:xfrm>
        </p:spPr>
        <p:txBody>
          <a:bodyPr/>
          <a:lstStyle/>
          <a:p>
            <a:pPr eaLnBrk="1" hangingPunct="1"/>
            <a:r>
              <a:rPr lang="en-US" sz="2400" dirty="0">
                <a:latin typeface="Century Gothic" charset="0"/>
                <a:ea typeface="ＭＳ Ｐゴシック" charset="0"/>
                <a:cs typeface="ＭＳ Ｐゴシック" charset="0"/>
              </a:rPr>
              <a:t>Child friendly: their best interest comes first</a:t>
            </a:r>
          </a:p>
          <a:p>
            <a:pPr eaLnBrk="1" hangingPunct="1"/>
            <a:r>
              <a:rPr lang="en-US" sz="2400" dirty="0">
                <a:latin typeface="Century Gothic" charset="0"/>
                <a:ea typeface="ＭＳ Ｐゴシック" charset="0"/>
                <a:cs typeface="ＭＳ Ｐゴシック" charset="0"/>
              </a:rPr>
              <a:t>Sit on the same level</a:t>
            </a:r>
          </a:p>
          <a:p>
            <a:pPr eaLnBrk="1" hangingPunct="1"/>
            <a:r>
              <a:rPr lang="en-US" sz="2400" dirty="0">
                <a:latin typeface="Century Gothic" charset="0"/>
                <a:ea typeface="ＭＳ Ｐゴシック" charset="0"/>
                <a:cs typeface="ＭＳ Ｐゴシック" charset="0"/>
              </a:rPr>
              <a:t>Limit # of words used in a sentence</a:t>
            </a:r>
          </a:p>
          <a:p>
            <a:pPr eaLnBrk="1" hangingPunct="1"/>
            <a:r>
              <a:rPr lang="en-US" sz="2400" dirty="0">
                <a:latin typeface="Century Gothic" charset="0"/>
                <a:ea typeface="ＭＳ Ｐゴシック" charset="0"/>
                <a:cs typeface="ＭＳ Ｐゴシック" charset="0"/>
              </a:rPr>
              <a:t>Avoid pronouns</a:t>
            </a:r>
          </a:p>
          <a:p>
            <a:pPr eaLnBrk="1" hangingPunct="1"/>
            <a:r>
              <a:rPr lang="en-US" sz="2400" dirty="0">
                <a:latin typeface="Century Gothic" charset="0"/>
                <a:ea typeface="ＭＳ Ｐゴシック" charset="0"/>
                <a:cs typeface="ＭＳ Ｐゴシック" charset="0"/>
              </a:rPr>
              <a:t>Use the child</a:t>
            </a:r>
            <a:r>
              <a:rPr lang="ja-JP" altLang="en-US" sz="2400">
                <a:latin typeface="Century Gothic" charset="0"/>
                <a:ea typeface="ＭＳ Ｐゴシック" charset="0"/>
                <a:cs typeface="ＭＳ Ｐゴシック" charset="0"/>
              </a:rPr>
              <a:t>’</a:t>
            </a:r>
            <a:r>
              <a:rPr lang="en-US" altLang="ja-JP" sz="2400" dirty="0">
                <a:latin typeface="Century Gothic" charset="0"/>
                <a:ea typeface="ＭＳ Ｐゴシック" charset="0"/>
                <a:cs typeface="ＭＳ Ｐゴシック" charset="0"/>
              </a:rPr>
              <a:t>s language and terms</a:t>
            </a:r>
          </a:p>
          <a:p>
            <a:pPr eaLnBrk="1" hangingPunct="1"/>
            <a:r>
              <a:rPr lang="en-US" sz="2400" dirty="0">
                <a:latin typeface="Century Gothic" charset="0"/>
                <a:ea typeface="ＭＳ Ｐゴシック" charset="0"/>
                <a:cs typeface="ＭＳ Ｐゴシック" charset="0"/>
              </a:rPr>
              <a:t>Check the child</a:t>
            </a:r>
            <a:r>
              <a:rPr lang="ja-JP" altLang="en-US" sz="2400">
                <a:latin typeface="Century Gothic" charset="0"/>
                <a:ea typeface="ＭＳ Ｐゴシック" charset="0"/>
                <a:cs typeface="ＭＳ Ｐゴシック" charset="0"/>
              </a:rPr>
              <a:t>’</a:t>
            </a:r>
            <a:r>
              <a:rPr lang="en-US" altLang="ja-JP" sz="2400" dirty="0">
                <a:latin typeface="Century Gothic" charset="0"/>
                <a:ea typeface="ＭＳ Ｐゴシック" charset="0"/>
                <a:cs typeface="ＭＳ Ｐゴシック" charset="0"/>
              </a:rPr>
              <a:t>s understanding of what you have said; ask the child to repeat</a:t>
            </a:r>
            <a:endParaRPr lang="en-US" sz="2400" dirty="0">
              <a:latin typeface="Century Gothic" charset="0"/>
              <a:ea typeface="ＭＳ Ｐゴシック" charset="0"/>
              <a:cs typeface="ＭＳ Ｐゴシック" charset="0"/>
            </a:endParaRPr>
          </a:p>
        </p:txBody>
      </p:sp>
      <p:sp>
        <p:nvSpPr>
          <p:cNvPr id="2" name="Footer Placeholder 1"/>
          <p:cNvSpPr>
            <a:spLocks noGrp="1"/>
          </p:cNvSpPr>
          <p:nvPr>
            <p:ph type="ftr" sz="quarter" idx="11"/>
          </p:nvPr>
        </p:nvSpPr>
        <p:spPr/>
        <p:txBody>
          <a:bodyPr/>
          <a:lstStyle/>
          <a:p>
            <a:pPr>
              <a:defRPr/>
            </a:pPr>
            <a:endParaRPr lang="en-US" dirty="0"/>
          </a:p>
        </p:txBody>
      </p:sp>
      <p:sp>
        <p:nvSpPr>
          <p:cNvPr id="106497" name="Rectangle 2"/>
          <p:cNvSpPr>
            <a:spLocks noGrp="1" noChangeArrowheads="1"/>
          </p:cNvSpPr>
          <p:nvPr>
            <p:ph type="title"/>
          </p:nvPr>
        </p:nvSpPr>
        <p:spPr/>
        <p:txBody>
          <a:bodyPr/>
          <a:lstStyle/>
          <a:p>
            <a:pPr eaLnBrk="1" hangingPunct="1"/>
            <a:r>
              <a:rPr lang="en-US" dirty="0">
                <a:latin typeface="Century Gothic" charset="0"/>
                <a:ea typeface="ＭＳ Ｐゴシック" charset="0"/>
                <a:cs typeface="ＭＳ Ｐゴシック" charset="0"/>
              </a:rPr>
              <a:t>Basic Interview Principles</a:t>
            </a:r>
          </a:p>
        </p:txBody>
      </p:sp>
    </p:spTree>
    <p:extLst>
      <p:ext uri="{BB962C8B-B14F-4D97-AF65-F5344CB8AC3E}">
        <p14:creationId xmlns:p14="http://schemas.microsoft.com/office/powerpoint/2010/main" val="2472156114"/>
      </p:ext>
    </p:extLst>
  </p:cSld>
  <p:clrMapOvr>
    <a:masterClrMapping/>
  </p:clrMapOvr>
  <p:transition>
    <p:zoom dir="in"/>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additive="base">
                                        <p:cTn id="7" dur="500" fill="hold"/>
                                        <p:tgtEl>
                                          <p:spTgt spid="81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1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195">
                                            <p:txEl>
                                              <p:pRg st="1" end="1"/>
                                            </p:txEl>
                                          </p:spTgt>
                                        </p:tgtEl>
                                        <p:attrNameLst>
                                          <p:attrName>style.visibility</p:attrName>
                                        </p:attrNameLst>
                                      </p:cBhvr>
                                      <p:to>
                                        <p:strVal val="visible"/>
                                      </p:to>
                                    </p:set>
                                    <p:anim calcmode="lin" valueType="num">
                                      <p:cBhvr additive="base">
                                        <p:cTn id="13" dur="500" fill="hold"/>
                                        <p:tgtEl>
                                          <p:spTgt spid="819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195">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195">
                                            <p:txEl>
                                              <p:pRg st="2" end="2"/>
                                            </p:txEl>
                                          </p:spTgt>
                                        </p:tgtEl>
                                        <p:attrNameLst>
                                          <p:attrName>style.visibility</p:attrName>
                                        </p:attrNameLst>
                                      </p:cBhvr>
                                      <p:to>
                                        <p:strVal val="visible"/>
                                      </p:to>
                                    </p:set>
                                    <p:anim calcmode="lin" valueType="num">
                                      <p:cBhvr additive="base">
                                        <p:cTn id="19" dur="500" fill="hold"/>
                                        <p:tgtEl>
                                          <p:spTgt spid="8195">
                                            <p:txEl>
                                              <p:pRg st="2" end="2"/>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19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8195">
                                            <p:txEl>
                                              <p:pRg st="3" end="3"/>
                                            </p:txEl>
                                          </p:spTgt>
                                        </p:tgtEl>
                                        <p:attrNameLst>
                                          <p:attrName>style.visibility</p:attrName>
                                        </p:attrNameLst>
                                      </p:cBhvr>
                                      <p:to>
                                        <p:strVal val="visible"/>
                                      </p:to>
                                    </p:set>
                                    <p:anim calcmode="lin" valueType="num">
                                      <p:cBhvr additive="base">
                                        <p:cTn id="25" dur="500" fill="hold"/>
                                        <p:tgtEl>
                                          <p:spTgt spid="8195">
                                            <p:txEl>
                                              <p:pRg st="3" end="3"/>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19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8195">
                                            <p:txEl>
                                              <p:pRg st="4" end="4"/>
                                            </p:txEl>
                                          </p:spTgt>
                                        </p:tgtEl>
                                        <p:attrNameLst>
                                          <p:attrName>style.visibility</p:attrName>
                                        </p:attrNameLst>
                                      </p:cBhvr>
                                      <p:to>
                                        <p:strVal val="visible"/>
                                      </p:to>
                                    </p:set>
                                    <p:anim calcmode="lin" valueType="num">
                                      <p:cBhvr additive="base">
                                        <p:cTn id="31" dur="500" fill="hold"/>
                                        <p:tgtEl>
                                          <p:spTgt spid="8195">
                                            <p:txEl>
                                              <p:pRg st="4" end="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819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8195">
                                            <p:txEl>
                                              <p:pRg st="5" end="5"/>
                                            </p:txEl>
                                          </p:spTgt>
                                        </p:tgtEl>
                                        <p:attrNameLst>
                                          <p:attrName>style.visibility</p:attrName>
                                        </p:attrNameLst>
                                      </p:cBhvr>
                                      <p:to>
                                        <p:strVal val="visible"/>
                                      </p:to>
                                    </p:set>
                                    <p:anim calcmode="lin" valueType="num">
                                      <p:cBhvr additive="base">
                                        <p:cTn id="37" dur="500" fill="hold"/>
                                        <p:tgtEl>
                                          <p:spTgt spid="8195">
                                            <p:txEl>
                                              <p:pRg st="5" end="5"/>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8195">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9" name="Rectangle 3"/>
          <p:cNvSpPr>
            <a:spLocks noGrp="1" noChangeArrowheads="1"/>
          </p:cNvSpPr>
          <p:nvPr>
            <p:ph idx="1"/>
          </p:nvPr>
        </p:nvSpPr>
        <p:spPr/>
        <p:txBody>
          <a:bodyPr/>
          <a:lstStyle/>
          <a:p>
            <a:pPr eaLnBrk="1" hangingPunct="1">
              <a:lnSpc>
                <a:spcPct val="90000"/>
              </a:lnSpc>
              <a:defRPr/>
            </a:pPr>
            <a:r>
              <a:rPr lang="en-US" sz="3600" dirty="0" smtClean="0"/>
              <a:t>Child-appropriate </a:t>
            </a:r>
            <a:r>
              <a:rPr lang="en-US" sz="3600" b="1" dirty="0" smtClean="0"/>
              <a:t>communication</a:t>
            </a:r>
            <a:r>
              <a:rPr lang="en-US" sz="3600" dirty="0" smtClean="0"/>
              <a:t> skills</a:t>
            </a:r>
          </a:p>
          <a:p>
            <a:pPr lvl="1" eaLnBrk="1" hangingPunct="1">
              <a:lnSpc>
                <a:spcPct val="90000"/>
              </a:lnSpc>
              <a:defRPr/>
            </a:pPr>
            <a:r>
              <a:rPr lang="en-US" sz="3600" dirty="0" smtClean="0"/>
              <a:t>Simple words, brief sentences </a:t>
            </a:r>
          </a:p>
          <a:p>
            <a:pPr lvl="1" eaLnBrk="1" hangingPunct="1">
              <a:lnSpc>
                <a:spcPct val="90000"/>
              </a:lnSpc>
              <a:defRPr/>
            </a:pPr>
            <a:r>
              <a:rPr lang="en-US" sz="3600" dirty="0" smtClean="0"/>
              <a:t>Age-appropriate questions</a:t>
            </a:r>
          </a:p>
          <a:p>
            <a:pPr lvl="1" eaLnBrk="1" hangingPunct="1">
              <a:lnSpc>
                <a:spcPct val="90000"/>
              </a:lnSpc>
              <a:defRPr/>
            </a:pPr>
            <a:r>
              <a:rPr lang="en-US" sz="3600" dirty="0" smtClean="0"/>
              <a:t>Check for understanding</a:t>
            </a:r>
          </a:p>
          <a:p>
            <a:pPr lvl="1" eaLnBrk="1" hangingPunct="1">
              <a:lnSpc>
                <a:spcPct val="90000"/>
              </a:lnSpc>
              <a:defRPr/>
            </a:pPr>
            <a:r>
              <a:rPr lang="en-US" sz="3600" dirty="0" smtClean="0"/>
              <a:t>Review and summarize</a:t>
            </a:r>
          </a:p>
          <a:p>
            <a:pPr lvl="1" eaLnBrk="1" hangingPunct="1">
              <a:lnSpc>
                <a:spcPct val="90000"/>
              </a:lnSpc>
              <a:defRPr/>
            </a:pPr>
            <a:r>
              <a:rPr lang="en-US" sz="3600" dirty="0" smtClean="0"/>
              <a:t>Empathic statements as appropriate</a:t>
            </a:r>
          </a:p>
          <a:p>
            <a:pPr eaLnBrk="1" hangingPunct="1">
              <a:lnSpc>
                <a:spcPct val="90000"/>
              </a:lnSpc>
              <a:buFont typeface="Wingdings" pitchFamily="2" charset="2"/>
              <a:buNone/>
              <a:defRPr/>
            </a:pPr>
            <a:endParaRPr lang="en-US" sz="2800" dirty="0" smtClean="0"/>
          </a:p>
        </p:txBody>
      </p:sp>
      <p:sp>
        <p:nvSpPr>
          <p:cNvPr id="2" name="Footer Placeholder 1"/>
          <p:cNvSpPr>
            <a:spLocks noGrp="1"/>
          </p:cNvSpPr>
          <p:nvPr>
            <p:ph type="ftr" sz="quarter" idx="11"/>
          </p:nvPr>
        </p:nvSpPr>
        <p:spPr/>
        <p:txBody>
          <a:bodyPr/>
          <a:lstStyle/>
          <a:p>
            <a:pPr>
              <a:defRPr/>
            </a:pPr>
            <a:endParaRPr lang="en-US" dirty="0"/>
          </a:p>
        </p:txBody>
      </p:sp>
      <p:sp>
        <p:nvSpPr>
          <p:cNvPr id="48130"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hangingPunct="1"/>
            <a:fld id="{F41310EF-EA2A-4D3B-A0BF-17C002F9C9A1}" type="slidenum">
              <a:rPr lang="en-US" smtClean="0">
                <a:latin typeface="Arial" charset="0"/>
              </a:rPr>
              <a:pPr eaLnBrk="1" hangingPunct="1"/>
              <a:t>15</a:t>
            </a:fld>
            <a:endParaRPr lang="en-US" smtClean="0">
              <a:latin typeface="Arial" charset="0"/>
            </a:endParaRPr>
          </a:p>
        </p:txBody>
      </p:sp>
      <p:sp>
        <p:nvSpPr>
          <p:cNvPr id="106498" name="Rectangle 2"/>
          <p:cNvSpPr>
            <a:spLocks noGrp="1" noRot="1" noChangeArrowheads="1"/>
          </p:cNvSpPr>
          <p:nvPr>
            <p:ph type="title"/>
          </p:nvPr>
        </p:nvSpPr>
        <p:spPr/>
        <p:txBody>
          <a:bodyPr>
            <a:normAutofit fontScale="90000"/>
          </a:bodyPr>
          <a:lstStyle/>
          <a:p>
            <a:pPr eaLnBrk="1" hangingPunct="1">
              <a:defRPr/>
            </a:pPr>
            <a:r>
              <a:rPr lang="en-US" sz="4000" dirty="0" smtClean="0"/>
              <a:t> </a:t>
            </a:r>
            <a:r>
              <a:rPr lang="en-US" sz="4800" dirty="0" smtClean="0"/>
              <a:t>Important</a:t>
            </a:r>
            <a:r>
              <a:rPr lang="en-US" sz="4000" dirty="0" smtClean="0"/>
              <a:t> </a:t>
            </a:r>
            <a:r>
              <a:rPr lang="en-US" sz="4800" dirty="0" smtClean="0"/>
              <a:t>Skills for </a:t>
            </a:r>
            <a:br>
              <a:rPr lang="en-US" sz="4800" dirty="0" smtClean="0"/>
            </a:br>
            <a:r>
              <a:rPr lang="en-US" sz="4800" dirty="0" smtClean="0"/>
              <a:t>Child Interview</a:t>
            </a:r>
          </a:p>
        </p:txBody>
      </p:sp>
    </p:spTree>
    <p:extLst>
      <p:ext uri="{BB962C8B-B14F-4D97-AF65-F5344CB8AC3E}">
        <p14:creationId xmlns:p14="http://schemas.microsoft.com/office/powerpoint/2010/main" val="11962916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sz="3600" dirty="0" smtClean="0"/>
              <a:t>Sensitivity to/ability </a:t>
            </a:r>
            <a:r>
              <a:rPr lang="en-US" sz="3600" dirty="0"/>
              <a:t>to recognize &amp; deal with child’s anxiety, discomfort, or </a:t>
            </a:r>
            <a:r>
              <a:rPr lang="en-US" sz="3600" dirty="0" smtClean="0"/>
              <a:t>anger</a:t>
            </a:r>
          </a:p>
          <a:p>
            <a:r>
              <a:rPr lang="en-US" sz="3600" dirty="0" smtClean="0"/>
              <a:t>Creating supportive environment by friendly behavior, warm intonation, flexibility</a:t>
            </a:r>
          </a:p>
          <a:p>
            <a:r>
              <a:rPr lang="en-US" sz="3600" dirty="0" smtClean="0"/>
              <a:t>Do not argue with child’s perspective – questions of clarification, not criticism</a:t>
            </a:r>
            <a:endParaRPr lang="en-US" sz="3600" dirty="0"/>
          </a:p>
          <a:p>
            <a:endParaRPr lang="en-US" sz="3600" dirty="0"/>
          </a:p>
        </p:txBody>
      </p:sp>
      <p:sp>
        <p:nvSpPr>
          <p:cNvPr id="5" name="Footer Placeholder 4"/>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endParaRPr lang="en-US" dirty="0"/>
          </a:p>
        </p:txBody>
      </p:sp>
      <p:sp>
        <p:nvSpPr>
          <p:cNvPr id="2" name="Title 1"/>
          <p:cNvSpPr>
            <a:spLocks noGrp="1"/>
          </p:cNvSpPr>
          <p:nvPr>
            <p:ph type="title"/>
          </p:nvPr>
        </p:nvSpPr>
        <p:spPr/>
        <p:txBody>
          <a:bodyPr>
            <a:normAutofit fontScale="90000"/>
          </a:bodyPr>
          <a:lstStyle/>
          <a:p>
            <a:r>
              <a:rPr lang="en-US" sz="4800" dirty="0" smtClean="0"/>
              <a:t>Important Skills </a:t>
            </a:r>
            <a:r>
              <a:rPr lang="en-US" sz="4800" dirty="0"/>
              <a:t>for </a:t>
            </a:r>
            <a:r>
              <a:rPr lang="en-US" sz="4800" dirty="0" smtClean="0"/>
              <a:t/>
            </a:r>
            <a:br>
              <a:rPr lang="en-US" sz="4800" dirty="0" smtClean="0"/>
            </a:br>
            <a:r>
              <a:rPr lang="en-US" sz="4800" dirty="0" smtClean="0"/>
              <a:t>Child Interview (2)</a:t>
            </a:r>
            <a:endParaRPr lang="en-US" sz="4800" dirty="0"/>
          </a:p>
        </p:txBody>
      </p:sp>
    </p:spTree>
    <p:extLst>
      <p:ext uri="{BB962C8B-B14F-4D97-AF65-F5344CB8AC3E}">
        <p14:creationId xmlns:p14="http://schemas.microsoft.com/office/powerpoint/2010/main" val="40757686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p:txBody>
          <a:bodyPr>
            <a:normAutofit/>
          </a:bodyPr>
          <a:lstStyle/>
          <a:p>
            <a:r>
              <a:rPr lang="en-US" sz="2800" dirty="0" smtClean="0"/>
              <a:t>Can’t </a:t>
            </a:r>
            <a:r>
              <a:rPr lang="en-US" sz="2800" dirty="0"/>
              <a:t>be too goal oriented.</a:t>
            </a:r>
          </a:p>
          <a:p>
            <a:r>
              <a:rPr lang="en-US" sz="2800" dirty="0"/>
              <a:t>Flexibility is key.  The interview will be non-linear in nature.</a:t>
            </a:r>
          </a:p>
          <a:p>
            <a:r>
              <a:rPr lang="en-US" sz="2800" dirty="0" smtClean="0"/>
              <a:t>Build rapport . Let </a:t>
            </a:r>
            <a:r>
              <a:rPr lang="en-US" sz="2800" dirty="0"/>
              <a:t>yourself play a little.  </a:t>
            </a:r>
            <a:r>
              <a:rPr lang="en-US" sz="2800" dirty="0" smtClean="0"/>
              <a:t> </a:t>
            </a:r>
            <a:endParaRPr lang="en-US" sz="2800" dirty="0"/>
          </a:p>
          <a:p>
            <a:r>
              <a:rPr lang="en-US" sz="2800" dirty="0"/>
              <a:t>Stay attuned to the child’s feelings.</a:t>
            </a:r>
          </a:p>
          <a:p>
            <a:r>
              <a:rPr lang="en-US" sz="2800" dirty="0"/>
              <a:t>Not necessarily intended to gather a child’s preference.</a:t>
            </a:r>
          </a:p>
          <a:p>
            <a:r>
              <a:rPr lang="en-US" sz="2800" dirty="0"/>
              <a:t>Not the source of “determinative” </a:t>
            </a:r>
            <a:r>
              <a:rPr lang="en-US" sz="2800" dirty="0" smtClean="0"/>
              <a:t>information</a:t>
            </a:r>
          </a:p>
          <a:p>
            <a:pPr>
              <a:buNone/>
            </a:pPr>
            <a:endParaRPr lang="en-US" sz="2800" dirty="0"/>
          </a:p>
          <a:p>
            <a:endParaRPr lang="en-US" sz="2800" dirty="0"/>
          </a:p>
        </p:txBody>
      </p:sp>
      <p:sp>
        <p:nvSpPr>
          <p:cNvPr id="5" name="Footer Placeholder 4"/>
          <p:cNvSpPr>
            <a:spLocks noGrp="1"/>
          </p:cNvSpPr>
          <p:nvPr>
            <p:ph type="ftr" sz="quarter" idx="11"/>
          </p:nvPr>
        </p:nvSpPr>
        <p:spPr>
          <a:xfrm>
            <a:off x="2133600" y="6357144"/>
            <a:ext cx="3581400" cy="384048"/>
          </a:xfrm>
          <a:prstGeom prst="rect">
            <a:avLst/>
          </a:prstGeom>
        </p:spPr>
        <p:txBody>
          <a:bodyPr>
            <a:normAutofit/>
          </a:bodyPr>
          <a:lstStyle/>
          <a:p>
            <a:r>
              <a:rPr lang="en-US" smtClean="0"/>
              <a:t>Voice of Child Trainng Committee 2013*</a:t>
            </a:r>
            <a:endParaRPr lang="en-US" dirty="0"/>
          </a:p>
        </p:txBody>
      </p:sp>
      <p:sp>
        <p:nvSpPr>
          <p:cNvPr id="4098" name="Rectangle 2"/>
          <p:cNvSpPr>
            <a:spLocks noGrp="1" noChangeArrowheads="1"/>
          </p:cNvSpPr>
          <p:nvPr>
            <p:ph type="title"/>
          </p:nvPr>
        </p:nvSpPr>
        <p:spPr>
          <a:xfrm>
            <a:off x="533400" y="609600"/>
            <a:ext cx="8229600" cy="831674"/>
          </a:xfrm>
        </p:spPr>
        <p:txBody>
          <a:bodyPr>
            <a:normAutofit fontScale="90000"/>
          </a:bodyPr>
          <a:lstStyle/>
          <a:p>
            <a:r>
              <a:rPr lang="en-US" sz="3800" b="1" dirty="0"/>
              <a:t>Interviewing </a:t>
            </a:r>
            <a:r>
              <a:rPr lang="en-US" sz="3800" b="1" dirty="0" smtClean="0"/>
              <a:t>Children:  The Flow</a:t>
            </a:r>
            <a:r>
              <a:rPr lang="en-US" sz="3800" dirty="0"/>
              <a:t/>
            </a:r>
            <a:br>
              <a:rPr lang="en-US" sz="3800" dirty="0"/>
            </a:br>
            <a:endParaRPr lang="en-US" sz="3000" dirty="0"/>
          </a:p>
        </p:txBody>
      </p:sp>
    </p:spTree>
    <p:extLst>
      <p:ext uri="{BB962C8B-B14F-4D97-AF65-F5344CB8AC3E}">
        <p14:creationId xmlns:p14="http://schemas.microsoft.com/office/powerpoint/2010/main" val="90729532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p:cTn id="7" dur="500" fill="hold"/>
                                        <p:tgtEl>
                                          <p:spTgt spid="4098"/>
                                        </p:tgtEl>
                                        <p:attrNameLst>
                                          <p:attrName>ppt_w</p:attrName>
                                        </p:attrNameLst>
                                      </p:cBhvr>
                                      <p:tavLst>
                                        <p:tav tm="0">
                                          <p:val>
                                            <p:fltVal val="0"/>
                                          </p:val>
                                        </p:tav>
                                        <p:tav tm="100000">
                                          <p:val>
                                            <p:strVal val="#ppt_w"/>
                                          </p:val>
                                        </p:tav>
                                      </p:tavLst>
                                    </p:anim>
                                    <p:anim calcmode="lin" valueType="num">
                                      <p:cBhvr>
                                        <p:cTn id="8" dur="500" fill="hold"/>
                                        <p:tgtEl>
                                          <p:spTgt spid="4098"/>
                                        </p:tgtEl>
                                        <p:attrNameLst>
                                          <p:attrName>ppt_h</p:attrName>
                                        </p:attrNameLst>
                                      </p:cBhvr>
                                      <p:tavLst>
                                        <p:tav tm="0">
                                          <p:val>
                                            <p:fltVal val="0"/>
                                          </p:val>
                                        </p:tav>
                                        <p:tav tm="100000">
                                          <p:val>
                                            <p:strVal val="#ppt_h"/>
                                          </p:val>
                                        </p:tav>
                                      </p:tavLst>
                                    </p:anim>
                                    <p:anim calcmode="lin" valueType="num">
                                      <p:cBhvr>
                                        <p:cTn id="9" dur="500" fill="hold"/>
                                        <p:tgtEl>
                                          <p:spTgt spid="4098"/>
                                        </p:tgtEl>
                                        <p:attrNameLst>
                                          <p:attrName>style.rotation</p:attrName>
                                        </p:attrNameLst>
                                      </p:cBhvr>
                                      <p:tavLst>
                                        <p:tav tm="0">
                                          <p:val>
                                            <p:fltVal val="360"/>
                                          </p:val>
                                        </p:tav>
                                        <p:tav tm="100000">
                                          <p:val>
                                            <p:fltVal val="0"/>
                                          </p:val>
                                        </p:tav>
                                      </p:tavLst>
                                    </p:anim>
                                    <p:animEffect transition="in" filter="fade">
                                      <p:cBhvr>
                                        <p:cTn id="10" dur="500"/>
                                        <p:tgtEl>
                                          <p:spTgt spid="4098"/>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iterate type="lt">
                                    <p:tmPct val="10000"/>
                                  </p:iterate>
                                  <p:childTnLst>
                                    <p:set>
                                      <p:cBhvr>
                                        <p:cTn id="14" dur="1" fill="hold">
                                          <p:stCondLst>
                                            <p:cond delay="0"/>
                                          </p:stCondLst>
                                        </p:cTn>
                                        <p:tgtEl>
                                          <p:spTgt spid="4099">
                                            <p:txEl>
                                              <p:pRg st="0" end="0"/>
                                            </p:txEl>
                                          </p:spTgt>
                                        </p:tgtEl>
                                        <p:attrNameLst>
                                          <p:attrName>style.visibility</p:attrName>
                                        </p:attrNameLst>
                                      </p:cBhvr>
                                      <p:to>
                                        <p:strVal val="visible"/>
                                      </p:to>
                                    </p:set>
                                    <p:anim calcmode="lin" valueType="num">
                                      <p:cBhvr>
                                        <p:cTn id="15" dur="500" fill="hold"/>
                                        <p:tgtEl>
                                          <p:spTgt spid="4099">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4099">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4099">
                                            <p:txEl>
                                              <p:pRg st="0" end="0"/>
                                            </p:txEl>
                                          </p:spTgt>
                                        </p:tgtEl>
                                        <p:attrNameLst>
                                          <p:attrName>style.rotation</p:attrName>
                                        </p:attrNameLst>
                                      </p:cBhvr>
                                      <p:tavLst>
                                        <p:tav tm="0">
                                          <p:val>
                                            <p:fltVal val="360"/>
                                          </p:val>
                                        </p:tav>
                                        <p:tav tm="100000">
                                          <p:val>
                                            <p:fltVal val="0"/>
                                          </p:val>
                                        </p:tav>
                                      </p:tavLst>
                                    </p:anim>
                                    <p:animEffect transition="in" filter="fade">
                                      <p:cBhvr>
                                        <p:cTn id="18" dur="500"/>
                                        <p:tgtEl>
                                          <p:spTgt spid="4099">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grpId="0" nodeType="clickEffect">
                                  <p:stCondLst>
                                    <p:cond delay="0"/>
                                  </p:stCondLst>
                                  <p:iterate type="lt">
                                    <p:tmPct val="10000"/>
                                  </p:iterate>
                                  <p:childTnLst>
                                    <p:set>
                                      <p:cBhvr>
                                        <p:cTn id="22" dur="1" fill="hold">
                                          <p:stCondLst>
                                            <p:cond delay="0"/>
                                          </p:stCondLst>
                                        </p:cTn>
                                        <p:tgtEl>
                                          <p:spTgt spid="4099">
                                            <p:txEl>
                                              <p:pRg st="1" end="1"/>
                                            </p:txEl>
                                          </p:spTgt>
                                        </p:tgtEl>
                                        <p:attrNameLst>
                                          <p:attrName>style.visibility</p:attrName>
                                        </p:attrNameLst>
                                      </p:cBhvr>
                                      <p:to>
                                        <p:strVal val="visible"/>
                                      </p:to>
                                    </p:set>
                                    <p:anim calcmode="lin" valueType="num">
                                      <p:cBhvr>
                                        <p:cTn id="23" dur="500" fill="hold"/>
                                        <p:tgtEl>
                                          <p:spTgt spid="4099">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4099">
                                            <p:txEl>
                                              <p:pRg st="1" end="1"/>
                                            </p:txEl>
                                          </p:spTgt>
                                        </p:tgtEl>
                                        <p:attrNameLst>
                                          <p:attrName>ppt_h</p:attrName>
                                        </p:attrNameLst>
                                      </p:cBhvr>
                                      <p:tavLst>
                                        <p:tav tm="0">
                                          <p:val>
                                            <p:fltVal val="0"/>
                                          </p:val>
                                        </p:tav>
                                        <p:tav tm="100000">
                                          <p:val>
                                            <p:strVal val="#ppt_h"/>
                                          </p:val>
                                        </p:tav>
                                      </p:tavLst>
                                    </p:anim>
                                    <p:anim calcmode="lin" valueType="num">
                                      <p:cBhvr>
                                        <p:cTn id="25" dur="500" fill="hold"/>
                                        <p:tgtEl>
                                          <p:spTgt spid="4099">
                                            <p:txEl>
                                              <p:pRg st="1" end="1"/>
                                            </p:txEl>
                                          </p:spTgt>
                                        </p:tgtEl>
                                        <p:attrNameLst>
                                          <p:attrName>style.rotation</p:attrName>
                                        </p:attrNameLst>
                                      </p:cBhvr>
                                      <p:tavLst>
                                        <p:tav tm="0">
                                          <p:val>
                                            <p:fltVal val="360"/>
                                          </p:val>
                                        </p:tav>
                                        <p:tav tm="100000">
                                          <p:val>
                                            <p:fltVal val="0"/>
                                          </p:val>
                                        </p:tav>
                                      </p:tavLst>
                                    </p:anim>
                                    <p:animEffect transition="in" filter="fade">
                                      <p:cBhvr>
                                        <p:cTn id="26" dur="500"/>
                                        <p:tgtEl>
                                          <p:spTgt spid="4099">
                                            <p:txEl>
                                              <p:pRg st="1" end="1"/>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49" presetClass="entr" presetSubtype="0" decel="100000" fill="hold" grpId="0" nodeType="clickEffect">
                                  <p:stCondLst>
                                    <p:cond delay="0"/>
                                  </p:stCondLst>
                                  <p:iterate type="lt">
                                    <p:tmPct val="10000"/>
                                  </p:iterate>
                                  <p:childTnLst>
                                    <p:set>
                                      <p:cBhvr>
                                        <p:cTn id="30" dur="1" fill="hold">
                                          <p:stCondLst>
                                            <p:cond delay="0"/>
                                          </p:stCondLst>
                                        </p:cTn>
                                        <p:tgtEl>
                                          <p:spTgt spid="4099">
                                            <p:txEl>
                                              <p:pRg st="2" end="2"/>
                                            </p:txEl>
                                          </p:spTgt>
                                        </p:tgtEl>
                                        <p:attrNameLst>
                                          <p:attrName>style.visibility</p:attrName>
                                        </p:attrNameLst>
                                      </p:cBhvr>
                                      <p:to>
                                        <p:strVal val="visible"/>
                                      </p:to>
                                    </p:set>
                                    <p:anim calcmode="lin" valueType="num">
                                      <p:cBhvr>
                                        <p:cTn id="31" dur="500" fill="hold"/>
                                        <p:tgtEl>
                                          <p:spTgt spid="4099">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4099">
                                            <p:txEl>
                                              <p:pRg st="2" end="2"/>
                                            </p:txEl>
                                          </p:spTgt>
                                        </p:tgtEl>
                                        <p:attrNameLst>
                                          <p:attrName>ppt_h</p:attrName>
                                        </p:attrNameLst>
                                      </p:cBhvr>
                                      <p:tavLst>
                                        <p:tav tm="0">
                                          <p:val>
                                            <p:fltVal val="0"/>
                                          </p:val>
                                        </p:tav>
                                        <p:tav tm="100000">
                                          <p:val>
                                            <p:strVal val="#ppt_h"/>
                                          </p:val>
                                        </p:tav>
                                      </p:tavLst>
                                    </p:anim>
                                    <p:anim calcmode="lin" valueType="num">
                                      <p:cBhvr>
                                        <p:cTn id="33" dur="500" fill="hold"/>
                                        <p:tgtEl>
                                          <p:spTgt spid="4099">
                                            <p:txEl>
                                              <p:pRg st="2" end="2"/>
                                            </p:txEl>
                                          </p:spTgt>
                                        </p:tgtEl>
                                        <p:attrNameLst>
                                          <p:attrName>style.rotation</p:attrName>
                                        </p:attrNameLst>
                                      </p:cBhvr>
                                      <p:tavLst>
                                        <p:tav tm="0">
                                          <p:val>
                                            <p:fltVal val="360"/>
                                          </p:val>
                                        </p:tav>
                                        <p:tav tm="100000">
                                          <p:val>
                                            <p:fltVal val="0"/>
                                          </p:val>
                                        </p:tav>
                                      </p:tavLst>
                                    </p:anim>
                                    <p:animEffect transition="in" filter="fade">
                                      <p:cBhvr>
                                        <p:cTn id="34" dur="500"/>
                                        <p:tgtEl>
                                          <p:spTgt spid="4099">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9" presetClass="entr" presetSubtype="0" decel="100000" fill="hold" grpId="0" nodeType="clickEffect">
                                  <p:stCondLst>
                                    <p:cond delay="0"/>
                                  </p:stCondLst>
                                  <p:iterate type="lt">
                                    <p:tmPct val="10000"/>
                                  </p:iterate>
                                  <p:childTnLst>
                                    <p:set>
                                      <p:cBhvr>
                                        <p:cTn id="38" dur="1" fill="hold">
                                          <p:stCondLst>
                                            <p:cond delay="0"/>
                                          </p:stCondLst>
                                        </p:cTn>
                                        <p:tgtEl>
                                          <p:spTgt spid="4099">
                                            <p:txEl>
                                              <p:pRg st="3" end="3"/>
                                            </p:txEl>
                                          </p:spTgt>
                                        </p:tgtEl>
                                        <p:attrNameLst>
                                          <p:attrName>style.visibility</p:attrName>
                                        </p:attrNameLst>
                                      </p:cBhvr>
                                      <p:to>
                                        <p:strVal val="visible"/>
                                      </p:to>
                                    </p:set>
                                    <p:anim calcmode="lin" valueType="num">
                                      <p:cBhvr>
                                        <p:cTn id="39" dur="500" fill="hold"/>
                                        <p:tgtEl>
                                          <p:spTgt spid="4099">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4099">
                                            <p:txEl>
                                              <p:pRg st="3" end="3"/>
                                            </p:txEl>
                                          </p:spTgt>
                                        </p:tgtEl>
                                        <p:attrNameLst>
                                          <p:attrName>ppt_h</p:attrName>
                                        </p:attrNameLst>
                                      </p:cBhvr>
                                      <p:tavLst>
                                        <p:tav tm="0">
                                          <p:val>
                                            <p:fltVal val="0"/>
                                          </p:val>
                                        </p:tav>
                                        <p:tav tm="100000">
                                          <p:val>
                                            <p:strVal val="#ppt_h"/>
                                          </p:val>
                                        </p:tav>
                                      </p:tavLst>
                                    </p:anim>
                                    <p:anim calcmode="lin" valueType="num">
                                      <p:cBhvr>
                                        <p:cTn id="41" dur="500" fill="hold"/>
                                        <p:tgtEl>
                                          <p:spTgt spid="4099">
                                            <p:txEl>
                                              <p:pRg st="3" end="3"/>
                                            </p:txEl>
                                          </p:spTgt>
                                        </p:tgtEl>
                                        <p:attrNameLst>
                                          <p:attrName>style.rotation</p:attrName>
                                        </p:attrNameLst>
                                      </p:cBhvr>
                                      <p:tavLst>
                                        <p:tav tm="0">
                                          <p:val>
                                            <p:fltVal val="360"/>
                                          </p:val>
                                        </p:tav>
                                        <p:tav tm="100000">
                                          <p:val>
                                            <p:fltVal val="0"/>
                                          </p:val>
                                        </p:tav>
                                      </p:tavLst>
                                    </p:anim>
                                    <p:animEffect transition="in" filter="fade">
                                      <p:cBhvr>
                                        <p:cTn id="42" dur="500"/>
                                        <p:tgtEl>
                                          <p:spTgt spid="4099">
                                            <p:txEl>
                                              <p:pRg st="3" end="3"/>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9" presetClass="entr" presetSubtype="0" decel="100000" fill="hold" grpId="0" nodeType="clickEffect">
                                  <p:stCondLst>
                                    <p:cond delay="0"/>
                                  </p:stCondLst>
                                  <p:iterate type="lt">
                                    <p:tmPct val="10000"/>
                                  </p:iterate>
                                  <p:childTnLst>
                                    <p:set>
                                      <p:cBhvr>
                                        <p:cTn id="46" dur="1" fill="hold">
                                          <p:stCondLst>
                                            <p:cond delay="0"/>
                                          </p:stCondLst>
                                        </p:cTn>
                                        <p:tgtEl>
                                          <p:spTgt spid="4099">
                                            <p:txEl>
                                              <p:pRg st="4" end="4"/>
                                            </p:txEl>
                                          </p:spTgt>
                                        </p:tgtEl>
                                        <p:attrNameLst>
                                          <p:attrName>style.visibility</p:attrName>
                                        </p:attrNameLst>
                                      </p:cBhvr>
                                      <p:to>
                                        <p:strVal val="visible"/>
                                      </p:to>
                                    </p:set>
                                    <p:anim calcmode="lin" valueType="num">
                                      <p:cBhvr>
                                        <p:cTn id="47" dur="500" fill="hold"/>
                                        <p:tgtEl>
                                          <p:spTgt spid="4099">
                                            <p:txEl>
                                              <p:pRg st="4" end="4"/>
                                            </p:txEl>
                                          </p:spTgt>
                                        </p:tgtEl>
                                        <p:attrNameLst>
                                          <p:attrName>ppt_w</p:attrName>
                                        </p:attrNameLst>
                                      </p:cBhvr>
                                      <p:tavLst>
                                        <p:tav tm="0">
                                          <p:val>
                                            <p:fltVal val="0"/>
                                          </p:val>
                                        </p:tav>
                                        <p:tav tm="100000">
                                          <p:val>
                                            <p:strVal val="#ppt_w"/>
                                          </p:val>
                                        </p:tav>
                                      </p:tavLst>
                                    </p:anim>
                                    <p:anim calcmode="lin" valueType="num">
                                      <p:cBhvr>
                                        <p:cTn id="48" dur="500" fill="hold"/>
                                        <p:tgtEl>
                                          <p:spTgt spid="4099">
                                            <p:txEl>
                                              <p:pRg st="4" end="4"/>
                                            </p:txEl>
                                          </p:spTgt>
                                        </p:tgtEl>
                                        <p:attrNameLst>
                                          <p:attrName>ppt_h</p:attrName>
                                        </p:attrNameLst>
                                      </p:cBhvr>
                                      <p:tavLst>
                                        <p:tav tm="0">
                                          <p:val>
                                            <p:fltVal val="0"/>
                                          </p:val>
                                        </p:tav>
                                        <p:tav tm="100000">
                                          <p:val>
                                            <p:strVal val="#ppt_h"/>
                                          </p:val>
                                        </p:tav>
                                      </p:tavLst>
                                    </p:anim>
                                    <p:anim calcmode="lin" valueType="num">
                                      <p:cBhvr>
                                        <p:cTn id="49" dur="500" fill="hold"/>
                                        <p:tgtEl>
                                          <p:spTgt spid="4099">
                                            <p:txEl>
                                              <p:pRg st="4" end="4"/>
                                            </p:txEl>
                                          </p:spTgt>
                                        </p:tgtEl>
                                        <p:attrNameLst>
                                          <p:attrName>style.rotation</p:attrName>
                                        </p:attrNameLst>
                                      </p:cBhvr>
                                      <p:tavLst>
                                        <p:tav tm="0">
                                          <p:val>
                                            <p:fltVal val="360"/>
                                          </p:val>
                                        </p:tav>
                                        <p:tav tm="100000">
                                          <p:val>
                                            <p:fltVal val="0"/>
                                          </p:val>
                                        </p:tav>
                                      </p:tavLst>
                                    </p:anim>
                                    <p:animEffect transition="in" filter="fade">
                                      <p:cBhvr>
                                        <p:cTn id="50" dur="500"/>
                                        <p:tgtEl>
                                          <p:spTgt spid="4099">
                                            <p:txEl>
                                              <p:pRg st="4" end="4"/>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49" presetClass="entr" presetSubtype="0" decel="100000" fill="hold" grpId="0" nodeType="clickEffect">
                                  <p:stCondLst>
                                    <p:cond delay="0"/>
                                  </p:stCondLst>
                                  <p:iterate type="lt">
                                    <p:tmPct val="10000"/>
                                  </p:iterate>
                                  <p:childTnLst>
                                    <p:set>
                                      <p:cBhvr>
                                        <p:cTn id="54" dur="1" fill="hold">
                                          <p:stCondLst>
                                            <p:cond delay="0"/>
                                          </p:stCondLst>
                                        </p:cTn>
                                        <p:tgtEl>
                                          <p:spTgt spid="4099">
                                            <p:txEl>
                                              <p:pRg st="5" end="5"/>
                                            </p:txEl>
                                          </p:spTgt>
                                        </p:tgtEl>
                                        <p:attrNameLst>
                                          <p:attrName>style.visibility</p:attrName>
                                        </p:attrNameLst>
                                      </p:cBhvr>
                                      <p:to>
                                        <p:strVal val="visible"/>
                                      </p:to>
                                    </p:set>
                                    <p:anim calcmode="lin" valueType="num">
                                      <p:cBhvr>
                                        <p:cTn id="55" dur="500" fill="hold"/>
                                        <p:tgtEl>
                                          <p:spTgt spid="4099">
                                            <p:txEl>
                                              <p:pRg st="5" end="5"/>
                                            </p:txEl>
                                          </p:spTgt>
                                        </p:tgtEl>
                                        <p:attrNameLst>
                                          <p:attrName>ppt_w</p:attrName>
                                        </p:attrNameLst>
                                      </p:cBhvr>
                                      <p:tavLst>
                                        <p:tav tm="0">
                                          <p:val>
                                            <p:fltVal val="0"/>
                                          </p:val>
                                        </p:tav>
                                        <p:tav tm="100000">
                                          <p:val>
                                            <p:strVal val="#ppt_w"/>
                                          </p:val>
                                        </p:tav>
                                      </p:tavLst>
                                    </p:anim>
                                    <p:anim calcmode="lin" valueType="num">
                                      <p:cBhvr>
                                        <p:cTn id="56" dur="500" fill="hold"/>
                                        <p:tgtEl>
                                          <p:spTgt spid="4099">
                                            <p:txEl>
                                              <p:pRg st="5" end="5"/>
                                            </p:txEl>
                                          </p:spTgt>
                                        </p:tgtEl>
                                        <p:attrNameLst>
                                          <p:attrName>ppt_h</p:attrName>
                                        </p:attrNameLst>
                                      </p:cBhvr>
                                      <p:tavLst>
                                        <p:tav tm="0">
                                          <p:val>
                                            <p:fltVal val="0"/>
                                          </p:val>
                                        </p:tav>
                                        <p:tav tm="100000">
                                          <p:val>
                                            <p:strVal val="#ppt_h"/>
                                          </p:val>
                                        </p:tav>
                                      </p:tavLst>
                                    </p:anim>
                                    <p:anim calcmode="lin" valueType="num">
                                      <p:cBhvr>
                                        <p:cTn id="57" dur="500" fill="hold"/>
                                        <p:tgtEl>
                                          <p:spTgt spid="4099">
                                            <p:txEl>
                                              <p:pRg st="5" end="5"/>
                                            </p:txEl>
                                          </p:spTgt>
                                        </p:tgtEl>
                                        <p:attrNameLst>
                                          <p:attrName>style.rotation</p:attrName>
                                        </p:attrNameLst>
                                      </p:cBhvr>
                                      <p:tavLst>
                                        <p:tav tm="0">
                                          <p:val>
                                            <p:fltVal val="360"/>
                                          </p:val>
                                        </p:tav>
                                        <p:tav tm="100000">
                                          <p:val>
                                            <p:fltVal val="0"/>
                                          </p:val>
                                        </p:tav>
                                      </p:tavLst>
                                    </p:anim>
                                    <p:animEffect transition="in" filter="fade">
                                      <p:cBhvr>
                                        <p:cTn id="58" dur="500"/>
                                        <p:tgtEl>
                                          <p:spTgt spid="409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p:bldP spid="4098"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Start with safe questions</a:t>
            </a:r>
          </a:p>
          <a:p>
            <a:r>
              <a:rPr lang="en-US" dirty="0" smtClean="0"/>
              <a:t>Engage without being invasive</a:t>
            </a:r>
          </a:p>
          <a:p>
            <a:r>
              <a:rPr lang="en-US" dirty="0" smtClean="0"/>
              <a:t>Set up  physical space that works for the child</a:t>
            </a:r>
          </a:p>
          <a:p>
            <a:r>
              <a:rPr lang="en-US" dirty="0" smtClean="0"/>
              <a:t>Show you are taking the time to listen to child’s words</a:t>
            </a:r>
          </a:p>
          <a:p>
            <a:r>
              <a:rPr lang="en-US" dirty="0" smtClean="0"/>
              <a:t>Allow time for child to talk</a:t>
            </a:r>
          </a:p>
          <a:p>
            <a:r>
              <a:rPr lang="en-US" dirty="0" smtClean="0"/>
              <a:t>First meeting may be short / more difficult topics in follow up meetings</a:t>
            </a:r>
          </a:p>
          <a:p>
            <a:pPr marL="0" indent="0">
              <a:buNone/>
            </a:pPr>
            <a:endParaRPr lang="en-US" dirty="0"/>
          </a:p>
        </p:txBody>
      </p:sp>
      <p:sp>
        <p:nvSpPr>
          <p:cNvPr id="4" name="Slide Number Placeholder 3"/>
          <p:cNvSpPr>
            <a:spLocks noGrp="1"/>
          </p:cNvSpPr>
          <p:nvPr>
            <p:ph type="sldNum" sz="quarter" idx="12"/>
          </p:nvPr>
        </p:nvSpPr>
        <p:spPr/>
        <p:txBody>
          <a:bodyPr/>
          <a:lstStyle/>
          <a:p>
            <a:endParaRPr lang="en-US" dirty="0"/>
          </a:p>
        </p:txBody>
      </p:sp>
      <p:sp>
        <p:nvSpPr>
          <p:cNvPr id="2" name="Title 1"/>
          <p:cNvSpPr>
            <a:spLocks noGrp="1"/>
          </p:cNvSpPr>
          <p:nvPr>
            <p:ph type="title"/>
          </p:nvPr>
        </p:nvSpPr>
        <p:spPr/>
        <p:txBody>
          <a:bodyPr>
            <a:normAutofit fontScale="90000"/>
          </a:bodyPr>
          <a:lstStyle/>
          <a:p>
            <a:r>
              <a:rPr lang="en-US" dirty="0" smtClean="0"/>
              <a:t>Rapport and Trust–Keys to a good Interview</a:t>
            </a:r>
            <a:endParaRPr lang="en-US" dirty="0"/>
          </a:p>
        </p:txBody>
      </p:sp>
    </p:spTree>
    <p:extLst>
      <p:ext uri="{BB962C8B-B14F-4D97-AF65-F5344CB8AC3E}">
        <p14:creationId xmlns:p14="http://schemas.microsoft.com/office/powerpoint/2010/main" val="33218776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Style: Friendly, non threatening</a:t>
            </a:r>
          </a:p>
          <a:p>
            <a:r>
              <a:rPr lang="en-US" dirty="0" smtClean="0"/>
              <a:t>Avoid any coercive messages (verbal or non-verbal)</a:t>
            </a:r>
          </a:p>
          <a:p>
            <a:r>
              <a:rPr lang="en-US" dirty="0" smtClean="0"/>
              <a:t>Age appropriate language</a:t>
            </a:r>
          </a:p>
          <a:p>
            <a:r>
              <a:rPr lang="en-US" dirty="0" smtClean="0"/>
              <a:t>Model narrative response</a:t>
            </a:r>
          </a:p>
          <a:p>
            <a:r>
              <a:rPr lang="en-US" dirty="0" smtClean="0"/>
              <a:t>Listen for child’s reporting style, sense of time and chronology, level of articulated detail, level of engagement, overall cognitive level </a:t>
            </a:r>
            <a:endParaRPr lang="en-US" dirty="0"/>
          </a:p>
        </p:txBody>
      </p:sp>
      <p:sp>
        <p:nvSpPr>
          <p:cNvPr id="4" name="Slide Number Placeholder 3"/>
          <p:cNvSpPr>
            <a:spLocks noGrp="1"/>
          </p:cNvSpPr>
          <p:nvPr>
            <p:ph type="sldNum" sz="quarter" idx="12"/>
          </p:nvPr>
        </p:nvSpPr>
        <p:spPr/>
        <p:txBody>
          <a:bodyPr/>
          <a:lstStyle/>
          <a:p>
            <a:endParaRPr lang="en-US" dirty="0"/>
          </a:p>
        </p:txBody>
      </p:sp>
      <p:sp>
        <p:nvSpPr>
          <p:cNvPr id="2" name="Title 1"/>
          <p:cNvSpPr>
            <a:spLocks noGrp="1"/>
          </p:cNvSpPr>
          <p:nvPr>
            <p:ph type="title"/>
          </p:nvPr>
        </p:nvSpPr>
        <p:spPr/>
        <p:txBody>
          <a:bodyPr>
            <a:normAutofit/>
          </a:bodyPr>
          <a:lstStyle/>
          <a:p>
            <a:r>
              <a:rPr lang="en-US" dirty="0" smtClean="0"/>
              <a:t>Establishing Rapport</a:t>
            </a:r>
            <a:endParaRPr lang="en-US" dirty="0"/>
          </a:p>
        </p:txBody>
      </p:sp>
    </p:spTree>
    <p:extLst>
      <p:ext uri="{BB962C8B-B14F-4D97-AF65-F5344CB8AC3E}">
        <p14:creationId xmlns:p14="http://schemas.microsoft.com/office/powerpoint/2010/main" val="21031195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ChangeArrowheads="1"/>
          </p:cNvSpPr>
          <p:nvPr>
            <p:ph idx="1"/>
          </p:nvPr>
        </p:nvSpPr>
        <p:spPr>
          <a:xfrm>
            <a:off x="457200" y="1600200"/>
            <a:ext cx="8229600" cy="4953000"/>
          </a:xfrm>
        </p:spPr>
        <p:txBody>
          <a:bodyPr/>
          <a:lstStyle/>
          <a:p>
            <a:pPr eaLnBrk="1" hangingPunct="1">
              <a:lnSpc>
                <a:spcPct val="90000"/>
              </a:lnSpc>
              <a:defRPr/>
            </a:pPr>
            <a:r>
              <a:rPr lang="en-US" dirty="0" smtClean="0"/>
              <a:t>Child input is </a:t>
            </a:r>
            <a:r>
              <a:rPr lang="en-US" b="1" dirty="0" smtClean="0"/>
              <a:t>directly relevant </a:t>
            </a:r>
            <a:r>
              <a:rPr lang="en-US" dirty="0" smtClean="0"/>
              <a:t>to parental disputes &amp; decisions</a:t>
            </a:r>
          </a:p>
          <a:p>
            <a:pPr eaLnBrk="1" hangingPunct="1">
              <a:lnSpc>
                <a:spcPct val="90000"/>
              </a:lnSpc>
              <a:defRPr/>
            </a:pPr>
            <a:r>
              <a:rPr lang="en-US" dirty="0" smtClean="0"/>
              <a:t>Each </a:t>
            </a:r>
            <a:r>
              <a:rPr lang="en-US" b="1" dirty="0" smtClean="0"/>
              <a:t>child comes into focus </a:t>
            </a:r>
            <a:r>
              <a:rPr lang="en-US" dirty="0" smtClean="0"/>
              <a:t>for parents/court</a:t>
            </a:r>
          </a:p>
          <a:p>
            <a:pPr eaLnBrk="1" hangingPunct="1">
              <a:lnSpc>
                <a:spcPct val="90000"/>
              </a:lnSpc>
              <a:defRPr/>
            </a:pPr>
            <a:r>
              <a:rPr lang="en-US" dirty="0" smtClean="0"/>
              <a:t>Child input moves parents &amp; helping professionals beyond “best interest” simplicity</a:t>
            </a:r>
          </a:p>
          <a:p>
            <a:pPr eaLnBrk="1" hangingPunct="1">
              <a:lnSpc>
                <a:spcPct val="90000"/>
              </a:lnSpc>
              <a:defRPr/>
            </a:pPr>
            <a:r>
              <a:rPr lang="en-US" dirty="0" smtClean="0"/>
              <a:t>Can provide feedback to parents through the child’s voice about what is important to child </a:t>
            </a:r>
          </a:p>
          <a:p>
            <a:pPr eaLnBrk="1" hangingPunct="1">
              <a:lnSpc>
                <a:spcPct val="90000"/>
              </a:lnSpc>
              <a:buFont typeface="Wingdings" pitchFamily="2" charset="2"/>
              <a:buNone/>
              <a:defRPr/>
            </a:pPr>
            <a:r>
              <a:rPr lang="en-US" sz="2000" dirty="0" smtClean="0"/>
              <a:t>	</a:t>
            </a:r>
          </a:p>
          <a:p>
            <a:pPr eaLnBrk="1" hangingPunct="1">
              <a:lnSpc>
                <a:spcPct val="90000"/>
              </a:lnSpc>
              <a:buFont typeface="Wingdings" pitchFamily="2" charset="2"/>
              <a:buNone/>
              <a:defRPr/>
            </a:pPr>
            <a:r>
              <a:rPr lang="en-US" sz="2000" dirty="0"/>
              <a:t> </a:t>
            </a:r>
            <a:r>
              <a:rPr lang="en-US" sz="2000" dirty="0" smtClean="0"/>
              <a:t>    </a:t>
            </a:r>
            <a:r>
              <a:rPr lang="en-US" sz="2400" dirty="0" smtClean="0"/>
              <a:t>Birnbaum &amp; Ba </a:t>
            </a:r>
            <a:r>
              <a:rPr lang="en-US" sz="2400" dirty="0" err="1" smtClean="0"/>
              <a:t>tT</a:t>
            </a:r>
            <a:r>
              <a:rPr lang="en-US" sz="2400" dirty="0" smtClean="0"/>
              <a:t>, 2010; Birnbaum et al., 2011; Kelly, 2002, in press; Kelly &amp; Kisthardt, 2009; Morag et al., 2012; Parkinson &amp; Cashmore, 2008; Smith et al, 2003</a:t>
            </a:r>
          </a:p>
          <a:p>
            <a:pPr eaLnBrk="1" hangingPunct="1">
              <a:lnSpc>
                <a:spcPct val="90000"/>
              </a:lnSpc>
              <a:buFont typeface="Wingdings" pitchFamily="2" charset="2"/>
              <a:buNone/>
              <a:defRPr/>
            </a:pPr>
            <a:endParaRPr lang="en-US" sz="2400" dirty="0" smtClean="0"/>
          </a:p>
        </p:txBody>
      </p:sp>
      <p:sp>
        <p:nvSpPr>
          <p:cNvPr id="2" name="Footer Placeholder 1"/>
          <p:cNvSpPr>
            <a:spLocks noGrp="1"/>
          </p:cNvSpPr>
          <p:nvPr>
            <p:ph type="ftr" sz="quarter" idx="11"/>
          </p:nvPr>
        </p:nvSpPr>
        <p:spPr/>
        <p:txBody>
          <a:bodyPr/>
          <a:lstStyle/>
          <a:p>
            <a:pPr>
              <a:defRPr/>
            </a:pPr>
            <a:r>
              <a:rPr lang="en-US" smtClean="0"/>
              <a:t>Dr. Joan B. Kelley AAML 2013</a:t>
            </a:r>
            <a:endParaRPr lang="en-US"/>
          </a:p>
        </p:txBody>
      </p:sp>
      <p:sp>
        <p:nvSpPr>
          <p:cNvPr id="12290"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hangingPunct="1"/>
            <a:fld id="{E27C04F7-514A-45FC-9ABA-DF48E3636654}" type="slidenum">
              <a:rPr lang="en-US">
                <a:latin typeface="Arial" charset="0"/>
              </a:rPr>
              <a:pPr eaLnBrk="1" hangingPunct="1"/>
              <a:t>2</a:t>
            </a:fld>
            <a:endParaRPr lang="en-US">
              <a:latin typeface="Arial" charset="0"/>
            </a:endParaRPr>
          </a:p>
        </p:txBody>
      </p:sp>
      <p:sp>
        <p:nvSpPr>
          <p:cNvPr id="48130" name="Rectangle 2"/>
          <p:cNvSpPr>
            <a:spLocks noGrp="1" noRot="1" noChangeArrowheads="1"/>
          </p:cNvSpPr>
          <p:nvPr>
            <p:ph type="title"/>
          </p:nvPr>
        </p:nvSpPr>
        <p:spPr>
          <a:xfrm>
            <a:off x="304800" y="762000"/>
            <a:ext cx="8531352" cy="225552"/>
          </a:xfrm>
        </p:spPr>
        <p:txBody>
          <a:bodyPr>
            <a:normAutofit fontScale="90000"/>
          </a:bodyPr>
          <a:lstStyle/>
          <a:p>
            <a:pPr eaLnBrk="1" hangingPunct="1">
              <a:defRPr/>
            </a:pPr>
            <a:r>
              <a:rPr lang="en-US" sz="4800" dirty="0" smtClean="0"/>
              <a:t>Rationale for Listening to </a:t>
            </a:r>
            <a:br>
              <a:rPr lang="en-US" sz="4800" dirty="0" smtClean="0"/>
            </a:br>
            <a:r>
              <a:rPr lang="en-US" sz="4800" dirty="0" smtClean="0"/>
              <a:t>Children &amp; Adolescents</a:t>
            </a:r>
          </a:p>
        </p:txBody>
      </p:sp>
    </p:spTree>
    <p:extLst>
      <p:ext uri="{BB962C8B-B14F-4D97-AF65-F5344CB8AC3E}">
        <p14:creationId xmlns:p14="http://schemas.microsoft.com/office/powerpoint/2010/main" val="39193922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Non-judgmental, curious, express empathy</a:t>
            </a:r>
          </a:p>
          <a:p>
            <a:r>
              <a:rPr lang="en-US" dirty="0" smtClean="0"/>
              <a:t>Neutral receptor; avoid asking 3 + questions in a row; use reflective statements</a:t>
            </a:r>
          </a:p>
          <a:p>
            <a:r>
              <a:rPr lang="en-US" dirty="0" smtClean="0"/>
              <a:t>Affirmations build rapport:</a:t>
            </a:r>
          </a:p>
          <a:p>
            <a:pPr marL="457200" lvl="1" indent="0">
              <a:buNone/>
            </a:pPr>
            <a:r>
              <a:rPr lang="en-US" dirty="0" smtClean="0"/>
              <a:t>“</a:t>
            </a:r>
            <a:r>
              <a:rPr lang="en-US" dirty="0"/>
              <a:t>If I were in your situation, </a:t>
            </a:r>
            <a:r>
              <a:rPr lang="en-US" dirty="0" smtClean="0"/>
              <a:t>I might </a:t>
            </a:r>
            <a:r>
              <a:rPr lang="en-US" dirty="0"/>
              <a:t>be stressed </a:t>
            </a:r>
            <a:r>
              <a:rPr lang="en-US" dirty="0" smtClean="0"/>
              <a:t>out/confused </a:t>
            </a:r>
            <a:r>
              <a:rPr lang="en-US" dirty="0"/>
              <a:t>too.” </a:t>
            </a:r>
            <a:r>
              <a:rPr lang="en-US" dirty="0" smtClean="0"/>
              <a:t> </a:t>
            </a:r>
            <a:endParaRPr lang="en-US" sz="2400" dirty="0"/>
          </a:p>
          <a:p>
            <a:pPr marL="457200" lvl="1" indent="0">
              <a:buNone/>
            </a:pPr>
            <a:r>
              <a:rPr lang="en-US" dirty="0"/>
              <a:t>“I’ve enjoyed talking with you and getting to know you.” </a:t>
            </a:r>
            <a:endParaRPr lang="en-US" sz="2400" dirty="0"/>
          </a:p>
          <a:p>
            <a:pPr marL="457200" lvl="1" indent="0">
              <a:buNone/>
            </a:pPr>
            <a:r>
              <a:rPr lang="en-US" dirty="0"/>
              <a:t>“Thanks for meeting with me today.”  </a:t>
            </a:r>
            <a:endParaRPr lang="en-US" sz="2400" dirty="0"/>
          </a:p>
          <a:p>
            <a:pPr marL="457200" lvl="1" indent="0">
              <a:buNone/>
            </a:pPr>
            <a:r>
              <a:rPr lang="en-US" dirty="0"/>
              <a:t>“You have some </a:t>
            </a:r>
            <a:r>
              <a:rPr lang="en-US" dirty="0" smtClean="0"/>
              <a:t>good </a:t>
            </a:r>
            <a:r>
              <a:rPr lang="en-US" dirty="0"/>
              <a:t>suggestions about how to lessen conflict.”  </a:t>
            </a:r>
            <a:endParaRPr lang="en-US" sz="2400" dirty="0"/>
          </a:p>
          <a:p>
            <a:endParaRPr lang="en-US" dirty="0"/>
          </a:p>
        </p:txBody>
      </p:sp>
      <p:sp>
        <p:nvSpPr>
          <p:cNvPr id="4" name="Slide Number Placeholder 3"/>
          <p:cNvSpPr>
            <a:spLocks noGrp="1"/>
          </p:cNvSpPr>
          <p:nvPr>
            <p:ph type="sldNum" sz="quarter" idx="12"/>
          </p:nvPr>
        </p:nvSpPr>
        <p:spPr/>
        <p:txBody>
          <a:bodyPr/>
          <a:lstStyle/>
          <a:p>
            <a:endParaRPr lang="en-US" dirty="0"/>
          </a:p>
        </p:txBody>
      </p:sp>
      <p:sp>
        <p:nvSpPr>
          <p:cNvPr id="2" name="Title 1"/>
          <p:cNvSpPr>
            <a:spLocks noGrp="1"/>
          </p:cNvSpPr>
          <p:nvPr>
            <p:ph type="title"/>
          </p:nvPr>
        </p:nvSpPr>
        <p:spPr/>
        <p:txBody>
          <a:bodyPr/>
          <a:lstStyle/>
          <a:p>
            <a:r>
              <a:rPr lang="en-US" dirty="0" smtClean="0"/>
              <a:t>Rapport Building</a:t>
            </a:r>
            <a:endParaRPr lang="en-US" dirty="0"/>
          </a:p>
        </p:txBody>
      </p:sp>
    </p:spTree>
    <p:extLst>
      <p:ext uri="{BB962C8B-B14F-4D97-AF65-F5344CB8AC3E}">
        <p14:creationId xmlns:p14="http://schemas.microsoft.com/office/powerpoint/2010/main" val="8627910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The more you talk the less the child will</a:t>
            </a:r>
          </a:p>
          <a:p>
            <a:r>
              <a:rPr lang="en-US" dirty="0" smtClean="0"/>
              <a:t>Kids only answer the questions we ask</a:t>
            </a:r>
          </a:p>
          <a:p>
            <a:r>
              <a:rPr lang="en-US" dirty="0" smtClean="0"/>
              <a:t>Kids take things literally until about 10 </a:t>
            </a:r>
          </a:p>
          <a:p>
            <a:r>
              <a:rPr lang="en-US" dirty="0" smtClean="0"/>
              <a:t>Kids use big words before they understand them</a:t>
            </a:r>
          </a:p>
          <a:p>
            <a:r>
              <a:rPr lang="en-US" dirty="0" smtClean="0"/>
              <a:t>Kids have trouble putting events in chronological order</a:t>
            </a:r>
          </a:p>
          <a:p>
            <a:r>
              <a:rPr lang="en-US" dirty="0" smtClean="0"/>
              <a:t>Kids understand “Who, What and Where” First</a:t>
            </a:r>
          </a:p>
          <a:p>
            <a:r>
              <a:rPr lang="en-US" dirty="0" smtClean="0"/>
              <a:t>Kids understand “When, Why, and How” later</a:t>
            </a:r>
            <a:endParaRPr lang="en-US" dirty="0"/>
          </a:p>
        </p:txBody>
      </p:sp>
      <p:sp>
        <p:nvSpPr>
          <p:cNvPr id="4" name="Slide Number Placeholder 3"/>
          <p:cNvSpPr>
            <a:spLocks noGrp="1"/>
          </p:cNvSpPr>
          <p:nvPr>
            <p:ph type="sldNum" sz="quarter" idx="12"/>
          </p:nvPr>
        </p:nvSpPr>
        <p:spPr/>
        <p:txBody>
          <a:bodyPr/>
          <a:lstStyle/>
          <a:p>
            <a:endParaRPr lang="en-US" dirty="0"/>
          </a:p>
        </p:txBody>
      </p:sp>
      <p:sp>
        <p:nvSpPr>
          <p:cNvPr id="2" name="Title 1"/>
          <p:cNvSpPr>
            <a:spLocks noGrp="1"/>
          </p:cNvSpPr>
          <p:nvPr>
            <p:ph type="title"/>
          </p:nvPr>
        </p:nvSpPr>
        <p:spPr/>
        <p:txBody>
          <a:bodyPr/>
          <a:lstStyle/>
          <a:p>
            <a:r>
              <a:rPr lang="en-US" dirty="0" smtClean="0"/>
              <a:t>Child Communication: Basics</a:t>
            </a:r>
            <a:endParaRPr lang="en-US" dirty="0"/>
          </a:p>
        </p:txBody>
      </p:sp>
    </p:spTree>
    <p:extLst>
      <p:ext uri="{BB962C8B-B14F-4D97-AF65-F5344CB8AC3E}">
        <p14:creationId xmlns:p14="http://schemas.microsoft.com/office/powerpoint/2010/main" val="42082537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7" name="Rectangle 3"/>
          <p:cNvSpPr>
            <a:spLocks noGrp="1" noChangeArrowheads="1"/>
          </p:cNvSpPr>
          <p:nvPr>
            <p:ph idx="1"/>
          </p:nvPr>
        </p:nvSpPr>
        <p:spPr>
          <a:xfrm>
            <a:off x="457200" y="1447800"/>
            <a:ext cx="8229600" cy="4678363"/>
          </a:xfrm>
        </p:spPr>
        <p:txBody>
          <a:bodyPr>
            <a:normAutofit fontScale="92500"/>
          </a:bodyPr>
          <a:lstStyle/>
          <a:p>
            <a:pPr eaLnBrk="1" hangingPunct="1">
              <a:defRPr/>
            </a:pPr>
            <a:r>
              <a:rPr lang="en-US" dirty="0" smtClean="0"/>
              <a:t>Child feels acknowledged &amp; heard without ceding control to parents or decisions-makers</a:t>
            </a:r>
          </a:p>
          <a:p>
            <a:pPr eaLnBrk="1" hangingPunct="1">
              <a:defRPr/>
            </a:pPr>
            <a:r>
              <a:rPr lang="en-US" dirty="0" smtClean="0"/>
              <a:t>Interviewing children prior to decisions with </a:t>
            </a:r>
            <a:r>
              <a:rPr lang="en-US" i="1" dirty="0" smtClean="0"/>
              <a:t>life-long implications </a:t>
            </a:r>
            <a:r>
              <a:rPr lang="en-US" dirty="0" smtClean="0"/>
              <a:t>is respectful &amp; fair</a:t>
            </a:r>
          </a:p>
          <a:p>
            <a:pPr eaLnBrk="1" hangingPunct="1">
              <a:defRPr/>
            </a:pPr>
            <a:r>
              <a:rPr lang="en-US" dirty="0"/>
              <a:t>Feedback to parents </a:t>
            </a:r>
            <a:r>
              <a:rPr lang="en-US" dirty="0" smtClean="0"/>
              <a:t>using child’s </a:t>
            </a:r>
            <a:r>
              <a:rPr lang="en-US" dirty="0"/>
              <a:t>voice </a:t>
            </a:r>
            <a:r>
              <a:rPr lang="en-US" dirty="0" smtClean="0"/>
              <a:t>often leads to dispute settlement </a:t>
            </a:r>
          </a:p>
          <a:p>
            <a:pPr eaLnBrk="1" hangingPunct="1">
              <a:defRPr/>
            </a:pPr>
            <a:r>
              <a:rPr lang="en-US" dirty="0" smtClean="0"/>
              <a:t>When judicial decisions do not reflect children’s wishes/views, they still appreciate being heard</a:t>
            </a:r>
            <a:endParaRPr lang="en-US" dirty="0"/>
          </a:p>
          <a:p>
            <a:pPr marL="0" indent="0" eaLnBrk="1" hangingPunct="1">
              <a:buFont typeface="Wingdings" pitchFamily="2" charset="2"/>
              <a:buNone/>
              <a:defRPr/>
            </a:pPr>
            <a:r>
              <a:rPr lang="en-US" dirty="0" smtClean="0"/>
              <a:t>B</a:t>
            </a:r>
            <a:r>
              <a:rPr lang="en-US" sz="2400" dirty="0" smtClean="0"/>
              <a:t>irnbaum et al, 2011; Parkinson &amp; Cashmore, 2008; Williams, 2006</a:t>
            </a:r>
            <a:endParaRPr lang="en-US" dirty="0" smtClean="0"/>
          </a:p>
          <a:p>
            <a:pPr eaLnBrk="1" hangingPunct="1">
              <a:defRPr/>
            </a:pPr>
            <a:endParaRPr lang="en-US" dirty="0" smtClean="0"/>
          </a:p>
        </p:txBody>
      </p:sp>
      <p:sp>
        <p:nvSpPr>
          <p:cNvPr id="2" name="Footer Placeholder 1"/>
          <p:cNvSpPr>
            <a:spLocks noGrp="1"/>
          </p:cNvSpPr>
          <p:nvPr>
            <p:ph type="ftr" sz="quarter" idx="11"/>
          </p:nvPr>
        </p:nvSpPr>
        <p:spPr/>
        <p:txBody>
          <a:bodyPr/>
          <a:lstStyle/>
          <a:p>
            <a:pPr>
              <a:defRPr/>
            </a:pPr>
            <a:r>
              <a:rPr lang="en-US" smtClean="0"/>
              <a:t>Dr. Joan B. Kelley AAML 2013</a:t>
            </a:r>
            <a:endParaRPr lang="en-US"/>
          </a:p>
        </p:txBody>
      </p:sp>
      <p:sp>
        <p:nvSpPr>
          <p:cNvPr id="14338"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hangingPunct="1"/>
            <a:fld id="{73233316-D45D-4A5B-A647-C5BD9BDC8828}" type="slidenum">
              <a:rPr lang="en-US" smtClean="0">
                <a:latin typeface="Arial" charset="0"/>
              </a:rPr>
              <a:pPr eaLnBrk="1" hangingPunct="1"/>
              <a:t>3</a:t>
            </a:fld>
            <a:endParaRPr lang="en-US" smtClean="0">
              <a:latin typeface="Arial" charset="0"/>
            </a:endParaRPr>
          </a:p>
        </p:txBody>
      </p:sp>
      <p:sp>
        <p:nvSpPr>
          <p:cNvPr id="221186" name="Rectangle 2"/>
          <p:cNvSpPr>
            <a:spLocks noGrp="1" noRot="1" noChangeArrowheads="1"/>
          </p:cNvSpPr>
          <p:nvPr>
            <p:ph type="title"/>
          </p:nvPr>
        </p:nvSpPr>
        <p:spPr/>
        <p:txBody>
          <a:bodyPr>
            <a:normAutofit fontScale="90000"/>
          </a:bodyPr>
          <a:lstStyle/>
          <a:p>
            <a:pPr eaLnBrk="1" hangingPunct="1">
              <a:defRPr/>
            </a:pPr>
            <a:r>
              <a:rPr lang="en-US" dirty="0" smtClean="0"/>
              <a:t>Rationale for Listening to </a:t>
            </a:r>
            <a:br>
              <a:rPr lang="en-US" dirty="0" smtClean="0"/>
            </a:br>
            <a:r>
              <a:rPr lang="en-US" dirty="0" smtClean="0"/>
              <a:t>Children and Adolescents </a:t>
            </a:r>
            <a:r>
              <a:rPr lang="en-US" sz="4000" dirty="0" smtClean="0"/>
              <a:t>(2)</a:t>
            </a:r>
          </a:p>
        </p:txBody>
      </p:sp>
    </p:spTree>
    <p:extLst>
      <p:ext uri="{BB962C8B-B14F-4D97-AF65-F5344CB8AC3E}">
        <p14:creationId xmlns:p14="http://schemas.microsoft.com/office/powerpoint/2010/main" val="33701775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7" name="Rectangle 3"/>
          <p:cNvSpPr>
            <a:spLocks noGrp="1" noChangeArrowheads="1"/>
          </p:cNvSpPr>
          <p:nvPr>
            <p:ph idx="1"/>
          </p:nvPr>
        </p:nvSpPr>
        <p:spPr/>
        <p:txBody>
          <a:bodyPr>
            <a:normAutofit fontScale="85000" lnSpcReduction="10000"/>
          </a:bodyPr>
          <a:lstStyle/>
          <a:p>
            <a:pPr eaLnBrk="1" hangingPunct="1">
              <a:defRPr/>
            </a:pPr>
            <a:r>
              <a:rPr lang="en-US" sz="3600" dirty="0" smtClean="0"/>
              <a:t>Child’s developmental stage and tasks</a:t>
            </a:r>
          </a:p>
          <a:p>
            <a:pPr eaLnBrk="1" hangingPunct="1">
              <a:defRPr/>
            </a:pPr>
            <a:r>
              <a:rPr lang="en-US" sz="3600" dirty="0" smtClean="0"/>
              <a:t>Abnormal events in a normal life context</a:t>
            </a:r>
          </a:p>
          <a:p>
            <a:pPr eaLnBrk="1" hangingPunct="1">
              <a:defRPr/>
            </a:pPr>
            <a:r>
              <a:rPr lang="en-US" sz="3600" dirty="0" smtClean="0"/>
              <a:t>Special needs</a:t>
            </a:r>
          </a:p>
          <a:p>
            <a:pPr eaLnBrk="1" hangingPunct="1">
              <a:defRPr/>
            </a:pPr>
            <a:r>
              <a:rPr lang="en-US" sz="3600" dirty="0" smtClean="0"/>
              <a:t>Family Configuration</a:t>
            </a:r>
          </a:p>
          <a:p>
            <a:pPr eaLnBrk="1" hangingPunct="1">
              <a:defRPr/>
            </a:pPr>
            <a:r>
              <a:rPr lang="en-US" sz="3600" dirty="0" smtClean="0"/>
              <a:t>Sources of influence &amp; response</a:t>
            </a:r>
          </a:p>
          <a:p>
            <a:pPr eaLnBrk="1" hangingPunct="1">
              <a:defRPr/>
            </a:pPr>
            <a:r>
              <a:rPr lang="en-US" sz="3600" dirty="0" smtClean="0"/>
              <a:t>Expectations &amp; reactions of significant others, including extended family</a:t>
            </a:r>
          </a:p>
          <a:p>
            <a:pPr>
              <a:defRPr/>
            </a:pPr>
            <a:r>
              <a:rPr lang="en-US" sz="3600" dirty="0" smtClean="0"/>
              <a:t>Stakes </a:t>
            </a:r>
            <a:r>
              <a:rPr lang="en-US" sz="3600" dirty="0"/>
              <a:t>may high for child</a:t>
            </a:r>
          </a:p>
          <a:p>
            <a:pPr eaLnBrk="1" hangingPunct="1">
              <a:defRPr/>
            </a:pPr>
            <a:endParaRPr lang="en-US" sz="3600" dirty="0" smtClean="0"/>
          </a:p>
        </p:txBody>
      </p:sp>
      <p:sp>
        <p:nvSpPr>
          <p:cNvPr id="30722" name="Slide Number Placeholder 4"/>
          <p:cNvSpPr>
            <a:spLocks noGrp="1"/>
          </p:cNvSpPr>
          <p:nvPr>
            <p:ph type="sldNum" sz="quarter" idx="12"/>
          </p:nvPr>
        </p:nvSpPr>
        <p:spPr>
          <a:noFill/>
        </p:spPr>
        <p:txBody>
          <a:bodyPr/>
          <a:lstStyle>
            <a:lvl1pPr eaLnBrk="0" hangingPunct="0">
              <a:defRPr>
                <a:solidFill>
                  <a:schemeClr val="tx1"/>
                </a:solidFill>
                <a:latin typeface="Garamond" pitchFamily="18" charset="0"/>
                <a:cs typeface="Arial" charset="0"/>
              </a:defRPr>
            </a:lvl1pPr>
            <a:lvl2pPr marL="742950" indent="-285750" eaLnBrk="0" hangingPunct="0">
              <a:defRPr>
                <a:solidFill>
                  <a:schemeClr val="tx1"/>
                </a:solidFill>
                <a:latin typeface="Garamond" pitchFamily="18" charset="0"/>
                <a:cs typeface="Arial" charset="0"/>
              </a:defRPr>
            </a:lvl2pPr>
            <a:lvl3pPr marL="1143000" indent="-228600" eaLnBrk="0" hangingPunct="0">
              <a:defRPr>
                <a:solidFill>
                  <a:schemeClr val="tx1"/>
                </a:solidFill>
                <a:latin typeface="Garamond" pitchFamily="18" charset="0"/>
                <a:cs typeface="Arial" charset="0"/>
              </a:defRPr>
            </a:lvl3pPr>
            <a:lvl4pPr marL="1600200" indent="-228600" eaLnBrk="0" hangingPunct="0">
              <a:defRPr>
                <a:solidFill>
                  <a:schemeClr val="tx1"/>
                </a:solidFill>
                <a:latin typeface="Garamond" pitchFamily="18" charset="0"/>
                <a:cs typeface="Arial" charset="0"/>
              </a:defRPr>
            </a:lvl4pPr>
            <a:lvl5pPr marL="2057400" indent="-228600" eaLnBrk="0" hangingPunct="0">
              <a:defRPr>
                <a:solidFill>
                  <a:schemeClr val="tx1"/>
                </a:solidFill>
                <a:latin typeface="Garamond" pitchFamily="18" charset="0"/>
                <a:cs typeface="Arial" charset="0"/>
              </a:defRPr>
            </a:lvl5pPr>
            <a:lvl6pPr marL="2514600" indent="-228600" eaLnBrk="0" fontAlgn="base" hangingPunct="0">
              <a:spcBef>
                <a:spcPct val="0"/>
              </a:spcBef>
              <a:spcAft>
                <a:spcPct val="0"/>
              </a:spcAft>
              <a:defRPr>
                <a:solidFill>
                  <a:schemeClr val="tx1"/>
                </a:solidFill>
                <a:latin typeface="Garamond" pitchFamily="18" charset="0"/>
                <a:cs typeface="Arial" charset="0"/>
              </a:defRPr>
            </a:lvl6pPr>
            <a:lvl7pPr marL="2971800" indent="-228600" eaLnBrk="0" fontAlgn="base" hangingPunct="0">
              <a:spcBef>
                <a:spcPct val="0"/>
              </a:spcBef>
              <a:spcAft>
                <a:spcPct val="0"/>
              </a:spcAft>
              <a:defRPr>
                <a:solidFill>
                  <a:schemeClr val="tx1"/>
                </a:solidFill>
                <a:latin typeface="Garamond" pitchFamily="18" charset="0"/>
                <a:cs typeface="Arial" charset="0"/>
              </a:defRPr>
            </a:lvl7pPr>
            <a:lvl8pPr marL="3429000" indent="-228600" eaLnBrk="0" fontAlgn="base" hangingPunct="0">
              <a:spcBef>
                <a:spcPct val="0"/>
              </a:spcBef>
              <a:spcAft>
                <a:spcPct val="0"/>
              </a:spcAft>
              <a:defRPr>
                <a:solidFill>
                  <a:schemeClr val="tx1"/>
                </a:solidFill>
                <a:latin typeface="Garamond" pitchFamily="18" charset="0"/>
                <a:cs typeface="Arial" charset="0"/>
              </a:defRPr>
            </a:lvl8pPr>
            <a:lvl9pPr marL="3886200" indent="-228600" eaLnBrk="0" fontAlgn="base" hangingPunct="0">
              <a:spcBef>
                <a:spcPct val="0"/>
              </a:spcBef>
              <a:spcAft>
                <a:spcPct val="0"/>
              </a:spcAft>
              <a:defRPr>
                <a:solidFill>
                  <a:schemeClr val="tx1"/>
                </a:solidFill>
                <a:latin typeface="Garamond" pitchFamily="18" charset="0"/>
                <a:cs typeface="Arial" charset="0"/>
              </a:defRPr>
            </a:lvl9pPr>
          </a:lstStyle>
          <a:p>
            <a:pPr eaLnBrk="1" hangingPunct="1"/>
            <a:endParaRPr lang="en-US" dirty="0">
              <a:latin typeface="Arial" charset="0"/>
            </a:endParaRPr>
          </a:p>
        </p:txBody>
      </p:sp>
      <p:sp>
        <p:nvSpPr>
          <p:cNvPr id="159746" name="Rectangle 2"/>
          <p:cNvSpPr>
            <a:spLocks noGrp="1" noRot="1" noChangeArrowheads="1"/>
          </p:cNvSpPr>
          <p:nvPr>
            <p:ph type="title"/>
          </p:nvPr>
        </p:nvSpPr>
        <p:spPr/>
        <p:txBody>
          <a:bodyPr>
            <a:normAutofit fontScale="90000"/>
          </a:bodyPr>
          <a:lstStyle/>
          <a:p>
            <a:pPr eaLnBrk="1" hangingPunct="1">
              <a:defRPr/>
            </a:pPr>
            <a:r>
              <a:rPr lang="en-US" sz="4000" dirty="0" smtClean="0"/>
              <a:t>Context for Interviewing Children</a:t>
            </a:r>
            <a:br>
              <a:rPr lang="en-US" sz="4000" dirty="0" smtClean="0"/>
            </a:br>
            <a:endParaRPr lang="en-US" sz="4000" dirty="0" smtClean="0"/>
          </a:p>
        </p:txBody>
      </p:sp>
    </p:spTree>
    <p:extLst>
      <p:ext uri="{BB962C8B-B14F-4D97-AF65-F5344CB8AC3E}">
        <p14:creationId xmlns:p14="http://schemas.microsoft.com/office/powerpoint/2010/main" val="15133432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Rectangle 3"/>
          <p:cNvSpPr>
            <a:spLocks noGrp="1" noChangeArrowheads="1"/>
          </p:cNvSpPr>
          <p:nvPr>
            <p:ph idx="1"/>
          </p:nvPr>
        </p:nvSpPr>
        <p:spPr>
          <a:xfrm>
            <a:off x="381000" y="1752600"/>
            <a:ext cx="8763000" cy="5105400"/>
          </a:xfrm>
        </p:spPr>
        <p:txBody>
          <a:bodyPr/>
          <a:lstStyle/>
          <a:p>
            <a:pPr eaLnBrk="1" hangingPunct="1"/>
            <a:r>
              <a:rPr lang="en-US" sz="2400" dirty="0">
                <a:latin typeface="Century Gothic" charset="0"/>
                <a:ea typeface="ＭＳ Ｐゴシック" charset="0"/>
                <a:cs typeface="ＭＳ Ｐゴシック" charset="0"/>
              </a:rPr>
              <a:t>May be </a:t>
            </a:r>
            <a:r>
              <a:rPr lang="en-US" sz="2400" u="sng" dirty="0">
                <a:latin typeface="Century Gothic" charset="0"/>
                <a:ea typeface="ＭＳ Ｐゴシック" charset="0"/>
                <a:cs typeface="ＭＳ Ｐゴシック" charset="0"/>
              </a:rPr>
              <a:t>advanced</a:t>
            </a:r>
            <a:r>
              <a:rPr lang="en-US" sz="2400" dirty="0">
                <a:latin typeface="Century Gothic" charset="0"/>
                <a:ea typeface="ＭＳ Ｐゴシック" charset="0"/>
                <a:cs typeface="ＭＳ Ｐゴシック" charset="0"/>
              </a:rPr>
              <a:t> or </a:t>
            </a:r>
            <a:r>
              <a:rPr lang="en-US" sz="2400" u="sng" dirty="0">
                <a:latin typeface="Century Gothic" charset="0"/>
                <a:ea typeface="ＭＳ Ｐゴシック" charset="0"/>
                <a:cs typeface="ＭＳ Ｐゴシック" charset="0"/>
              </a:rPr>
              <a:t>delayed</a:t>
            </a:r>
            <a:r>
              <a:rPr lang="en-US" sz="2400" dirty="0">
                <a:latin typeface="Century Gothic" charset="0"/>
                <a:ea typeface="ＭＳ Ｐゴシック" charset="0"/>
                <a:cs typeface="ＭＳ Ｐゴシック" charset="0"/>
              </a:rPr>
              <a:t> for their age</a:t>
            </a:r>
          </a:p>
          <a:p>
            <a:pPr eaLnBrk="1" hangingPunct="1"/>
            <a:r>
              <a:rPr lang="en-US" sz="2400" dirty="0">
                <a:latin typeface="Century Gothic" charset="0"/>
                <a:ea typeface="ＭＳ Ｐゴシック" charset="0"/>
                <a:cs typeface="ＭＳ Ｐゴシック" charset="0"/>
              </a:rPr>
              <a:t>Different abilities &amp; coping styles </a:t>
            </a:r>
          </a:p>
          <a:p>
            <a:pPr lvl="1" eaLnBrk="1" hangingPunct="1"/>
            <a:r>
              <a:rPr lang="en-US" sz="2400" dirty="0">
                <a:latin typeface="Century Gothic" charset="0"/>
                <a:ea typeface="ＭＳ Ｐゴシック" charset="0"/>
              </a:rPr>
              <a:t>Intelligence</a:t>
            </a:r>
          </a:p>
          <a:p>
            <a:pPr lvl="1" eaLnBrk="1" hangingPunct="1"/>
            <a:r>
              <a:rPr lang="en-US" sz="2400" dirty="0">
                <a:latin typeface="Century Gothic" charset="0"/>
                <a:ea typeface="ＭＳ Ｐゴシック" charset="0"/>
              </a:rPr>
              <a:t>Avoidant vs. Engaging (mastery approach)</a:t>
            </a:r>
          </a:p>
          <a:p>
            <a:pPr eaLnBrk="1" hangingPunct="1"/>
            <a:r>
              <a:rPr lang="en-US" sz="2400" dirty="0">
                <a:latin typeface="Century Gothic" charset="0"/>
                <a:ea typeface="ＭＳ Ｐゴシック" charset="0"/>
                <a:cs typeface="ＭＳ Ｐゴシック" charset="0"/>
              </a:rPr>
              <a:t>Environmental Differences</a:t>
            </a:r>
          </a:p>
          <a:p>
            <a:pPr lvl="1" eaLnBrk="1" hangingPunct="1"/>
            <a:r>
              <a:rPr lang="en-US" sz="2400" dirty="0">
                <a:latin typeface="Century Gothic" charset="0"/>
                <a:ea typeface="ＭＳ Ｐゴシック" charset="0"/>
              </a:rPr>
              <a:t>Intellectual stimulation</a:t>
            </a:r>
          </a:p>
          <a:p>
            <a:pPr lvl="1" eaLnBrk="1" hangingPunct="1"/>
            <a:r>
              <a:rPr lang="en-US" sz="2400" dirty="0">
                <a:latin typeface="Century Gothic" charset="0"/>
                <a:ea typeface="ＭＳ Ｐゴシック" charset="0"/>
              </a:rPr>
              <a:t>Emotionally nurtured, abused, and/or neglected</a:t>
            </a:r>
          </a:p>
          <a:p>
            <a:pPr eaLnBrk="1" hangingPunct="1"/>
            <a:r>
              <a:rPr lang="en-US" sz="2400" dirty="0">
                <a:latin typeface="Century Gothic" charset="0"/>
                <a:ea typeface="ＭＳ Ｐゴシック" charset="0"/>
                <a:cs typeface="ＭＳ Ｐゴシック" charset="0"/>
              </a:rPr>
              <a:t>Psychological status:</a:t>
            </a:r>
          </a:p>
          <a:p>
            <a:pPr lvl="1" eaLnBrk="1" hangingPunct="1"/>
            <a:r>
              <a:rPr lang="en-US" sz="2400" dirty="0">
                <a:latin typeface="Century Gothic" charset="0"/>
                <a:ea typeface="ＭＳ Ｐゴシック" charset="0"/>
              </a:rPr>
              <a:t>Depression, PTSD, Anxiety Disorders, ADHD</a:t>
            </a:r>
          </a:p>
        </p:txBody>
      </p:sp>
      <p:sp>
        <p:nvSpPr>
          <p:cNvPr id="3" name="Slide Number Placeholder 2"/>
          <p:cNvSpPr>
            <a:spLocks noGrp="1"/>
          </p:cNvSpPr>
          <p:nvPr>
            <p:ph type="sldNum" sz="quarter" idx="12"/>
          </p:nvPr>
        </p:nvSpPr>
        <p:spPr/>
        <p:txBody>
          <a:bodyPr/>
          <a:lstStyle/>
          <a:p>
            <a:fld id="{587F816F-7BE2-D241-9606-AF0AB80163AE}" type="slidenum">
              <a:rPr lang="en-US" smtClean="0"/>
              <a:pPr/>
              <a:t>5</a:t>
            </a:fld>
            <a:endParaRPr lang="en-US" dirty="0"/>
          </a:p>
        </p:txBody>
      </p:sp>
      <p:sp>
        <p:nvSpPr>
          <p:cNvPr id="68610" name="Rectangle 2"/>
          <p:cNvSpPr>
            <a:spLocks noGrp="1" noChangeArrowheads="1"/>
          </p:cNvSpPr>
          <p:nvPr>
            <p:ph type="title"/>
          </p:nvPr>
        </p:nvSpPr>
        <p:spPr>
          <a:xfrm>
            <a:off x="612775" y="381000"/>
            <a:ext cx="7918450" cy="1295400"/>
          </a:xfrm>
        </p:spPr>
        <p:txBody>
          <a:bodyPr rtlCol="0">
            <a:normAutofit fontScale="90000"/>
          </a:bodyPr>
          <a:lstStyle/>
          <a:p>
            <a:pPr eaLnBrk="1" fontAlgn="auto" hangingPunct="1">
              <a:spcAft>
                <a:spcPts val="0"/>
              </a:spcAft>
              <a:defRPr/>
            </a:pPr>
            <a:r>
              <a:rPr lang="en-US" dirty="0"/>
              <a:t>Age </a:t>
            </a:r>
            <a:r>
              <a:rPr lang="en-US" u="sng" dirty="0"/>
              <a:t>Alone</a:t>
            </a:r>
            <a:r>
              <a:rPr lang="en-US" dirty="0"/>
              <a:t> Cannot Predict A Child’s Interview Performance</a:t>
            </a:r>
          </a:p>
        </p:txBody>
      </p:sp>
    </p:spTree>
    <p:extLst>
      <p:ext uri="{BB962C8B-B14F-4D97-AF65-F5344CB8AC3E}">
        <p14:creationId xmlns:p14="http://schemas.microsoft.com/office/powerpoint/2010/main" val="33783143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2"/>
          <p:cNvSpPr>
            <a:spLocks noGrp="1"/>
          </p:cNvSpPr>
          <p:nvPr>
            <p:ph idx="1"/>
          </p:nvPr>
        </p:nvSpPr>
        <p:spPr>
          <a:xfrm>
            <a:off x="228600" y="1600200"/>
            <a:ext cx="8458200" cy="5791200"/>
          </a:xfrm>
        </p:spPr>
        <p:txBody>
          <a:bodyPr/>
          <a:lstStyle/>
          <a:p>
            <a:r>
              <a:rPr lang="en-US" sz="2400" b="1" dirty="0" smtClean="0"/>
              <a:t>Even very young children can express their </a:t>
            </a:r>
          </a:p>
          <a:p>
            <a:pPr>
              <a:buNone/>
            </a:pPr>
            <a:r>
              <a:rPr lang="en-US" sz="2400" b="1" dirty="0" smtClean="0"/>
              <a:t>	preferences on small matters—which toys to bring to ‘other’ home, or what color to paint their new room.  </a:t>
            </a:r>
          </a:p>
          <a:p>
            <a:r>
              <a:rPr lang="en-US" sz="2400" b="1" dirty="0" smtClean="0"/>
              <a:t>School age children can be asked (not given veto) power about which parties to attend, which sports </a:t>
            </a:r>
          </a:p>
          <a:p>
            <a:pPr>
              <a:buNone/>
            </a:pPr>
            <a:r>
              <a:rPr lang="en-US" sz="2400" b="1" dirty="0" smtClean="0"/>
              <a:t>	they prefer in one town versus another. </a:t>
            </a:r>
          </a:p>
          <a:p>
            <a:pPr>
              <a:buNone/>
            </a:pPr>
            <a:r>
              <a:rPr lang="en-US" sz="2400" b="1" dirty="0" smtClean="0"/>
              <a:t>	(voice ne veto)</a:t>
            </a:r>
          </a:p>
          <a:p>
            <a:pPr>
              <a:buFont typeface="Arial" pitchFamily="34" charset="0"/>
              <a:buChar char="•"/>
            </a:pPr>
            <a:r>
              <a:rPr lang="en-US" sz="2400" b="1" dirty="0" smtClean="0"/>
              <a:t>Adolescents usually desire to express their </a:t>
            </a:r>
          </a:p>
          <a:p>
            <a:pPr>
              <a:buNone/>
            </a:pPr>
            <a:r>
              <a:rPr lang="en-US" sz="2400" b="1" dirty="0" smtClean="0"/>
              <a:t>	preferences on bigger matters, e.g. where to go to school and where to be on weekends. </a:t>
            </a:r>
          </a:p>
          <a:p>
            <a:pPr>
              <a:buFont typeface="Wingdings 2" pitchFamily="18" charset="2"/>
              <a:buNone/>
            </a:pPr>
            <a:r>
              <a:rPr lang="en-US" sz="2400" b="1" dirty="0" smtClean="0"/>
              <a:t> </a:t>
            </a:r>
          </a:p>
          <a:p>
            <a:endParaRPr lang="en-US" dirty="0" smtClean="0"/>
          </a:p>
        </p:txBody>
      </p:sp>
      <p:sp>
        <p:nvSpPr>
          <p:cNvPr id="4" name="Slide Number Placeholder 3"/>
          <p:cNvSpPr>
            <a:spLocks noGrp="1"/>
          </p:cNvSpPr>
          <p:nvPr>
            <p:ph type="sldNum" sz="quarter" idx="12"/>
          </p:nvPr>
        </p:nvSpPr>
        <p:spPr/>
        <p:txBody>
          <a:bodyPr/>
          <a:lstStyle/>
          <a:p>
            <a:fld id="{587F816F-7BE2-D241-9606-AF0AB80163AE}" type="slidenum">
              <a:rPr lang="en-US" smtClean="0"/>
              <a:pPr/>
              <a:t>6</a:t>
            </a:fld>
            <a:endParaRPr lang="en-US" dirty="0"/>
          </a:p>
        </p:txBody>
      </p:sp>
      <p:sp>
        <p:nvSpPr>
          <p:cNvPr id="2" name="Title 1"/>
          <p:cNvSpPr>
            <a:spLocks noGrp="1"/>
          </p:cNvSpPr>
          <p:nvPr>
            <p:ph type="title"/>
          </p:nvPr>
        </p:nvSpPr>
        <p:spPr>
          <a:xfrm>
            <a:off x="457200" y="320040"/>
            <a:ext cx="7239000" cy="1143000"/>
          </a:xfrm>
        </p:spPr>
        <p:txBody>
          <a:bodyPr>
            <a:normAutofit fontScale="90000"/>
          </a:bodyPr>
          <a:lstStyle/>
          <a:p>
            <a:pPr algn="ctr" fontAlgn="auto">
              <a:spcAft>
                <a:spcPts val="0"/>
              </a:spcAft>
              <a:defRPr/>
            </a:pPr>
            <a:r>
              <a:rPr lang="en-US" dirty="0" smtClean="0">
                <a:solidFill>
                  <a:schemeClr val="accent5">
                    <a:lumMod val="50000"/>
                  </a:schemeClr>
                </a:solidFill>
              </a:rPr>
              <a:t>Age as a variable, </a:t>
            </a:r>
            <a:br>
              <a:rPr lang="en-US" dirty="0" smtClean="0">
                <a:solidFill>
                  <a:schemeClr val="accent5">
                    <a:lumMod val="50000"/>
                  </a:schemeClr>
                </a:solidFill>
              </a:rPr>
            </a:br>
            <a:r>
              <a:rPr lang="en-US" dirty="0" smtClean="0">
                <a:solidFill>
                  <a:schemeClr val="accent5">
                    <a:lumMod val="50000"/>
                  </a:schemeClr>
                </a:solidFill>
              </a:rPr>
              <a:t>Not an obstacle</a:t>
            </a:r>
            <a:endParaRPr lang="en-US" dirty="0">
              <a:solidFill>
                <a:schemeClr val="accent5">
                  <a:lumMod val="50000"/>
                </a:schemeClr>
              </a:solidFill>
            </a:endParaRPr>
          </a:p>
        </p:txBody>
      </p:sp>
    </p:spTree>
    <p:extLst>
      <p:ext uri="{BB962C8B-B14F-4D97-AF65-F5344CB8AC3E}">
        <p14:creationId xmlns:p14="http://schemas.microsoft.com/office/powerpoint/2010/main" val="23193706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a:xfrm>
            <a:off x="533400" y="1371600"/>
            <a:ext cx="7924800" cy="5257800"/>
          </a:xfrm>
        </p:spPr>
        <p:txBody>
          <a:bodyPr>
            <a:normAutofit/>
          </a:bodyPr>
          <a:lstStyle/>
          <a:p>
            <a:pPr eaLnBrk="1" hangingPunct="1"/>
            <a:r>
              <a:rPr lang="en-US" dirty="0">
                <a:latin typeface="Century Gothic" charset="0"/>
                <a:ea typeface="ＭＳ Ｐゴシック" charset="0"/>
                <a:cs typeface="ＭＳ Ｐゴシック" charset="0"/>
              </a:rPr>
              <a:t>Play very important:  learn about reality, develop skills, and social behaviors</a:t>
            </a:r>
          </a:p>
          <a:p>
            <a:pPr eaLnBrk="1" hangingPunct="1"/>
            <a:r>
              <a:rPr lang="en-US" dirty="0">
                <a:latin typeface="Century Gothic" charset="0"/>
                <a:ea typeface="ＭＳ Ｐゴシック" charset="0"/>
                <a:cs typeface="ＭＳ Ｐゴシック" charset="0"/>
              </a:rPr>
              <a:t>Magical thinking compromises accurate perceptions:  take responsibility </a:t>
            </a:r>
          </a:p>
          <a:p>
            <a:pPr eaLnBrk="1" hangingPunct="1"/>
            <a:r>
              <a:rPr lang="en-US" dirty="0" err="1">
                <a:latin typeface="Century Gothic" charset="0"/>
                <a:ea typeface="ＭＳ Ｐゴシック" charset="0"/>
                <a:cs typeface="ＭＳ Ｐゴシック" charset="0"/>
              </a:rPr>
              <a:t>Egocentricism</a:t>
            </a:r>
            <a:r>
              <a:rPr lang="en-US" dirty="0">
                <a:latin typeface="Century Gothic" charset="0"/>
                <a:ea typeface="ＭＳ Ｐゴシック" charset="0"/>
                <a:cs typeface="ＭＳ Ｐゴシック" charset="0"/>
              </a:rPr>
              <a:t>/Physical causation:  cannot understand unseen causes/ attribute to self</a:t>
            </a:r>
          </a:p>
          <a:p>
            <a:pPr eaLnBrk="1" hangingPunct="1"/>
            <a:r>
              <a:rPr lang="en-US" dirty="0">
                <a:latin typeface="Century Gothic" charset="0"/>
                <a:ea typeface="ＭＳ Ｐゴシック" charset="0"/>
                <a:cs typeface="ＭＳ Ｐゴシック" charset="0"/>
              </a:rPr>
              <a:t>Connections are immediate and automatic</a:t>
            </a:r>
          </a:p>
          <a:p>
            <a:pPr eaLnBrk="1" hangingPunct="1"/>
            <a:r>
              <a:rPr lang="en-US" dirty="0">
                <a:latin typeface="Century Gothic" charset="0"/>
                <a:ea typeface="ＭＳ Ｐゴシック" charset="0"/>
                <a:cs typeface="ＭＳ Ｐゴシック" charset="0"/>
              </a:rPr>
              <a:t>Seek experiences of Power vs. Feelings of helplessness (superhero interest)</a:t>
            </a:r>
          </a:p>
        </p:txBody>
      </p:sp>
      <p:sp>
        <p:nvSpPr>
          <p:cNvPr id="25604"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sz="1100" dirty="0">
              <a:solidFill>
                <a:schemeClr val="tx2"/>
              </a:solidFill>
            </a:endParaRPr>
          </a:p>
        </p:txBody>
      </p:sp>
      <p:sp>
        <p:nvSpPr>
          <p:cNvPr id="25602" name="Rectangle 2"/>
          <p:cNvSpPr>
            <a:spLocks noGrp="1" noChangeArrowheads="1"/>
          </p:cNvSpPr>
          <p:nvPr>
            <p:ph type="title"/>
          </p:nvPr>
        </p:nvSpPr>
        <p:spPr>
          <a:xfrm>
            <a:off x="533400" y="274638"/>
            <a:ext cx="8153400" cy="944562"/>
          </a:xfrm>
        </p:spPr>
        <p:txBody>
          <a:bodyPr/>
          <a:lstStyle/>
          <a:p>
            <a:pPr eaLnBrk="1" hangingPunct="1"/>
            <a:r>
              <a:rPr lang="en-US" dirty="0">
                <a:latin typeface="Century Gothic" charset="0"/>
                <a:ea typeface="ＭＳ Ｐゴシック" charset="0"/>
                <a:cs typeface="ＭＳ Ｐゴシック" charset="0"/>
              </a:rPr>
              <a:t>Preschooler (ages 3 to 6)</a:t>
            </a:r>
          </a:p>
        </p:txBody>
      </p:sp>
    </p:spTree>
    <p:extLst>
      <p:ext uri="{BB962C8B-B14F-4D97-AF65-F5344CB8AC3E}">
        <p14:creationId xmlns:p14="http://schemas.microsoft.com/office/powerpoint/2010/main" val="3104055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idx="1"/>
          </p:nvPr>
        </p:nvSpPr>
        <p:spPr>
          <a:xfrm>
            <a:off x="381000" y="1600200"/>
            <a:ext cx="8229600" cy="4525963"/>
          </a:xfrm>
        </p:spPr>
        <p:txBody>
          <a:bodyPr>
            <a:normAutofit/>
          </a:bodyPr>
          <a:lstStyle/>
          <a:p>
            <a:pPr eaLnBrk="1" hangingPunct="1"/>
            <a:r>
              <a:rPr lang="en-US" dirty="0">
                <a:latin typeface="Century Gothic" charset="0"/>
                <a:ea typeface="ＭＳ Ｐゴシック" charset="0"/>
                <a:cs typeface="ＭＳ Ｐゴシック" charset="0"/>
              </a:rPr>
              <a:t>Between ages 4 and 6 begin to understand another point of view</a:t>
            </a:r>
          </a:p>
          <a:p>
            <a:pPr eaLnBrk="1" hangingPunct="1"/>
            <a:r>
              <a:rPr lang="en-US" dirty="0">
                <a:latin typeface="Century Gothic" charset="0"/>
                <a:ea typeface="ＭＳ Ｐゴシック" charset="0"/>
                <a:cs typeface="ＭＳ Ｐゴシック" charset="0"/>
              </a:rPr>
              <a:t>Memory for central events</a:t>
            </a:r>
          </a:p>
          <a:p>
            <a:pPr eaLnBrk="1" hangingPunct="1"/>
            <a:r>
              <a:rPr lang="en-US" dirty="0">
                <a:latin typeface="Century Gothic" charset="0"/>
                <a:ea typeface="ＭＳ Ｐゴシック" charset="0"/>
                <a:cs typeface="ＭＳ Ｐゴシック" charset="0"/>
              </a:rPr>
              <a:t>More likely to incorporate false suggestions than older children and adults</a:t>
            </a:r>
          </a:p>
          <a:p>
            <a:pPr eaLnBrk="1" hangingPunct="1"/>
            <a:r>
              <a:rPr lang="en-US" dirty="0">
                <a:latin typeface="Century Gothic" charset="0"/>
                <a:ea typeface="ＭＳ Ｐゴシック" charset="0"/>
                <a:cs typeface="ＭＳ Ｐゴシック" charset="0"/>
              </a:rPr>
              <a:t>Cannot monitor their memory</a:t>
            </a:r>
          </a:p>
          <a:p>
            <a:pPr eaLnBrk="1" hangingPunct="1"/>
            <a:r>
              <a:rPr lang="en-US" dirty="0">
                <a:latin typeface="Century Gothic" charset="0"/>
                <a:ea typeface="ＭＳ Ｐゴシック" charset="0"/>
                <a:cs typeface="ＭＳ Ｐゴシック" charset="0"/>
              </a:rPr>
              <a:t>More likely to accept all adult reports as credible</a:t>
            </a:r>
          </a:p>
          <a:p>
            <a:pPr eaLnBrk="1" hangingPunct="1"/>
            <a:endParaRPr lang="en-US" dirty="0">
              <a:latin typeface="Century Gothic" charset="0"/>
              <a:ea typeface="ＭＳ Ｐゴシック" charset="0"/>
              <a:cs typeface="ＭＳ Ｐゴシック" charset="0"/>
            </a:endParaRPr>
          </a:p>
        </p:txBody>
      </p:sp>
      <p:sp>
        <p:nvSpPr>
          <p:cNvPr id="27652"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sz="1100" dirty="0">
              <a:solidFill>
                <a:schemeClr val="tx2"/>
              </a:solidFill>
            </a:endParaRPr>
          </a:p>
        </p:txBody>
      </p:sp>
      <p:sp>
        <p:nvSpPr>
          <p:cNvPr id="27650" name="Rectangle 2"/>
          <p:cNvSpPr>
            <a:spLocks noGrp="1" noChangeArrowheads="1"/>
          </p:cNvSpPr>
          <p:nvPr>
            <p:ph type="title"/>
          </p:nvPr>
        </p:nvSpPr>
        <p:spPr/>
        <p:txBody>
          <a:bodyPr/>
          <a:lstStyle/>
          <a:p>
            <a:pPr eaLnBrk="1" hangingPunct="1"/>
            <a:r>
              <a:rPr lang="en-US">
                <a:latin typeface="Century Gothic" charset="0"/>
                <a:ea typeface="ＭＳ Ｐゴシック" charset="0"/>
                <a:cs typeface="ＭＳ Ｐゴシック" charset="0"/>
              </a:rPr>
              <a:t>Preschoolers continued</a:t>
            </a:r>
          </a:p>
        </p:txBody>
      </p:sp>
    </p:spTree>
    <p:extLst>
      <p:ext uri="{BB962C8B-B14F-4D97-AF65-F5344CB8AC3E}">
        <p14:creationId xmlns:p14="http://schemas.microsoft.com/office/powerpoint/2010/main" val="15303587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a:xfrm>
            <a:off x="609600" y="1981200"/>
            <a:ext cx="7848600" cy="4495800"/>
          </a:xfrm>
        </p:spPr>
        <p:txBody>
          <a:bodyPr>
            <a:normAutofit/>
          </a:bodyPr>
          <a:lstStyle/>
          <a:p>
            <a:pPr eaLnBrk="1" hangingPunct="1"/>
            <a:r>
              <a:rPr lang="en-US" dirty="0">
                <a:latin typeface="Century Gothic" charset="0"/>
                <a:ea typeface="ＭＳ Ｐゴシック" charset="0"/>
                <a:cs typeface="ＭＳ Ｐゴシック" charset="0"/>
              </a:rPr>
              <a:t>Concrete Operations:  logical thinking; cause and effect reasoning; time orientation </a:t>
            </a:r>
          </a:p>
          <a:p>
            <a:pPr eaLnBrk="1" hangingPunct="1"/>
            <a:r>
              <a:rPr lang="en-US" dirty="0">
                <a:latin typeface="Century Gothic" charset="0"/>
                <a:ea typeface="ＭＳ Ｐゴシック" charset="0"/>
                <a:cs typeface="ＭＳ Ｐゴシック" charset="0"/>
              </a:rPr>
              <a:t>Improved reality testing</a:t>
            </a:r>
          </a:p>
          <a:p>
            <a:pPr eaLnBrk="1" hangingPunct="1"/>
            <a:r>
              <a:rPr lang="en-US" dirty="0">
                <a:latin typeface="Century Gothic" charset="0"/>
                <a:ea typeface="ＭＳ Ｐゴシック" charset="0"/>
                <a:cs typeface="ＭＳ Ｐゴシック" charset="0"/>
              </a:rPr>
              <a:t>Can see other points of view, but initially only one at a time </a:t>
            </a:r>
          </a:p>
          <a:p>
            <a:pPr eaLnBrk="1" hangingPunct="1"/>
            <a:r>
              <a:rPr lang="en-US" dirty="0">
                <a:latin typeface="Century Gothic" charset="0"/>
                <a:ea typeface="ＭＳ Ｐゴシック" charset="0"/>
                <a:cs typeface="ＭＳ Ｐゴシック" charset="0"/>
              </a:rPr>
              <a:t>Memory is detailed and long-term</a:t>
            </a:r>
          </a:p>
          <a:p>
            <a:pPr eaLnBrk="1" hangingPunct="1"/>
            <a:r>
              <a:rPr lang="en-US" dirty="0">
                <a:latin typeface="Century Gothic" charset="0"/>
                <a:ea typeface="ＭＳ Ｐゴシック" charset="0"/>
                <a:cs typeface="ＭＳ Ｐゴシック" charset="0"/>
              </a:rPr>
              <a:t>Can size up social demands of a situation</a:t>
            </a:r>
          </a:p>
          <a:p>
            <a:pPr eaLnBrk="1" hangingPunct="1"/>
            <a:r>
              <a:rPr lang="en-US" dirty="0">
                <a:latin typeface="Century Gothic" charset="0"/>
                <a:ea typeface="ＭＳ Ｐゴシック" charset="0"/>
                <a:cs typeface="ＭＳ Ｐゴシック" charset="0"/>
              </a:rPr>
              <a:t>Desire to fit into peer group</a:t>
            </a:r>
          </a:p>
        </p:txBody>
      </p:sp>
      <p:sp>
        <p:nvSpPr>
          <p:cNvPr id="29700"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sz="1100" dirty="0">
              <a:solidFill>
                <a:schemeClr val="tx2"/>
              </a:solidFill>
            </a:endParaRPr>
          </a:p>
        </p:txBody>
      </p:sp>
      <p:sp>
        <p:nvSpPr>
          <p:cNvPr id="26626" name="Rectangle 2"/>
          <p:cNvSpPr>
            <a:spLocks noGrp="1" noChangeArrowheads="1"/>
          </p:cNvSpPr>
          <p:nvPr>
            <p:ph type="title"/>
          </p:nvPr>
        </p:nvSpPr>
        <p:spPr/>
        <p:txBody>
          <a:bodyPr rtlCol="0">
            <a:normAutofit fontScale="90000"/>
          </a:bodyPr>
          <a:lstStyle/>
          <a:p>
            <a:pPr eaLnBrk="1" fontAlgn="auto" hangingPunct="1">
              <a:spcAft>
                <a:spcPts val="0"/>
              </a:spcAft>
              <a:defRPr/>
            </a:pPr>
            <a:r>
              <a:rPr lang="en-US" dirty="0"/>
              <a:t>School-age:  development of competence, confidence, calm</a:t>
            </a:r>
          </a:p>
        </p:txBody>
      </p:sp>
    </p:spTree>
    <p:extLst>
      <p:ext uri="{BB962C8B-B14F-4D97-AF65-F5344CB8AC3E}">
        <p14:creationId xmlns:p14="http://schemas.microsoft.com/office/powerpoint/2010/main" val="64797643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33</TotalTime>
  <Words>1048</Words>
  <Application>Microsoft Office PowerPoint</Application>
  <PresentationFormat>On-screen Show (4:3)</PresentationFormat>
  <Paragraphs>174</Paragraphs>
  <Slides>21</Slides>
  <Notes>15</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Concourse</vt:lpstr>
      <vt:lpstr>Accessing the Voices of Children</vt:lpstr>
      <vt:lpstr>Rationale for Listening to  Children &amp; Adolescents</vt:lpstr>
      <vt:lpstr>Rationale for Listening to  Children and Adolescents (2)</vt:lpstr>
      <vt:lpstr>Context for Interviewing Children </vt:lpstr>
      <vt:lpstr>Age Alone Cannot Predict A Child’s Interview Performance</vt:lpstr>
      <vt:lpstr>Age as a variable,  Not an obstacle</vt:lpstr>
      <vt:lpstr>Preschooler (ages 3 to 6)</vt:lpstr>
      <vt:lpstr>Preschoolers continued</vt:lpstr>
      <vt:lpstr>School-age:  development of competence, confidence, calm</vt:lpstr>
      <vt:lpstr>PowerPoint Presentation</vt:lpstr>
      <vt:lpstr>Adolescence</vt:lpstr>
      <vt:lpstr>More about Age</vt:lpstr>
      <vt:lpstr>Relevance of age</vt:lpstr>
      <vt:lpstr>Basic Interview Principles</vt:lpstr>
      <vt:lpstr> Important Skills for  Child Interview</vt:lpstr>
      <vt:lpstr>Important Skills for  Child Interview (2)</vt:lpstr>
      <vt:lpstr>Interviewing Children:  The Flow </vt:lpstr>
      <vt:lpstr>Rapport and Trust–Keys to a good Interview</vt:lpstr>
      <vt:lpstr>Establishing Rapport</vt:lpstr>
      <vt:lpstr>Rapport Building</vt:lpstr>
      <vt:lpstr>Child Communication: Basics</vt:lpstr>
    </vt:vector>
  </TitlesOfParts>
  <Company>Yale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Accessing the Voices of Children</dc:title>
  <dc:creator>Sony Customer</dc:creator>
  <cp:lastModifiedBy>Andrew X. Field</cp:lastModifiedBy>
  <cp:revision>3</cp:revision>
  <dcterms:created xsi:type="dcterms:W3CDTF">2016-09-21T07:14:04Z</dcterms:created>
  <dcterms:modified xsi:type="dcterms:W3CDTF">2016-10-07T11:20:20Z</dcterms:modified>
</cp:coreProperties>
</file>