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264" r:id="rId2"/>
    <p:sldId id="300" r:id="rId3"/>
    <p:sldId id="317" r:id="rId4"/>
    <p:sldId id="321" r:id="rId5"/>
    <p:sldId id="322" r:id="rId6"/>
    <p:sldId id="323" r:id="rId7"/>
    <p:sldId id="325" r:id="rId8"/>
    <p:sldId id="324" r:id="rId9"/>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inead Hendron" initials="SH"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9933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2" y="1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a:lvl1pPr>
          </a:lstStyle>
          <a:p>
            <a:fld id="{CC6C77AC-6447-4E88-8707-F82CDB1477DF}" type="datetimeFigureOut">
              <a:rPr lang="en-GB" smtClean="0"/>
              <a:t>07/10/2016</a:t>
            </a:fld>
            <a:endParaRPr lang="en-GB" dirty="0"/>
          </a:p>
        </p:txBody>
      </p:sp>
      <p:sp>
        <p:nvSpPr>
          <p:cNvPr id="4" name="Footer Placeholder 3"/>
          <p:cNvSpPr>
            <a:spLocks noGrp="1"/>
          </p:cNvSpPr>
          <p:nvPr>
            <p:ph type="ftr" sz="quarter" idx="2"/>
          </p:nvPr>
        </p:nvSpPr>
        <p:spPr>
          <a:xfrm>
            <a:off x="0" y="9445625"/>
            <a:ext cx="2949575" cy="496888"/>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450" y="9445625"/>
            <a:ext cx="2949575" cy="496888"/>
          </a:xfrm>
          <a:prstGeom prst="rect">
            <a:avLst/>
          </a:prstGeom>
        </p:spPr>
        <p:txBody>
          <a:bodyPr vert="horz" lIns="91440" tIns="45720" rIns="91440" bIns="45720" rtlCol="0" anchor="b"/>
          <a:lstStyle>
            <a:lvl1pPr algn="r">
              <a:defRPr sz="1200"/>
            </a:lvl1pPr>
          </a:lstStyle>
          <a:p>
            <a:fld id="{05CDD79D-EEE9-4A69-B6BF-7E2E45675983}" type="slidenum">
              <a:rPr lang="en-GB" smtClean="0"/>
              <a:t>‹#›</a:t>
            </a:fld>
            <a:endParaRPr lang="en-GB" dirty="0"/>
          </a:p>
        </p:txBody>
      </p:sp>
    </p:spTree>
    <p:extLst>
      <p:ext uri="{BB962C8B-B14F-4D97-AF65-F5344CB8AC3E}">
        <p14:creationId xmlns:p14="http://schemas.microsoft.com/office/powerpoint/2010/main" val="558094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58B95D19-4BA1-46C8-9DF2-B2D1C2086908}" type="datetimeFigureOut">
              <a:rPr lang="en-GB" smtClean="0"/>
              <a:t>07/10/2016</a:t>
            </a:fld>
            <a:endParaRPr lang="en-GB" dirty="0"/>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C500CF61-5D79-497E-A8EA-00313C14E4A0}" type="slidenum">
              <a:rPr lang="en-GB" smtClean="0"/>
              <a:t>‹#›</a:t>
            </a:fld>
            <a:endParaRPr lang="en-GB" dirty="0"/>
          </a:p>
        </p:txBody>
      </p:sp>
    </p:spTree>
    <p:extLst>
      <p:ext uri="{BB962C8B-B14F-4D97-AF65-F5344CB8AC3E}">
        <p14:creationId xmlns:p14="http://schemas.microsoft.com/office/powerpoint/2010/main" val="518845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00CF61-5D79-497E-A8EA-00313C14E4A0}" type="slidenum">
              <a:rPr lang="en-GB" smtClean="0"/>
              <a:t>1</a:t>
            </a:fld>
            <a:endParaRPr lang="en-GB" dirty="0"/>
          </a:p>
        </p:txBody>
      </p:sp>
    </p:spTree>
    <p:extLst>
      <p:ext uri="{BB962C8B-B14F-4D97-AF65-F5344CB8AC3E}">
        <p14:creationId xmlns:p14="http://schemas.microsoft.com/office/powerpoint/2010/main" val="3323560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00CF61-5D79-497E-A8EA-00313C14E4A0}" type="slidenum">
              <a:rPr lang="en-GB" smtClean="0"/>
              <a:t>2</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3</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4</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5</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6</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7</a:t>
            </a:fld>
            <a:endParaRPr lang="en-GB" dirty="0"/>
          </a:p>
        </p:txBody>
      </p:sp>
    </p:spTree>
    <p:extLst>
      <p:ext uri="{BB962C8B-B14F-4D97-AF65-F5344CB8AC3E}">
        <p14:creationId xmlns:p14="http://schemas.microsoft.com/office/powerpoint/2010/main" val="2430599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500CF61-5D79-497E-A8EA-00313C14E4A0}" type="slidenum">
              <a:rPr lang="en-GB" smtClean="0"/>
              <a:t>8</a:t>
            </a:fld>
            <a:endParaRPr lang="en-GB" dirty="0"/>
          </a:p>
        </p:txBody>
      </p:sp>
    </p:spTree>
    <p:extLst>
      <p:ext uri="{BB962C8B-B14F-4D97-AF65-F5344CB8AC3E}">
        <p14:creationId xmlns:p14="http://schemas.microsoft.com/office/powerpoint/2010/main" val="2430599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dirty="0">
              <a:solidFill>
                <a:srgbClr val="464646"/>
              </a:solidFill>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140901557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5" name="Footer Placeholder 4"/>
          <p:cNvSpPr>
            <a:spLocks noGrp="1"/>
          </p:cNvSpPr>
          <p:nvPr>
            <p:ph type="ftr" sz="quarter" idx="11"/>
          </p:nvPr>
        </p:nvSpPr>
        <p:spPr/>
        <p:txBody>
          <a:bodyPr/>
          <a:lstStyle/>
          <a:p>
            <a:endParaRPr lang="en-GB" dirty="0">
              <a:solidFill>
                <a:srgbClr val="464646"/>
              </a:solidFill>
            </a:endParaRPr>
          </a:p>
        </p:txBody>
      </p:sp>
      <p:sp>
        <p:nvSpPr>
          <p:cNvPr id="6" name="Slide Number Placeholder 5"/>
          <p:cNvSpPr>
            <a:spLocks noGrp="1"/>
          </p:cNvSpPr>
          <p:nvPr>
            <p:ph type="sldNum" sz="quarter" idx="12"/>
          </p:nvPr>
        </p:nvSpPr>
        <p:spPr/>
        <p:txBody>
          <a:body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3714100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5" name="Footer Placeholder 4"/>
          <p:cNvSpPr>
            <a:spLocks noGrp="1"/>
          </p:cNvSpPr>
          <p:nvPr>
            <p:ph type="ftr" sz="quarter" idx="11"/>
          </p:nvPr>
        </p:nvSpPr>
        <p:spPr/>
        <p:txBody>
          <a:bodyPr/>
          <a:lstStyle/>
          <a:p>
            <a:endParaRPr lang="en-GB" dirty="0">
              <a:solidFill>
                <a:srgbClr val="464646"/>
              </a:solidFill>
            </a:endParaRPr>
          </a:p>
        </p:txBody>
      </p:sp>
      <p:sp>
        <p:nvSpPr>
          <p:cNvPr id="6" name="Slide Number Placeholder 5"/>
          <p:cNvSpPr>
            <a:spLocks noGrp="1"/>
          </p:cNvSpPr>
          <p:nvPr>
            <p:ph type="sldNum" sz="quarter" idx="12"/>
          </p:nvPr>
        </p:nvSpPr>
        <p:spPr/>
        <p:txBody>
          <a:body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3702767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9" name="Slide Number Placeholder 8"/>
          <p:cNvSpPr>
            <a:spLocks noGrp="1"/>
          </p:cNvSpPr>
          <p:nvPr>
            <p:ph type="sldNum" sz="quarter" idx="15"/>
          </p:nvPr>
        </p:nvSpPr>
        <p:spPr/>
        <p:txBody>
          <a:bodyPr rtlCol="0"/>
          <a:lstStyle/>
          <a:p>
            <a:fld id="{FF559F57-0B62-45C6-8439-1C3BBDE2BFF2}" type="slidenum">
              <a:rPr lang="en-GB" smtClean="0"/>
              <a:pPr/>
              <a:t>‹#›</a:t>
            </a:fld>
            <a:endParaRPr lang="en-GB" dirty="0"/>
          </a:p>
        </p:txBody>
      </p:sp>
      <p:sp>
        <p:nvSpPr>
          <p:cNvPr id="10" name="Footer Placeholder 9"/>
          <p:cNvSpPr>
            <a:spLocks noGrp="1"/>
          </p:cNvSpPr>
          <p:nvPr>
            <p:ph type="ftr" sz="quarter" idx="16"/>
          </p:nvPr>
        </p:nvSpPr>
        <p:spPr/>
        <p:txBody>
          <a:bodyPr rtlCol="0"/>
          <a:lstStyle/>
          <a:p>
            <a:endParaRPr lang="en-GB" dirty="0">
              <a:solidFill>
                <a:srgbClr val="464646"/>
              </a:solidFill>
            </a:endParaRPr>
          </a:p>
        </p:txBody>
      </p:sp>
    </p:spTree>
    <p:extLst>
      <p:ext uri="{BB962C8B-B14F-4D97-AF65-F5344CB8AC3E}">
        <p14:creationId xmlns:p14="http://schemas.microsoft.com/office/powerpoint/2010/main" val="19121068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CDD89D5-6558-4B30-BA40-52646563606A}" type="datetimeFigureOut">
              <a:rPr lang="en-GB" smtClean="0">
                <a:solidFill>
                  <a:srgbClr val="DEF5FA"/>
                </a:solidFill>
              </a:rPr>
              <a:pPr/>
              <a:t>07/10/2016</a:t>
            </a:fld>
            <a:endParaRPr lang="en-GB" dirty="0">
              <a:solidFill>
                <a:srgbClr val="DEF5FA"/>
              </a:solidFill>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dirty="0">
              <a:solidFill>
                <a:srgbClr val="DEF5FA"/>
              </a:solidFill>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71062608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6" name="Footer Placeholder 5"/>
          <p:cNvSpPr>
            <a:spLocks noGrp="1"/>
          </p:cNvSpPr>
          <p:nvPr>
            <p:ph type="ftr" sz="quarter" idx="11"/>
          </p:nvPr>
        </p:nvSpPr>
        <p:spPr/>
        <p:txBody>
          <a:bodyPr/>
          <a:lstStyle/>
          <a:p>
            <a:endParaRPr lang="en-GB" dirty="0">
              <a:solidFill>
                <a:srgbClr val="464646"/>
              </a:solidFill>
            </a:endParaRPr>
          </a:p>
        </p:txBody>
      </p:sp>
      <p:sp>
        <p:nvSpPr>
          <p:cNvPr id="7" name="Slide Number Placeholder 6"/>
          <p:cNvSpPr>
            <a:spLocks noGrp="1"/>
          </p:cNvSpPr>
          <p:nvPr>
            <p:ph type="sldNum" sz="quarter" idx="12"/>
          </p:nvPr>
        </p:nvSpPr>
        <p:spPr/>
        <p:txBody>
          <a:bodyPr/>
          <a:lstStyle/>
          <a:p>
            <a:fld id="{FF559F57-0B62-45C6-8439-1C3BBDE2BFF2}" type="slidenum">
              <a:rPr lang="en-GB" smtClean="0"/>
              <a:pPr/>
              <a:t>‹#›</a:t>
            </a:fld>
            <a:endParaRPr lang="en-GB"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794948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8" name="Footer Placeholder 7"/>
          <p:cNvSpPr>
            <a:spLocks noGrp="1"/>
          </p:cNvSpPr>
          <p:nvPr>
            <p:ph type="ftr" sz="quarter" idx="11"/>
          </p:nvPr>
        </p:nvSpPr>
        <p:spPr/>
        <p:txBody>
          <a:bodyPr/>
          <a:lstStyle/>
          <a:p>
            <a:endParaRPr lang="en-GB" dirty="0">
              <a:solidFill>
                <a:srgbClr val="464646"/>
              </a:solidFill>
            </a:endParaRPr>
          </a:p>
        </p:txBody>
      </p:sp>
      <p:sp>
        <p:nvSpPr>
          <p:cNvPr id="9" name="Slide Number Placeholder 8"/>
          <p:cNvSpPr>
            <a:spLocks noGrp="1"/>
          </p:cNvSpPr>
          <p:nvPr>
            <p:ph type="sldNum" sz="quarter" idx="12"/>
          </p:nvPr>
        </p:nvSpPr>
        <p:spPr/>
        <p:txBody>
          <a:bodyPr/>
          <a:lstStyle/>
          <a:p>
            <a:fld id="{FF559F57-0B62-45C6-8439-1C3BBDE2BFF2}" type="slidenum">
              <a:rPr lang="en-GB" smtClean="0"/>
              <a:pPr/>
              <a:t>‹#›</a:t>
            </a:fld>
            <a:endParaRPr lang="en-GB"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54386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7" name="Slide Number Placeholder 6"/>
          <p:cNvSpPr>
            <a:spLocks noGrp="1"/>
          </p:cNvSpPr>
          <p:nvPr>
            <p:ph type="sldNum" sz="quarter" idx="11"/>
          </p:nvPr>
        </p:nvSpPr>
        <p:spPr/>
        <p:txBody>
          <a:bodyPr rtlCol="0"/>
          <a:lstStyle/>
          <a:p>
            <a:fld id="{FF559F57-0B62-45C6-8439-1C3BBDE2BFF2}" type="slidenum">
              <a:rPr lang="en-GB" smtClean="0"/>
              <a:pPr/>
              <a:t>‹#›</a:t>
            </a:fld>
            <a:endParaRPr lang="en-GB" dirty="0"/>
          </a:p>
        </p:txBody>
      </p:sp>
      <p:sp>
        <p:nvSpPr>
          <p:cNvPr id="8" name="Footer Placeholder 7"/>
          <p:cNvSpPr>
            <a:spLocks noGrp="1"/>
          </p:cNvSpPr>
          <p:nvPr>
            <p:ph type="ftr" sz="quarter" idx="12"/>
          </p:nvPr>
        </p:nvSpPr>
        <p:spPr/>
        <p:txBody>
          <a:bodyPr rtlCol="0"/>
          <a:lstStyle/>
          <a:p>
            <a:endParaRPr lang="en-GB" dirty="0">
              <a:solidFill>
                <a:srgbClr val="464646"/>
              </a:solidFill>
            </a:endParaRPr>
          </a:p>
        </p:txBody>
      </p:sp>
    </p:spTree>
    <p:extLst>
      <p:ext uri="{BB962C8B-B14F-4D97-AF65-F5344CB8AC3E}">
        <p14:creationId xmlns:p14="http://schemas.microsoft.com/office/powerpoint/2010/main" val="56607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3" name="Footer Placeholder 2"/>
          <p:cNvSpPr>
            <a:spLocks noGrp="1"/>
          </p:cNvSpPr>
          <p:nvPr>
            <p:ph type="ftr" sz="quarter" idx="11"/>
          </p:nvPr>
        </p:nvSpPr>
        <p:spPr/>
        <p:txBody>
          <a:bodyPr/>
          <a:lstStyle/>
          <a:p>
            <a:endParaRPr lang="en-GB" dirty="0">
              <a:solidFill>
                <a:srgbClr val="464646"/>
              </a:solidFill>
            </a:endParaRPr>
          </a:p>
        </p:txBody>
      </p:sp>
      <p:sp>
        <p:nvSpPr>
          <p:cNvPr id="4" name="Slide Number Placeholder 3"/>
          <p:cNvSpPr>
            <a:spLocks noGrp="1"/>
          </p:cNvSpPr>
          <p:nvPr>
            <p:ph type="sldNum" sz="quarter" idx="12"/>
          </p:nvPr>
        </p:nvSpPr>
        <p:spPr/>
        <p:txBody>
          <a:body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571672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22" name="Slide Number Placeholder 21"/>
          <p:cNvSpPr>
            <a:spLocks noGrp="1"/>
          </p:cNvSpPr>
          <p:nvPr>
            <p:ph type="sldNum" sz="quarter" idx="15"/>
          </p:nvPr>
        </p:nvSpPr>
        <p:spPr/>
        <p:txBody>
          <a:bodyPr rtlCol="0"/>
          <a:lstStyle/>
          <a:p>
            <a:fld id="{FF559F57-0B62-45C6-8439-1C3BBDE2BFF2}" type="slidenum">
              <a:rPr lang="en-GB" smtClean="0"/>
              <a:pPr/>
              <a:t>‹#›</a:t>
            </a:fld>
            <a:endParaRPr lang="en-GB" dirty="0"/>
          </a:p>
        </p:txBody>
      </p:sp>
      <p:sp>
        <p:nvSpPr>
          <p:cNvPr id="23" name="Footer Placeholder 22"/>
          <p:cNvSpPr>
            <a:spLocks noGrp="1"/>
          </p:cNvSpPr>
          <p:nvPr>
            <p:ph type="ftr" sz="quarter" idx="16"/>
          </p:nvPr>
        </p:nvSpPr>
        <p:spPr/>
        <p:txBody>
          <a:bodyPr rtlCol="0"/>
          <a:lstStyle/>
          <a:p>
            <a:endParaRPr lang="en-GB" dirty="0">
              <a:solidFill>
                <a:srgbClr val="464646"/>
              </a:solidFill>
            </a:endParaRPr>
          </a:p>
        </p:txBody>
      </p:sp>
    </p:spTree>
    <p:extLst>
      <p:ext uri="{BB962C8B-B14F-4D97-AF65-F5344CB8AC3E}">
        <p14:creationId xmlns:p14="http://schemas.microsoft.com/office/powerpoint/2010/main" val="151236629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Date Placeholder 16"/>
          <p:cNvSpPr>
            <a:spLocks noGrp="1"/>
          </p:cNvSpPr>
          <p:nvPr>
            <p:ph type="dt" sz="half" idx="10"/>
          </p:nvPr>
        </p:nvSpPr>
        <p:spPr/>
        <p:txBody>
          <a:bodyPr rtlCol="0"/>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18" name="Slide Number Placeholder 17"/>
          <p:cNvSpPr>
            <a:spLocks noGrp="1"/>
          </p:cNvSpPr>
          <p:nvPr>
            <p:ph type="sldNum" sz="quarter" idx="11"/>
          </p:nvPr>
        </p:nvSpPr>
        <p:spPr/>
        <p:txBody>
          <a:bodyPr rtlCol="0"/>
          <a:lstStyle/>
          <a:p>
            <a:fld id="{FF559F57-0B62-45C6-8439-1C3BBDE2BFF2}" type="slidenum">
              <a:rPr lang="en-GB" smtClean="0"/>
              <a:pPr/>
              <a:t>‹#›</a:t>
            </a:fld>
            <a:endParaRPr lang="en-GB" dirty="0"/>
          </a:p>
        </p:txBody>
      </p:sp>
      <p:sp>
        <p:nvSpPr>
          <p:cNvPr id="21" name="Footer Placeholder 20"/>
          <p:cNvSpPr>
            <a:spLocks noGrp="1"/>
          </p:cNvSpPr>
          <p:nvPr>
            <p:ph type="ftr" sz="quarter" idx="12"/>
          </p:nvPr>
        </p:nvSpPr>
        <p:spPr/>
        <p:txBody>
          <a:bodyPr rtlCol="0"/>
          <a:lstStyle/>
          <a:p>
            <a:endParaRPr lang="en-GB" dirty="0">
              <a:solidFill>
                <a:srgbClr val="464646"/>
              </a:solidFill>
            </a:endParaRPr>
          </a:p>
        </p:txBody>
      </p:sp>
    </p:spTree>
    <p:extLst>
      <p:ext uri="{BB962C8B-B14F-4D97-AF65-F5344CB8AC3E}">
        <p14:creationId xmlns:p14="http://schemas.microsoft.com/office/powerpoint/2010/main" val="1192119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CDD89D5-6558-4B30-BA40-52646563606A}" type="datetimeFigureOut">
              <a:rPr lang="en-GB" smtClean="0">
                <a:solidFill>
                  <a:srgbClr val="464646"/>
                </a:solidFill>
              </a:rPr>
              <a:pPr/>
              <a:t>07/10/2016</a:t>
            </a:fld>
            <a:endParaRPr lang="en-GB" dirty="0">
              <a:solidFill>
                <a:srgbClr val="464646"/>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dirty="0">
              <a:solidFill>
                <a:srgbClr val="464646"/>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F559F57-0B62-45C6-8439-1C3BBDE2BFF2}" type="slidenum">
              <a:rPr lang="en-GB" smtClean="0"/>
              <a:pPr/>
              <a:t>‹#›</a:t>
            </a:fld>
            <a:endParaRPr lang="en-GB" dirty="0"/>
          </a:p>
        </p:txBody>
      </p:sp>
    </p:spTree>
    <p:extLst>
      <p:ext uri="{BB962C8B-B14F-4D97-AF65-F5344CB8AC3E}">
        <p14:creationId xmlns:p14="http://schemas.microsoft.com/office/powerpoint/2010/main" val="34097502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justice-ni.gov.uk/consultations/report-access-justice-revie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jsbni.com/civilandfamilyjusticereview/Pages/default.asp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0" y="3501008"/>
            <a:ext cx="6606480" cy="2873914"/>
          </a:xfrm>
        </p:spPr>
        <p:txBody>
          <a:bodyPr>
            <a:normAutofit/>
          </a:bodyPr>
          <a:lstStyle/>
          <a:p>
            <a:endParaRPr lang="en-GB" sz="1200" dirty="0" smtClean="0">
              <a:latin typeface="Calibri" panose="020F0502020204030204" pitchFamily="34" charset="0"/>
            </a:endParaRPr>
          </a:p>
          <a:p>
            <a:endParaRPr lang="en-GB" sz="1200" dirty="0">
              <a:latin typeface="Calibri" panose="020F0502020204030204" pitchFamily="34" charset="0"/>
            </a:endParaRPr>
          </a:p>
          <a:p>
            <a:endParaRPr lang="en-GB" sz="1200" dirty="0" smtClean="0">
              <a:latin typeface="Calibri" panose="020F0502020204030204" pitchFamily="34" charset="0"/>
            </a:endParaRPr>
          </a:p>
          <a:p>
            <a:endParaRPr lang="en-GB" sz="1200" dirty="0">
              <a:latin typeface="Calibri" panose="020F0502020204030204" pitchFamily="34" charset="0"/>
            </a:endParaRPr>
          </a:p>
          <a:p>
            <a:r>
              <a:rPr lang="en-GB" sz="2000" dirty="0">
                <a:latin typeface="Calibri" panose="020F0502020204030204" pitchFamily="34" charset="0"/>
              </a:rPr>
              <a:t>Facing Family Difficulties - the </a:t>
            </a:r>
            <a:r>
              <a:rPr lang="en-GB" sz="2000" dirty="0" smtClean="0">
                <a:latin typeface="Calibri" panose="020F0502020204030204" pitchFamily="34" charset="0"/>
              </a:rPr>
              <a:t>Experience </a:t>
            </a:r>
          </a:p>
          <a:p>
            <a:r>
              <a:rPr lang="en-GB" sz="2000" dirty="0" smtClean="0">
                <a:latin typeface="Calibri" panose="020F0502020204030204" pitchFamily="34" charset="0"/>
              </a:rPr>
              <a:t>Legal </a:t>
            </a:r>
            <a:r>
              <a:rPr lang="en-GB" sz="2000" dirty="0">
                <a:latin typeface="Calibri" panose="020F0502020204030204" pitchFamily="34" charset="0"/>
              </a:rPr>
              <a:t>Aid Board Annual Conference</a:t>
            </a:r>
          </a:p>
          <a:p>
            <a:r>
              <a:rPr lang="en-GB" sz="2000" dirty="0" smtClean="0">
                <a:latin typeface="Calibri" panose="020F0502020204030204" pitchFamily="34" charset="0"/>
              </a:rPr>
              <a:t>22 September 2016</a:t>
            </a:r>
            <a:endParaRPr lang="en-GB" sz="2000" dirty="0">
              <a:latin typeface="Calibri" panose="020F0502020204030204"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332657"/>
            <a:ext cx="5760640"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5229200"/>
            <a:ext cx="1963737"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835696" y="2276872"/>
            <a:ext cx="6840760" cy="1569660"/>
          </a:xfrm>
          <a:prstGeom prst="rect">
            <a:avLst/>
          </a:prstGeom>
          <a:noFill/>
        </p:spPr>
        <p:txBody>
          <a:bodyPr wrap="square" rtlCol="0">
            <a:spAutoFit/>
          </a:bodyPr>
          <a:lstStyle/>
          <a:p>
            <a:r>
              <a:rPr lang="en-GB" sz="4000" b="1" dirty="0" smtClean="0">
                <a:solidFill>
                  <a:srgbClr val="993366"/>
                </a:solidFill>
                <a:effectLst>
                  <a:outerShdw blurRad="38100" dist="38100" dir="2700000" algn="tl">
                    <a:srgbClr val="000000">
                      <a:alpha val="43137"/>
                    </a:srgbClr>
                  </a:outerShdw>
                </a:effectLst>
                <a:latin typeface="Calibri" panose="020F0502020204030204" pitchFamily="34" charset="0"/>
              </a:rPr>
              <a:t>Civil and Family Justice Review</a:t>
            </a:r>
          </a:p>
          <a:p>
            <a:endParaRPr lang="en-GB" sz="2800" dirty="0" smtClean="0">
              <a:latin typeface="Calibri" panose="020F0502020204030204" pitchFamily="34" charset="0"/>
            </a:endParaRPr>
          </a:p>
          <a:p>
            <a:r>
              <a:rPr lang="en-GB" sz="2800" dirty="0" smtClean="0">
                <a:latin typeface="Calibri" panose="020F0502020204030204" pitchFamily="34" charset="0"/>
              </a:rPr>
              <a:t>Paul Andrews</a:t>
            </a:r>
            <a:endParaRPr lang="en-GB" sz="2800" dirty="0">
              <a:latin typeface="Calibri" panose="020F0502020204030204" pitchFamily="34" charset="0"/>
            </a:endParaRPr>
          </a:p>
        </p:txBody>
      </p:sp>
    </p:spTree>
    <p:extLst>
      <p:ext uri="{BB962C8B-B14F-4D97-AF65-F5344CB8AC3E}">
        <p14:creationId xmlns:p14="http://schemas.microsoft.com/office/powerpoint/2010/main" val="3239388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4082"/>
          </a:xfrm>
        </p:spPr>
        <p:txBody>
          <a:bodyPr>
            <a:noAutofit/>
          </a:bodyPr>
          <a:lstStyle/>
          <a:p>
            <a:pPr algn="ctr"/>
            <a:r>
              <a:rPr lang="en-GB" sz="3600" b="1"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Agenda </a:t>
            </a:r>
          </a:p>
        </p:txBody>
      </p:sp>
      <p:sp>
        <p:nvSpPr>
          <p:cNvPr id="4" name="Content Placeholder 3"/>
          <p:cNvSpPr>
            <a:spLocks noGrp="1"/>
          </p:cNvSpPr>
          <p:nvPr>
            <p:ph sz="quarter" idx="1"/>
          </p:nvPr>
        </p:nvSpPr>
        <p:spPr>
          <a:xfrm>
            <a:off x="457200" y="980728"/>
            <a:ext cx="7715200" cy="5493224"/>
          </a:xfrm>
        </p:spPr>
        <p:txBody>
          <a:bodyPr>
            <a:normAutofit/>
          </a:bodyPr>
          <a:lstStyle/>
          <a:p>
            <a:pPr marL="715963" lvl="1" indent="-349250"/>
            <a:r>
              <a:rPr lang="en-GB" sz="3200" b="1" dirty="0" smtClean="0">
                <a:solidFill>
                  <a:srgbClr val="000066"/>
                </a:solidFill>
                <a:latin typeface="Calibri" panose="020F0502020204030204" pitchFamily="34" charset="0"/>
              </a:rPr>
              <a:t>A Tale of Two Reviews</a:t>
            </a:r>
            <a:endParaRPr lang="en-GB" sz="3200" b="1" dirty="0">
              <a:solidFill>
                <a:srgbClr val="000066"/>
              </a:solidFill>
              <a:latin typeface="Calibri" panose="020F0502020204030204" pitchFamily="34" charset="0"/>
            </a:endParaRPr>
          </a:p>
          <a:p>
            <a:pPr marL="1076325" lvl="2" indent="-360363"/>
            <a:r>
              <a:rPr lang="en-GB" sz="2800" dirty="0" smtClean="0">
                <a:latin typeface="Calibri" panose="020F0502020204030204" pitchFamily="34" charset="0"/>
              </a:rPr>
              <a:t>Access to Justice Review II</a:t>
            </a:r>
          </a:p>
          <a:p>
            <a:pPr marL="1076325" lvl="2" indent="-344488"/>
            <a:r>
              <a:rPr lang="en-GB" sz="2800" dirty="0" smtClean="0">
                <a:latin typeface="Calibri" panose="020F0502020204030204" pitchFamily="34" charset="0"/>
              </a:rPr>
              <a:t>Civil and Family Justice Review</a:t>
            </a:r>
          </a:p>
          <a:p>
            <a:pPr marL="731520" lvl="2" indent="0">
              <a:buNone/>
            </a:pPr>
            <a:endParaRPr lang="en-GB" sz="800" dirty="0" smtClean="0">
              <a:latin typeface="Calibri" panose="020F0502020204030204" pitchFamily="34" charset="0"/>
            </a:endParaRPr>
          </a:p>
          <a:p>
            <a:pPr lvl="1"/>
            <a:r>
              <a:rPr lang="en-GB" sz="3200" b="1" dirty="0">
                <a:solidFill>
                  <a:srgbClr val="000066"/>
                </a:solidFill>
                <a:latin typeface="Calibri" panose="020F0502020204030204" pitchFamily="34" charset="0"/>
              </a:rPr>
              <a:t>Access to Justice Review</a:t>
            </a:r>
          </a:p>
          <a:p>
            <a:pPr marL="1076325" lvl="2" indent="-344488"/>
            <a:r>
              <a:rPr lang="en-GB" sz="2800" dirty="0" smtClean="0">
                <a:latin typeface="Calibri" panose="020F0502020204030204" pitchFamily="34" charset="0"/>
              </a:rPr>
              <a:t>Key Family Recommendations</a:t>
            </a:r>
          </a:p>
          <a:p>
            <a:pPr marL="731520" lvl="2" indent="0">
              <a:buNone/>
            </a:pPr>
            <a:endParaRPr lang="en-GB" sz="800" dirty="0" smtClean="0">
              <a:latin typeface="Calibri" panose="020F0502020204030204" pitchFamily="34" charset="0"/>
            </a:endParaRPr>
          </a:p>
          <a:p>
            <a:pPr lvl="1"/>
            <a:r>
              <a:rPr lang="en-GB" sz="3200" b="1" dirty="0">
                <a:solidFill>
                  <a:srgbClr val="000066"/>
                </a:solidFill>
                <a:latin typeface="Calibri" panose="020F0502020204030204" pitchFamily="34" charset="0"/>
              </a:rPr>
              <a:t>Civil and Family Justice Review</a:t>
            </a:r>
          </a:p>
          <a:p>
            <a:pPr marL="1076325" lvl="2" indent="-344488"/>
            <a:r>
              <a:rPr lang="en-GB" sz="2800" dirty="0" smtClean="0">
                <a:latin typeface="Calibri" panose="020F0502020204030204" pitchFamily="34" charset="0"/>
              </a:rPr>
              <a:t>Key Recommendations</a:t>
            </a:r>
          </a:p>
          <a:p>
            <a:pPr marL="731520" lvl="2" indent="0">
              <a:buNone/>
            </a:pPr>
            <a:endParaRPr lang="en-GB" sz="800" dirty="0" smtClean="0">
              <a:latin typeface="Calibri" panose="020F0502020204030204" pitchFamily="34" charset="0"/>
            </a:endParaRPr>
          </a:p>
          <a:p>
            <a:pPr lvl="1"/>
            <a:r>
              <a:rPr lang="en-GB" sz="3200" b="1" dirty="0">
                <a:solidFill>
                  <a:srgbClr val="000066"/>
                </a:solidFill>
                <a:latin typeface="Calibri" panose="020F0502020204030204" pitchFamily="34" charset="0"/>
              </a:rPr>
              <a:t>The “Iceland” Deal</a:t>
            </a:r>
          </a:p>
          <a:p>
            <a:pPr marL="1076325" lvl="2" indent="-344488">
              <a:buClr>
                <a:srgbClr val="2DA2BF">
                  <a:shade val="75000"/>
                </a:srgbClr>
              </a:buClr>
            </a:pPr>
            <a:r>
              <a:rPr lang="en-GB" sz="2800" dirty="0" smtClean="0">
                <a:solidFill>
                  <a:prstClr val="black"/>
                </a:solidFill>
                <a:latin typeface="Calibri" panose="020F0502020204030204" pitchFamily="34" charset="0"/>
              </a:rPr>
              <a:t>Harmonising the Reviews</a:t>
            </a:r>
            <a:endParaRPr lang="en-GB" sz="3600" dirty="0">
              <a:latin typeface="Calibri" panose="020F0502020204030204" pitchFamily="34" charset="0"/>
            </a:endParaRPr>
          </a:p>
        </p:txBody>
      </p:sp>
    </p:spTree>
    <p:extLst>
      <p:ext uri="{BB962C8B-B14F-4D97-AF65-F5344CB8AC3E}">
        <p14:creationId xmlns:p14="http://schemas.microsoft.com/office/powerpoint/2010/main" val="2280634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A Tale of Two Reviews</a:t>
            </a:r>
          </a:p>
        </p:txBody>
      </p:sp>
      <p:sp>
        <p:nvSpPr>
          <p:cNvPr id="4" name="Content Placeholder 3"/>
          <p:cNvSpPr>
            <a:spLocks noGrp="1"/>
          </p:cNvSpPr>
          <p:nvPr>
            <p:ph sz="quarter" idx="1"/>
          </p:nvPr>
        </p:nvSpPr>
        <p:spPr>
          <a:xfrm>
            <a:off x="467544" y="764704"/>
            <a:ext cx="7704856" cy="5760640"/>
          </a:xfrm>
        </p:spPr>
        <p:txBody>
          <a:bodyPr>
            <a:normAutofit fontScale="92500" lnSpcReduction="20000"/>
          </a:bodyPr>
          <a:lstStyle/>
          <a:p>
            <a:pPr marL="360363" indent="-360363"/>
            <a:r>
              <a:rPr lang="en-GB" sz="3500" b="1" dirty="0">
                <a:solidFill>
                  <a:srgbClr val="000066"/>
                </a:solidFill>
                <a:latin typeface="Calibri" panose="020F0502020204030204" pitchFamily="34" charset="0"/>
              </a:rPr>
              <a:t>Access to Justice Review II</a:t>
            </a:r>
          </a:p>
          <a:p>
            <a:pPr marL="538163" lvl="1" indent="-171450"/>
            <a:r>
              <a:rPr lang="en-GB" sz="3000" dirty="0" smtClean="0">
                <a:latin typeface="Calibri" panose="020F0502020204030204" pitchFamily="34" charset="0"/>
              </a:rPr>
              <a:t>Launched in June 2014</a:t>
            </a:r>
          </a:p>
          <a:p>
            <a:pPr marL="538163" lvl="1" indent="-171450"/>
            <a:r>
              <a:rPr lang="en-GB" sz="3000" dirty="0" smtClean="0">
                <a:latin typeface="Calibri" panose="020F0502020204030204" pitchFamily="34" charset="0"/>
              </a:rPr>
              <a:t>Undertaken by Colin </a:t>
            </a:r>
            <a:r>
              <a:rPr lang="en-GB" sz="3000" dirty="0" err="1" smtClean="0">
                <a:latin typeface="Calibri" panose="020F0502020204030204" pitchFamily="34" charset="0"/>
              </a:rPr>
              <a:t>Stutt</a:t>
            </a:r>
            <a:endParaRPr lang="en-GB" sz="3000" dirty="0" smtClean="0">
              <a:latin typeface="Calibri" panose="020F0502020204030204" pitchFamily="34" charset="0"/>
            </a:endParaRPr>
          </a:p>
          <a:p>
            <a:pPr marL="538163" lvl="1" indent="-171450"/>
            <a:r>
              <a:rPr lang="en-GB" sz="3000" dirty="0" smtClean="0">
                <a:latin typeface="Calibri" panose="020F0502020204030204" pitchFamily="34" charset="0"/>
              </a:rPr>
              <a:t>Reported in September 2015</a:t>
            </a:r>
          </a:p>
          <a:p>
            <a:pPr marL="538163" lvl="1" indent="-171450"/>
            <a:r>
              <a:rPr lang="en-GB" sz="3000" dirty="0" smtClean="0">
                <a:latin typeface="Calibri" panose="020F0502020204030204" pitchFamily="34" charset="0"/>
              </a:rPr>
              <a:t>Report  available at </a:t>
            </a:r>
            <a:r>
              <a:rPr lang="en-GB" dirty="0" smtClean="0">
                <a:latin typeface="Calibri" panose="020F0502020204030204" pitchFamily="34" charset="0"/>
                <a:hlinkClick r:id="rId3"/>
              </a:rPr>
              <a:t>https</a:t>
            </a:r>
            <a:r>
              <a:rPr lang="en-GB" dirty="0">
                <a:latin typeface="Calibri" panose="020F0502020204030204" pitchFamily="34" charset="0"/>
                <a:hlinkClick r:id="rId3"/>
              </a:rPr>
              <a:t>://</a:t>
            </a:r>
            <a:r>
              <a:rPr lang="en-GB" dirty="0" smtClean="0">
                <a:latin typeface="Calibri" panose="020F0502020204030204" pitchFamily="34" charset="0"/>
                <a:hlinkClick r:id="rId3"/>
              </a:rPr>
              <a:t>www.justice-ni.gov.uk/consultations/report-access-justice-review</a:t>
            </a:r>
            <a:endParaRPr lang="en-GB" dirty="0" smtClean="0">
              <a:latin typeface="Calibri" panose="020F0502020204030204" pitchFamily="34" charset="0"/>
            </a:endParaRPr>
          </a:p>
          <a:p>
            <a:pPr marL="365760" lvl="1" indent="0">
              <a:buNone/>
            </a:pPr>
            <a:endParaRPr lang="en-GB" sz="900" b="1" dirty="0" smtClean="0">
              <a:latin typeface="Calibri" panose="020F0502020204030204" pitchFamily="34" charset="0"/>
            </a:endParaRPr>
          </a:p>
          <a:p>
            <a:pPr marL="360363" indent="-360363"/>
            <a:r>
              <a:rPr lang="en-GB" sz="3500" b="1" dirty="0">
                <a:solidFill>
                  <a:srgbClr val="000066"/>
                </a:solidFill>
                <a:latin typeface="Calibri" panose="020F0502020204030204" pitchFamily="34" charset="0"/>
              </a:rPr>
              <a:t>Civil and Family Justice Review</a:t>
            </a:r>
          </a:p>
          <a:p>
            <a:pPr marL="538163" lvl="1" indent="-171450"/>
            <a:r>
              <a:rPr lang="en-GB" sz="3000" dirty="0" smtClean="0">
                <a:latin typeface="Calibri" panose="020F0502020204030204" pitchFamily="34" charset="0"/>
              </a:rPr>
              <a:t>Commissioned by the </a:t>
            </a:r>
            <a:r>
              <a:rPr lang="en-GB" sz="3000" dirty="0">
                <a:latin typeface="Calibri" panose="020F0502020204030204" pitchFamily="34" charset="0"/>
              </a:rPr>
              <a:t>Lord Chief </a:t>
            </a:r>
            <a:r>
              <a:rPr lang="en-GB" sz="3000" dirty="0" smtClean="0">
                <a:latin typeface="Calibri" panose="020F0502020204030204" pitchFamily="34" charset="0"/>
              </a:rPr>
              <a:t>Justice in September 2015</a:t>
            </a:r>
          </a:p>
          <a:p>
            <a:pPr marL="538163" lvl="1" indent="-171450"/>
            <a:r>
              <a:rPr lang="en-GB" sz="3000" dirty="0" smtClean="0">
                <a:latin typeface="Calibri" panose="020F0502020204030204" pitchFamily="34" charset="0"/>
              </a:rPr>
              <a:t>Led by Lord </a:t>
            </a:r>
            <a:r>
              <a:rPr lang="en-GB" sz="3000" dirty="0">
                <a:latin typeface="Calibri" panose="020F0502020204030204" pitchFamily="34" charset="0"/>
              </a:rPr>
              <a:t>Justice </a:t>
            </a:r>
            <a:r>
              <a:rPr lang="en-GB" sz="3000" dirty="0" smtClean="0">
                <a:latin typeface="Calibri" panose="020F0502020204030204" pitchFamily="34" charset="0"/>
              </a:rPr>
              <a:t>Gillen</a:t>
            </a:r>
          </a:p>
          <a:p>
            <a:pPr marL="538163" lvl="1" indent="-171450"/>
            <a:r>
              <a:rPr lang="en-GB" sz="3000" dirty="0" smtClean="0">
                <a:latin typeface="Calibri" panose="020F0502020204030204" pitchFamily="34" charset="0"/>
              </a:rPr>
              <a:t>Interim report on Family published in August 2016</a:t>
            </a:r>
          </a:p>
          <a:p>
            <a:pPr marL="538163" lvl="1" indent="-171450"/>
            <a:r>
              <a:rPr lang="en-GB" sz="3000" dirty="0" smtClean="0">
                <a:latin typeface="Calibri" panose="020F0502020204030204" pitchFamily="34" charset="0"/>
              </a:rPr>
              <a:t>Interim report </a:t>
            </a:r>
            <a:r>
              <a:rPr lang="en-GB" sz="3000" dirty="0">
                <a:latin typeface="Calibri" panose="020F0502020204030204" pitchFamily="34" charset="0"/>
              </a:rPr>
              <a:t>available </a:t>
            </a:r>
            <a:r>
              <a:rPr lang="en-GB" sz="3000" dirty="0" smtClean="0">
                <a:latin typeface="Calibri" panose="020F0502020204030204" pitchFamily="34" charset="0"/>
              </a:rPr>
              <a:t>at </a:t>
            </a:r>
            <a:r>
              <a:rPr lang="en-GB" dirty="0" smtClean="0">
                <a:latin typeface="Calibri" panose="020F0502020204030204" pitchFamily="34" charset="0"/>
                <a:hlinkClick r:id="rId4"/>
              </a:rPr>
              <a:t>http</a:t>
            </a:r>
            <a:r>
              <a:rPr lang="en-GB" dirty="0">
                <a:latin typeface="Calibri" panose="020F0502020204030204" pitchFamily="34" charset="0"/>
                <a:hlinkClick r:id="rId4"/>
              </a:rPr>
              <a:t>://</a:t>
            </a:r>
            <a:r>
              <a:rPr lang="en-GB" dirty="0" smtClean="0">
                <a:latin typeface="Calibri" panose="020F0502020204030204" pitchFamily="34" charset="0"/>
                <a:hlinkClick r:id="rId4"/>
              </a:rPr>
              <a:t>www.jsbni.com/civilandfamilyjusticereview/Pages/default.aspx</a:t>
            </a:r>
            <a:endParaRPr lang="en-GB" dirty="0" smtClean="0">
              <a:latin typeface="Calibri" panose="020F0502020204030204" pitchFamily="34" charset="0"/>
            </a:endParaRPr>
          </a:p>
          <a:p>
            <a:pPr lvl="1"/>
            <a:endParaRPr lang="en-GB" dirty="0" smtClean="0">
              <a:latin typeface="Calibri" panose="020F0502020204030204" pitchFamily="34" charset="0"/>
            </a:endParaRPr>
          </a:p>
        </p:txBody>
      </p:sp>
    </p:spTree>
    <p:extLst>
      <p:ext uri="{BB962C8B-B14F-4D97-AF65-F5344CB8AC3E}">
        <p14:creationId xmlns:p14="http://schemas.microsoft.com/office/powerpoint/2010/main" val="1431656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Access to Justice Review II</a:t>
            </a:r>
          </a:p>
        </p:txBody>
      </p:sp>
      <p:sp>
        <p:nvSpPr>
          <p:cNvPr id="4" name="Content Placeholder 3"/>
          <p:cNvSpPr>
            <a:spLocks noGrp="1"/>
          </p:cNvSpPr>
          <p:nvPr>
            <p:ph sz="quarter" idx="1"/>
          </p:nvPr>
        </p:nvSpPr>
        <p:spPr>
          <a:xfrm>
            <a:off x="467544" y="764704"/>
            <a:ext cx="7704856" cy="5760640"/>
          </a:xfrm>
        </p:spPr>
        <p:txBody>
          <a:bodyPr>
            <a:normAutofit fontScale="47500" lnSpcReduction="20000"/>
          </a:bodyPr>
          <a:lstStyle/>
          <a:p>
            <a:pPr marL="360363" indent="-360363"/>
            <a:r>
              <a:rPr lang="en-GB" sz="5100" b="1" dirty="0">
                <a:solidFill>
                  <a:srgbClr val="000066"/>
                </a:solidFill>
                <a:latin typeface="Calibri" panose="020F0502020204030204" pitchFamily="34" charset="0"/>
              </a:rPr>
              <a:t>Family Justice section dealt with</a:t>
            </a:r>
          </a:p>
          <a:p>
            <a:pPr marL="538163" lvl="1" indent="-171450"/>
            <a:r>
              <a:rPr lang="en-GB" sz="4600" dirty="0">
                <a:latin typeface="Calibri" panose="020F0502020204030204" pitchFamily="34" charset="0"/>
              </a:rPr>
              <a:t>Family Justice </a:t>
            </a:r>
            <a:r>
              <a:rPr lang="en-GB" sz="4600" dirty="0" smtClean="0">
                <a:latin typeface="Calibri" panose="020F0502020204030204" pitchFamily="34" charset="0"/>
              </a:rPr>
              <a:t>Reform (10 recommendations)</a:t>
            </a:r>
            <a:endParaRPr lang="en-GB" sz="4600" dirty="0">
              <a:latin typeface="Calibri" panose="020F0502020204030204" pitchFamily="34" charset="0"/>
            </a:endParaRPr>
          </a:p>
          <a:p>
            <a:pPr marL="538163" lvl="1" indent="-171450"/>
            <a:r>
              <a:rPr lang="en-GB" sz="4600" dirty="0" smtClean="0">
                <a:latin typeface="Calibri" panose="020F0502020204030204" pitchFamily="34" charset="0"/>
              </a:rPr>
              <a:t>Public </a:t>
            </a:r>
            <a:r>
              <a:rPr lang="en-GB" sz="4600" dirty="0">
                <a:latin typeface="Calibri" panose="020F0502020204030204" pitchFamily="34" charset="0"/>
              </a:rPr>
              <a:t>Law </a:t>
            </a:r>
            <a:r>
              <a:rPr lang="en-GB" sz="4600" dirty="0" smtClean="0">
                <a:latin typeface="Calibri" panose="020F0502020204030204" pitchFamily="34" charset="0"/>
              </a:rPr>
              <a:t>Proceedings - Different Worlds </a:t>
            </a:r>
          </a:p>
          <a:p>
            <a:pPr marL="539750" lvl="1" indent="0">
              <a:buNone/>
            </a:pPr>
            <a:r>
              <a:rPr lang="en-GB" sz="4600" dirty="0" smtClean="0">
                <a:latin typeface="Calibri" panose="020F0502020204030204" pitchFamily="34" charset="0"/>
              </a:rPr>
              <a:t>(1 </a:t>
            </a:r>
            <a:r>
              <a:rPr lang="en-GB" sz="4600" dirty="0">
                <a:latin typeface="Calibri" panose="020F0502020204030204" pitchFamily="34" charset="0"/>
              </a:rPr>
              <a:t>r</a:t>
            </a:r>
            <a:r>
              <a:rPr lang="en-GB" sz="4600" dirty="0" smtClean="0">
                <a:latin typeface="Calibri" panose="020F0502020204030204" pitchFamily="34" charset="0"/>
              </a:rPr>
              <a:t>ecommendation)</a:t>
            </a:r>
            <a:endParaRPr lang="en-GB" sz="4600" dirty="0">
              <a:latin typeface="Calibri" panose="020F0502020204030204" pitchFamily="34" charset="0"/>
            </a:endParaRPr>
          </a:p>
          <a:p>
            <a:pPr marL="538163" lvl="1" indent="-171450"/>
            <a:r>
              <a:rPr lang="en-GB" sz="4600" dirty="0" smtClean="0">
                <a:latin typeface="Calibri" panose="020F0502020204030204" pitchFamily="34" charset="0"/>
              </a:rPr>
              <a:t>Family Mediation (10 recommendations)</a:t>
            </a:r>
            <a:endParaRPr lang="en-GB" sz="4600" dirty="0">
              <a:latin typeface="Calibri" panose="020F0502020204030204" pitchFamily="34" charset="0"/>
            </a:endParaRPr>
          </a:p>
          <a:p>
            <a:pPr marL="538163" lvl="1" indent="-171450"/>
            <a:r>
              <a:rPr lang="en-GB" sz="4600" dirty="0" smtClean="0">
                <a:latin typeface="Calibri" panose="020F0502020204030204" pitchFamily="34" charset="0"/>
              </a:rPr>
              <a:t>Family </a:t>
            </a:r>
            <a:r>
              <a:rPr lang="en-GB" sz="4600" dirty="0">
                <a:latin typeface="Calibri" panose="020F0502020204030204" pitchFamily="34" charset="0"/>
              </a:rPr>
              <a:t>Legal </a:t>
            </a:r>
            <a:r>
              <a:rPr lang="en-GB" sz="4600" dirty="0" smtClean="0">
                <a:latin typeface="Calibri" panose="020F0502020204030204" pitchFamily="34" charset="0"/>
              </a:rPr>
              <a:t>Aid (18 recommendations)</a:t>
            </a:r>
          </a:p>
          <a:p>
            <a:pPr marL="365760" lvl="1" indent="0">
              <a:buNone/>
            </a:pPr>
            <a:endParaRPr lang="en-GB" sz="900" b="1" dirty="0" smtClean="0">
              <a:latin typeface="Calibri" panose="020F0502020204030204" pitchFamily="34" charset="0"/>
            </a:endParaRPr>
          </a:p>
          <a:p>
            <a:pPr marL="360363" indent="-360363"/>
            <a:r>
              <a:rPr lang="en-GB" sz="5100" b="1" dirty="0">
                <a:solidFill>
                  <a:srgbClr val="000066"/>
                </a:solidFill>
                <a:latin typeface="Calibri" panose="020F0502020204030204" pitchFamily="34" charset="0"/>
              </a:rPr>
              <a:t>Major Recommendations</a:t>
            </a:r>
          </a:p>
          <a:p>
            <a:pPr marL="538163" lvl="1" indent="-171450"/>
            <a:r>
              <a:rPr lang="en-GB" sz="4600" dirty="0" smtClean="0">
                <a:latin typeface="Calibri" panose="020F0502020204030204" pitchFamily="34" charset="0"/>
              </a:rPr>
              <a:t>Establishment of a unified Family Court</a:t>
            </a:r>
          </a:p>
          <a:p>
            <a:pPr marL="538163" lvl="1" indent="-171450"/>
            <a:r>
              <a:rPr lang="en-GB" sz="4600" dirty="0" smtClean="0">
                <a:latin typeface="Calibri" panose="020F0502020204030204" pitchFamily="34" charset="0"/>
              </a:rPr>
              <a:t>Divorce to be admin not court based</a:t>
            </a:r>
          </a:p>
          <a:p>
            <a:pPr marL="538163" lvl="1" indent="-171450"/>
            <a:r>
              <a:rPr lang="en-GB" sz="4600" dirty="0" smtClean="0">
                <a:latin typeface="Calibri" panose="020F0502020204030204" pitchFamily="34" charset="0"/>
              </a:rPr>
              <a:t>Financial penalties for non compliance with family court orders</a:t>
            </a:r>
          </a:p>
          <a:p>
            <a:pPr marL="538163" lvl="1" indent="-171450"/>
            <a:r>
              <a:rPr lang="en-GB" sz="4600" dirty="0" smtClean="0">
                <a:latin typeface="Calibri" panose="020F0502020204030204" pitchFamily="34" charset="0"/>
              </a:rPr>
              <a:t>Examine Scottish model for public law children cases</a:t>
            </a:r>
          </a:p>
          <a:p>
            <a:pPr marL="538163" lvl="1" indent="-171450"/>
            <a:r>
              <a:rPr lang="en-GB" sz="4600" dirty="0" smtClean="0">
                <a:latin typeface="Calibri" panose="020F0502020204030204" pitchFamily="34" charset="0"/>
              </a:rPr>
              <a:t>Strategy for funding family mediation</a:t>
            </a:r>
          </a:p>
          <a:p>
            <a:pPr marL="538163" lvl="1" indent="-171450"/>
            <a:r>
              <a:rPr lang="en-GB" sz="4600" dirty="0" smtClean="0">
                <a:latin typeface="Calibri" panose="020F0502020204030204" pitchFamily="34" charset="0"/>
              </a:rPr>
              <a:t>Early Resolution Certificates to support early resolution &amp; mediation</a:t>
            </a:r>
          </a:p>
          <a:p>
            <a:pPr marL="538163" lvl="1" indent="-171450"/>
            <a:r>
              <a:rPr lang="en-GB" sz="4600" dirty="0" smtClean="0">
                <a:latin typeface="Calibri" panose="020F0502020204030204" pitchFamily="34" charset="0"/>
              </a:rPr>
              <a:t>Binding costs limits</a:t>
            </a:r>
          </a:p>
          <a:p>
            <a:pPr marL="538163" lvl="1" indent="-171450"/>
            <a:r>
              <a:rPr lang="en-GB" sz="4600" dirty="0" smtClean="0">
                <a:latin typeface="Calibri" panose="020F0502020204030204" pitchFamily="34" charset="0"/>
              </a:rPr>
              <a:t>Legal aid as a loan</a:t>
            </a:r>
          </a:p>
        </p:txBody>
      </p:sp>
    </p:spTree>
    <p:extLst>
      <p:ext uri="{BB962C8B-B14F-4D97-AF65-F5344CB8AC3E}">
        <p14:creationId xmlns:p14="http://schemas.microsoft.com/office/powerpoint/2010/main" val="2461624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Civil and Family Justice Review</a:t>
            </a:r>
          </a:p>
        </p:txBody>
      </p:sp>
      <p:sp>
        <p:nvSpPr>
          <p:cNvPr id="4" name="Content Placeholder 3"/>
          <p:cNvSpPr>
            <a:spLocks noGrp="1"/>
          </p:cNvSpPr>
          <p:nvPr>
            <p:ph sz="quarter" idx="1"/>
          </p:nvPr>
        </p:nvSpPr>
        <p:spPr>
          <a:xfrm>
            <a:off x="467544" y="764704"/>
            <a:ext cx="7704856" cy="5760640"/>
          </a:xfrm>
        </p:spPr>
        <p:txBody>
          <a:bodyPr>
            <a:normAutofit fontScale="55000" lnSpcReduction="20000"/>
          </a:bodyPr>
          <a:lstStyle/>
          <a:p>
            <a:pPr marL="360363" indent="-360363"/>
            <a:r>
              <a:rPr lang="en-GB" sz="5100" b="1" dirty="0">
                <a:solidFill>
                  <a:srgbClr val="000066"/>
                </a:solidFill>
                <a:latin typeface="Calibri" panose="020F0502020204030204" pitchFamily="34" charset="0"/>
              </a:rPr>
              <a:t>Key Recommendations </a:t>
            </a:r>
            <a:r>
              <a:rPr lang="en-GB" sz="4400" b="1" dirty="0" smtClean="0">
                <a:latin typeface="Calibri" panose="020F0502020204030204" pitchFamily="34" charset="0"/>
              </a:rPr>
              <a:t>(1)</a:t>
            </a:r>
            <a:endParaRPr lang="en-GB" b="1" dirty="0" smtClean="0">
              <a:latin typeface="Calibri" panose="020F0502020204030204" pitchFamily="34" charset="0"/>
            </a:endParaRPr>
          </a:p>
          <a:p>
            <a:pPr marL="538163" lvl="1" indent="-171450"/>
            <a:r>
              <a:rPr lang="en-GB" sz="4400" b="1" dirty="0" smtClean="0">
                <a:latin typeface="Calibri" panose="020F0502020204030204" pitchFamily="34" charset="0"/>
              </a:rPr>
              <a:t>Creation </a:t>
            </a:r>
            <a:r>
              <a:rPr lang="en-GB" sz="4400" b="1" dirty="0">
                <a:latin typeface="Calibri" panose="020F0502020204030204" pitchFamily="34" charset="0"/>
              </a:rPr>
              <a:t>of a single family court</a:t>
            </a:r>
            <a:r>
              <a:rPr lang="en-GB" sz="4400" dirty="0">
                <a:latin typeface="Calibri" panose="020F0502020204030204" pitchFamily="34" charset="0"/>
              </a:rPr>
              <a:t>, replacing the </a:t>
            </a:r>
            <a:r>
              <a:rPr lang="en-GB" sz="4400" dirty="0" smtClean="0">
                <a:latin typeface="Calibri" panose="020F0502020204030204" pitchFamily="34" charset="0"/>
              </a:rPr>
              <a:t>Family </a:t>
            </a:r>
            <a:r>
              <a:rPr lang="en-GB" sz="4400" dirty="0">
                <a:latin typeface="Calibri" panose="020F0502020204030204" pitchFamily="34" charset="0"/>
              </a:rPr>
              <a:t>Proceedings Court </a:t>
            </a:r>
            <a:r>
              <a:rPr lang="en-GB" sz="4400" dirty="0" smtClean="0">
                <a:latin typeface="Calibri" panose="020F0502020204030204" pitchFamily="34" charset="0"/>
              </a:rPr>
              <a:t>&amp; </a:t>
            </a:r>
            <a:r>
              <a:rPr lang="en-GB" sz="4400" dirty="0">
                <a:latin typeface="Calibri" panose="020F0502020204030204" pitchFamily="34" charset="0"/>
              </a:rPr>
              <a:t>Family Care Centre, with the jurisdiction of the High Court preserved only for the most complex or legally sensitive cases. </a:t>
            </a:r>
          </a:p>
          <a:p>
            <a:pPr marL="538163" lvl="1" indent="-171450">
              <a:buNone/>
            </a:pPr>
            <a:endParaRPr lang="en-GB" sz="1700" dirty="0">
              <a:latin typeface="Calibri" panose="020F0502020204030204" pitchFamily="34" charset="0"/>
            </a:endParaRPr>
          </a:p>
          <a:p>
            <a:pPr marL="538163" lvl="1" indent="-171450"/>
            <a:r>
              <a:rPr lang="en-GB" sz="4400" b="1" dirty="0" smtClean="0">
                <a:latin typeface="Calibri" panose="020F0502020204030204" pitchFamily="34" charset="0"/>
              </a:rPr>
              <a:t>Creation </a:t>
            </a:r>
            <a:r>
              <a:rPr lang="en-GB" sz="4400" b="1" dirty="0">
                <a:latin typeface="Calibri" panose="020F0502020204030204" pitchFamily="34" charset="0"/>
              </a:rPr>
              <a:t>of a Family Justice Board</a:t>
            </a:r>
            <a:r>
              <a:rPr lang="en-GB" sz="4400" dirty="0">
                <a:latin typeface="Calibri" panose="020F0502020204030204" pitchFamily="34" charset="0"/>
              </a:rPr>
              <a:t>, replacing the Children’s Order Advisory Committee, as a strategic level forum for driving </a:t>
            </a:r>
            <a:r>
              <a:rPr lang="en-GB" sz="4400" dirty="0" smtClean="0">
                <a:latin typeface="Calibri" panose="020F0502020204030204" pitchFamily="34" charset="0"/>
              </a:rPr>
              <a:t>improvements </a:t>
            </a:r>
            <a:r>
              <a:rPr lang="en-GB" sz="4400" dirty="0">
                <a:latin typeface="Calibri" panose="020F0502020204030204" pitchFamily="34" charset="0"/>
              </a:rPr>
              <a:t>in the performance of the family justice system. </a:t>
            </a:r>
            <a:endParaRPr lang="en-GB" sz="4400" dirty="0" smtClean="0">
              <a:latin typeface="Calibri" panose="020F0502020204030204" pitchFamily="34" charset="0"/>
            </a:endParaRPr>
          </a:p>
          <a:p>
            <a:pPr marL="538163" lvl="1" indent="-171450">
              <a:buNone/>
            </a:pPr>
            <a:r>
              <a:rPr lang="en-GB" sz="1700" dirty="0" smtClean="0">
                <a:latin typeface="Calibri" panose="020F0502020204030204" pitchFamily="34" charset="0"/>
              </a:rPr>
              <a:t> </a:t>
            </a:r>
          </a:p>
          <a:p>
            <a:pPr marL="538163" lvl="1" indent="-171450"/>
            <a:r>
              <a:rPr lang="en-GB" sz="4400" b="1" dirty="0" smtClean="0">
                <a:latin typeface="Calibri" panose="020F0502020204030204" pitchFamily="34" charset="0"/>
              </a:rPr>
              <a:t>Fresh </a:t>
            </a:r>
            <a:r>
              <a:rPr lang="en-GB" sz="4400" b="1" dirty="0">
                <a:latin typeface="Calibri" panose="020F0502020204030204" pitchFamily="34" charset="0"/>
              </a:rPr>
              <a:t>culture of problem solving courts within the family justice system</a:t>
            </a:r>
            <a:r>
              <a:rPr lang="en-GB" sz="4400" dirty="0">
                <a:latin typeface="Calibri" panose="020F0502020204030204" pitchFamily="34" charset="0"/>
              </a:rPr>
              <a:t>, bringing together civil and criminal matters, including a new drug and alcohol court and a domestic violence court.  </a:t>
            </a:r>
          </a:p>
          <a:p>
            <a:pPr marL="366713" lvl="1" indent="0">
              <a:buNone/>
            </a:pPr>
            <a:endParaRPr lang="en-GB" sz="1700" dirty="0">
              <a:latin typeface="Calibri" panose="020F0502020204030204" pitchFamily="34" charset="0"/>
            </a:endParaRPr>
          </a:p>
          <a:p>
            <a:pPr marL="538163" lvl="1" indent="-171450"/>
            <a:r>
              <a:rPr lang="en-GB" sz="4400" dirty="0" smtClean="0">
                <a:latin typeface="Calibri" panose="020F0502020204030204" pitchFamily="34" charset="0"/>
              </a:rPr>
              <a:t>Fresh </a:t>
            </a:r>
            <a:r>
              <a:rPr lang="en-GB" sz="4400" b="1" dirty="0">
                <a:latin typeface="Calibri" panose="020F0502020204030204" pitchFamily="34" charset="0"/>
              </a:rPr>
              <a:t>emphasis on solutions outside the court system</a:t>
            </a:r>
            <a:r>
              <a:rPr lang="en-GB" sz="4400" dirty="0">
                <a:latin typeface="Calibri" panose="020F0502020204030204" pitchFamily="34" charset="0"/>
              </a:rPr>
              <a:t>, </a:t>
            </a:r>
            <a:r>
              <a:rPr lang="en-GB" sz="4400" dirty="0" smtClean="0">
                <a:latin typeface="Calibri" panose="020F0502020204030204" pitchFamily="34" charset="0"/>
              </a:rPr>
              <a:t>more </a:t>
            </a:r>
            <a:r>
              <a:rPr lang="en-GB" sz="4400" dirty="0">
                <a:latin typeface="Calibri" panose="020F0502020204030204" pitchFamily="34" charset="0"/>
              </a:rPr>
              <a:t>accessible mediation </a:t>
            </a:r>
            <a:r>
              <a:rPr lang="en-GB" sz="4400" dirty="0" smtClean="0">
                <a:latin typeface="Calibri" panose="020F0502020204030204" pitchFamily="34" charset="0"/>
              </a:rPr>
              <a:t>&amp; </a:t>
            </a:r>
            <a:r>
              <a:rPr lang="en-GB" sz="4400" dirty="0">
                <a:latin typeface="Calibri" panose="020F0502020204030204" pitchFamily="34" charset="0"/>
              </a:rPr>
              <a:t>educative parenting programmes in private law </a:t>
            </a:r>
            <a:r>
              <a:rPr lang="en-GB" sz="4400" dirty="0" smtClean="0">
                <a:latin typeface="Calibri" panose="020F0502020204030204" pitchFamily="34" charset="0"/>
              </a:rPr>
              <a:t>cases.</a:t>
            </a:r>
            <a:endParaRPr lang="en-GB" sz="4400" dirty="0">
              <a:latin typeface="Calibri" panose="020F0502020204030204" pitchFamily="34" charset="0"/>
            </a:endParaRPr>
          </a:p>
          <a:p>
            <a:pPr marL="538163" lvl="1" indent="-171450">
              <a:buNone/>
            </a:pPr>
            <a:endParaRPr lang="en-GB" sz="1700" dirty="0">
              <a:latin typeface="Calibri" panose="020F0502020204030204" pitchFamily="34" charset="0"/>
            </a:endParaRPr>
          </a:p>
        </p:txBody>
      </p:sp>
    </p:spTree>
    <p:extLst>
      <p:ext uri="{BB962C8B-B14F-4D97-AF65-F5344CB8AC3E}">
        <p14:creationId xmlns:p14="http://schemas.microsoft.com/office/powerpoint/2010/main" val="4568429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Civil and Family Justice Review</a:t>
            </a:r>
          </a:p>
        </p:txBody>
      </p:sp>
      <p:sp>
        <p:nvSpPr>
          <p:cNvPr id="4" name="Content Placeholder 3"/>
          <p:cNvSpPr>
            <a:spLocks noGrp="1"/>
          </p:cNvSpPr>
          <p:nvPr>
            <p:ph sz="quarter" idx="1"/>
          </p:nvPr>
        </p:nvSpPr>
        <p:spPr>
          <a:xfrm>
            <a:off x="467544" y="764704"/>
            <a:ext cx="7704856" cy="5760640"/>
          </a:xfrm>
        </p:spPr>
        <p:txBody>
          <a:bodyPr>
            <a:normAutofit fontScale="70000" lnSpcReduction="20000"/>
          </a:bodyPr>
          <a:lstStyle/>
          <a:p>
            <a:pPr marL="360363" indent="-360363"/>
            <a:r>
              <a:rPr lang="en-GB" sz="4000" b="1" dirty="0">
                <a:solidFill>
                  <a:srgbClr val="000066"/>
                </a:solidFill>
                <a:latin typeface="Calibri" panose="020F0502020204030204" pitchFamily="34" charset="0"/>
              </a:rPr>
              <a:t>Key Recommendations </a:t>
            </a:r>
            <a:r>
              <a:rPr lang="en-GB" sz="3400" b="1" dirty="0" smtClean="0">
                <a:latin typeface="Calibri" panose="020F0502020204030204" pitchFamily="34" charset="0"/>
              </a:rPr>
              <a:t>(2)</a:t>
            </a:r>
          </a:p>
          <a:p>
            <a:pPr lvl="1"/>
            <a:r>
              <a:rPr lang="en-GB" sz="3400" dirty="0">
                <a:latin typeface="Calibri" panose="020F0502020204030204" pitchFamily="34" charset="0"/>
              </a:rPr>
              <a:t>The </a:t>
            </a:r>
            <a:r>
              <a:rPr lang="en-GB" sz="3400" b="1" dirty="0">
                <a:latin typeface="Calibri" panose="020F0502020204030204" pitchFamily="34" charset="0"/>
              </a:rPr>
              <a:t>introduction of paperless courts </a:t>
            </a:r>
            <a:r>
              <a:rPr lang="en-GB" sz="3400" dirty="0">
                <a:latin typeface="Calibri" panose="020F0502020204030204" pitchFamily="34" charset="0"/>
              </a:rPr>
              <a:t>including a pilot electronic file management system.</a:t>
            </a:r>
          </a:p>
          <a:p>
            <a:pPr marL="365760" lvl="1" indent="0">
              <a:buNone/>
            </a:pPr>
            <a:endParaRPr lang="en-GB" sz="1300" b="1" dirty="0" smtClean="0">
              <a:latin typeface="Calibri" panose="020F0502020204030204" pitchFamily="34" charset="0"/>
            </a:endParaRPr>
          </a:p>
          <a:p>
            <a:pPr lvl="1"/>
            <a:r>
              <a:rPr lang="en-GB" sz="3400" b="1" dirty="0" smtClean="0">
                <a:latin typeface="Calibri" panose="020F0502020204030204" pitchFamily="34" charset="0"/>
              </a:rPr>
              <a:t>Greater </a:t>
            </a:r>
            <a:r>
              <a:rPr lang="en-GB" sz="3400" b="1" dirty="0">
                <a:latin typeface="Calibri" panose="020F0502020204030204" pitchFamily="34" charset="0"/>
              </a:rPr>
              <a:t>use of virtual reality courts </a:t>
            </a:r>
            <a:r>
              <a:rPr lang="en-GB" sz="3400" dirty="0">
                <a:latin typeface="Calibri" panose="020F0502020204030204" pitchFamily="34" charset="0"/>
              </a:rPr>
              <a:t>with video links/Skype/telephonic communication/paper applications and a move towards digital </a:t>
            </a:r>
            <a:r>
              <a:rPr lang="en-GB" sz="3400" dirty="0" smtClean="0">
                <a:latin typeface="Calibri" panose="020F0502020204030204" pitchFamily="34" charset="0"/>
              </a:rPr>
              <a:t>working.</a:t>
            </a:r>
            <a:endParaRPr lang="en-GB" sz="3400" dirty="0">
              <a:latin typeface="Calibri" panose="020F0502020204030204" pitchFamily="34" charset="0"/>
            </a:endParaRPr>
          </a:p>
          <a:p>
            <a:pPr marL="365760" lvl="1" indent="0">
              <a:buNone/>
            </a:pPr>
            <a:endParaRPr lang="en-GB" sz="1300" b="1" dirty="0" smtClean="0">
              <a:latin typeface="Calibri" panose="020F0502020204030204" pitchFamily="34" charset="0"/>
            </a:endParaRPr>
          </a:p>
          <a:p>
            <a:pPr lvl="1"/>
            <a:r>
              <a:rPr lang="en-GB" sz="3400" b="1" dirty="0" smtClean="0">
                <a:latin typeface="Calibri" panose="020F0502020204030204" pitchFamily="34" charset="0"/>
              </a:rPr>
              <a:t>Online </a:t>
            </a:r>
            <a:r>
              <a:rPr lang="en-GB" sz="3400" b="1" dirty="0">
                <a:latin typeface="Calibri" panose="020F0502020204030204" pitchFamily="34" charset="0"/>
              </a:rPr>
              <a:t>dispute resolution as an alternative to court </a:t>
            </a:r>
            <a:r>
              <a:rPr lang="en-GB" sz="3400" dirty="0">
                <a:latin typeface="Calibri" panose="020F0502020204030204" pitchFamily="34" charset="0"/>
              </a:rPr>
              <a:t>in certain types of cases, such as divorce, on a pilot basis. </a:t>
            </a:r>
          </a:p>
          <a:p>
            <a:pPr marL="365760" lvl="1" indent="0">
              <a:buNone/>
            </a:pPr>
            <a:endParaRPr lang="en-GB" sz="1300" dirty="0">
              <a:latin typeface="Calibri" panose="020F0502020204030204" pitchFamily="34" charset="0"/>
            </a:endParaRPr>
          </a:p>
          <a:p>
            <a:pPr lvl="1"/>
            <a:r>
              <a:rPr lang="en-GB" sz="3400" b="1" dirty="0">
                <a:latin typeface="Calibri" panose="020F0502020204030204" pitchFamily="34" charset="0"/>
              </a:rPr>
              <a:t>In-depth case management of public law cases involving children </a:t>
            </a:r>
            <a:r>
              <a:rPr lang="en-GB" sz="3400" dirty="0">
                <a:latin typeface="Calibri" panose="020F0502020204030204" pitchFamily="34" charset="0"/>
              </a:rPr>
              <a:t>with the introduction of a one stop shop concept and fast-tracking of cases involving contact disputes and non-accidental injury</a:t>
            </a:r>
            <a:r>
              <a:rPr lang="en-GB" sz="3400" dirty="0" smtClean="0">
                <a:latin typeface="Calibri" panose="020F0502020204030204" pitchFamily="34" charset="0"/>
              </a:rPr>
              <a:t>.</a:t>
            </a:r>
          </a:p>
          <a:p>
            <a:pPr marL="365760" lvl="1" indent="0">
              <a:buNone/>
            </a:pPr>
            <a:endParaRPr lang="en-GB" sz="1100" dirty="0" smtClean="0">
              <a:latin typeface="Calibri" panose="020F0502020204030204" pitchFamily="34" charset="0"/>
            </a:endParaRPr>
          </a:p>
          <a:p>
            <a:pPr lvl="1"/>
            <a:r>
              <a:rPr lang="en-GB" sz="3600" b="1" dirty="0" smtClean="0">
                <a:solidFill>
                  <a:prstClr val="black"/>
                </a:solidFill>
                <a:latin typeface="Calibri" panose="020F0502020204030204" pitchFamily="34" charset="0"/>
              </a:rPr>
              <a:t>An </a:t>
            </a:r>
            <a:r>
              <a:rPr lang="en-GB" sz="3600" b="1" dirty="0">
                <a:solidFill>
                  <a:prstClr val="black"/>
                </a:solidFill>
                <a:latin typeface="Calibri" panose="020F0502020204030204" pitchFamily="34" charset="0"/>
              </a:rPr>
              <a:t>information hub with improved support for personal litigants </a:t>
            </a:r>
            <a:r>
              <a:rPr lang="en-GB" sz="3600" dirty="0">
                <a:solidFill>
                  <a:prstClr val="black"/>
                </a:solidFill>
                <a:latin typeface="Calibri" panose="020F0502020204030204" pitchFamily="34" charset="0"/>
              </a:rPr>
              <a:t>and people with additional needs. </a:t>
            </a:r>
          </a:p>
          <a:p>
            <a:pPr marL="365760" lvl="1" indent="0">
              <a:buNone/>
            </a:pPr>
            <a:endParaRPr lang="en-GB" sz="3400" dirty="0" smtClean="0">
              <a:latin typeface="Calibri" panose="020F0502020204030204" pitchFamily="34" charset="0"/>
            </a:endParaRPr>
          </a:p>
          <a:p>
            <a:pPr marL="365760" lvl="1" indent="0">
              <a:buNone/>
            </a:pPr>
            <a:endParaRPr lang="en-GB" sz="1100" dirty="0">
              <a:latin typeface="Calibri" panose="020F0502020204030204" pitchFamily="34" charset="0"/>
            </a:endParaRPr>
          </a:p>
          <a:p>
            <a:pPr marL="365760" lvl="1" indent="0">
              <a:buNone/>
            </a:pPr>
            <a:endParaRPr lang="en-GB" sz="1100" dirty="0">
              <a:latin typeface="Calibri" panose="020F0502020204030204" pitchFamily="34" charset="0"/>
            </a:endParaRPr>
          </a:p>
        </p:txBody>
      </p:sp>
    </p:spTree>
    <p:extLst>
      <p:ext uri="{BB962C8B-B14F-4D97-AF65-F5344CB8AC3E}">
        <p14:creationId xmlns:p14="http://schemas.microsoft.com/office/powerpoint/2010/main" val="1786320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Civil and Family Justice Review</a:t>
            </a:r>
          </a:p>
        </p:txBody>
      </p:sp>
      <p:sp>
        <p:nvSpPr>
          <p:cNvPr id="4" name="Content Placeholder 3"/>
          <p:cNvSpPr>
            <a:spLocks noGrp="1"/>
          </p:cNvSpPr>
          <p:nvPr>
            <p:ph sz="quarter" idx="1"/>
          </p:nvPr>
        </p:nvSpPr>
        <p:spPr>
          <a:xfrm>
            <a:off x="467544" y="764704"/>
            <a:ext cx="7704856" cy="5760640"/>
          </a:xfrm>
        </p:spPr>
        <p:txBody>
          <a:bodyPr>
            <a:normAutofit/>
          </a:bodyPr>
          <a:lstStyle/>
          <a:p>
            <a:pPr marL="360363" indent="-360363"/>
            <a:r>
              <a:rPr lang="en-GB" sz="2800" b="1" dirty="0">
                <a:solidFill>
                  <a:srgbClr val="000066"/>
                </a:solidFill>
                <a:latin typeface="Calibri" panose="020F0502020204030204" pitchFamily="34" charset="0"/>
              </a:rPr>
              <a:t>Key Recommendations </a:t>
            </a:r>
            <a:r>
              <a:rPr lang="en-GB" b="1" dirty="0" smtClean="0">
                <a:latin typeface="Calibri" panose="020F0502020204030204" pitchFamily="34" charset="0"/>
              </a:rPr>
              <a:t>(3)</a:t>
            </a:r>
          </a:p>
          <a:p>
            <a:pPr marL="538163" lvl="1" indent="-171450"/>
            <a:r>
              <a:rPr lang="en-GB" sz="2400" b="1" dirty="0">
                <a:latin typeface="Calibri" panose="020F0502020204030204" pitchFamily="34" charset="0"/>
              </a:rPr>
              <a:t>Developing the voice of the child </a:t>
            </a:r>
            <a:r>
              <a:rPr lang="en-GB" sz="2400" dirty="0">
                <a:latin typeface="Calibri" panose="020F0502020204030204" pitchFamily="34" charset="0"/>
              </a:rPr>
              <a:t>and extending the use of special measures and support for child and vulnerable witnesses to the family courts, with pilot schemes for the use of registered intermediaries and the NSPCC’s Young Witness Service</a:t>
            </a:r>
            <a:r>
              <a:rPr lang="en-GB" sz="2400" dirty="0" smtClean="0">
                <a:latin typeface="Calibri" panose="020F0502020204030204" pitchFamily="34" charset="0"/>
              </a:rPr>
              <a:t>.</a:t>
            </a:r>
            <a:endParaRPr lang="en-GB" sz="1800" dirty="0">
              <a:latin typeface="Calibri" panose="020F0502020204030204" pitchFamily="34" charset="0"/>
            </a:endParaRPr>
          </a:p>
          <a:p>
            <a:pPr marL="365760" lvl="1" indent="0">
              <a:buNone/>
            </a:pPr>
            <a:endParaRPr lang="en-GB" sz="800" dirty="0" smtClean="0">
              <a:latin typeface="Calibri" panose="020F0502020204030204" pitchFamily="34" charset="0"/>
            </a:endParaRPr>
          </a:p>
          <a:p>
            <a:pPr marL="538163" lvl="1" indent="-171450"/>
            <a:r>
              <a:rPr lang="en-GB" sz="2400" b="1" dirty="0" smtClean="0">
                <a:latin typeface="Calibri" panose="020F0502020204030204" pitchFamily="34" charset="0"/>
              </a:rPr>
              <a:t>A </a:t>
            </a:r>
            <a:r>
              <a:rPr lang="en-GB" sz="2400" b="1" dirty="0">
                <a:latin typeface="Calibri" panose="020F0502020204030204" pitchFamily="34" charset="0"/>
              </a:rPr>
              <a:t>new emphasis on open justice within the system</a:t>
            </a:r>
            <a:r>
              <a:rPr lang="en-GB" sz="2400" dirty="0">
                <a:latin typeface="Calibri" panose="020F0502020204030204" pitchFamily="34" charset="0"/>
              </a:rPr>
              <a:t>.</a:t>
            </a:r>
          </a:p>
          <a:p>
            <a:pPr marL="365760" lvl="1" indent="0">
              <a:buNone/>
            </a:pPr>
            <a:endParaRPr lang="en-GB" sz="1100" dirty="0">
              <a:latin typeface="Calibri" panose="020F0502020204030204" pitchFamily="34" charset="0"/>
            </a:endParaRPr>
          </a:p>
          <a:p>
            <a:pPr marL="538163" lvl="1" indent="-171450"/>
            <a:r>
              <a:rPr lang="en-GB" sz="2400" b="1" dirty="0">
                <a:latin typeface="Calibri" panose="020F0502020204030204" pitchFamily="34" charset="0"/>
              </a:rPr>
              <a:t>Mandatory judicial training, mandatory accreditation of solicitors and barristers</a:t>
            </a:r>
            <a:r>
              <a:rPr lang="en-GB" sz="2400" dirty="0">
                <a:latin typeface="Calibri" panose="020F0502020204030204" pitchFamily="34" charset="0"/>
              </a:rPr>
              <a:t> and a requirement for practitioners to keep abreast of developments in best practice, both within the UK and internationally</a:t>
            </a:r>
            <a:r>
              <a:rPr lang="en-GB" sz="2400" dirty="0" smtClean="0">
                <a:latin typeface="Calibri" panose="020F0502020204030204" pitchFamily="34" charset="0"/>
              </a:rPr>
              <a:t>.</a:t>
            </a:r>
            <a:endParaRPr lang="en-GB" sz="2400" dirty="0">
              <a:latin typeface="Calibri" panose="020F0502020204030204" pitchFamily="34" charset="0"/>
            </a:endParaRPr>
          </a:p>
        </p:txBody>
      </p:sp>
    </p:spTree>
    <p:extLst>
      <p:ext uri="{BB962C8B-B14F-4D97-AF65-F5344CB8AC3E}">
        <p14:creationId xmlns:p14="http://schemas.microsoft.com/office/powerpoint/2010/main" val="2789043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90066"/>
          </a:xfrm>
        </p:spPr>
        <p:txBody>
          <a:bodyPr>
            <a:noAutofit/>
          </a:bodyPr>
          <a:lstStyle/>
          <a:p>
            <a:pPr lvl="1" algn="ctr" rtl="0">
              <a:spcBef>
                <a:spcPct val="0"/>
              </a:spcBef>
            </a:pPr>
            <a:r>
              <a:rPr lang="en-GB" sz="3600" b="1" kern="1200" dirty="0">
                <a:solidFill>
                  <a:srgbClr val="993366"/>
                </a:solidFill>
                <a:effectLst>
                  <a:outerShdw blurRad="38100" dist="38100" dir="2700000" algn="tl">
                    <a:srgbClr val="000000">
                      <a:alpha val="43137"/>
                    </a:srgbClr>
                  </a:outerShdw>
                </a:effectLst>
                <a:latin typeface="Calibri" panose="020F0502020204030204" pitchFamily="34" charset="0"/>
                <a:ea typeface="+mn-ea"/>
                <a:cs typeface="+mn-cs"/>
              </a:rPr>
              <a:t>The “Iceland” Deal</a:t>
            </a:r>
          </a:p>
        </p:txBody>
      </p:sp>
      <p:sp>
        <p:nvSpPr>
          <p:cNvPr id="4" name="Content Placeholder 3"/>
          <p:cNvSpPr>
            <a:spLocks noGrp="1"/>
          </p:cNvSpPr>
          <p:nvPr>
            <p:ph sz="quarter" idx="1"/>
          </p:nvPr>
        </p:nvSpPr>
        <p:spPr>
          <a:xfrm>
            <a:off x="467544" y="764704"/>
            <a:ext cx="7704856" cy="5688632"/>
          </a:xfrm>
        </p:spPr>
        <p:txBody>
          <a:bodyPr>
            <a:normAutofit/>
          </a:bodyPr>
          <a:lstStyle/>
          <a:p>
            <a:pPr marL="360363" indent="-360363"/>
            <a:r>
              <a:rPr lang="en-GB" sz="3200" b="1" dirty="0">
                <a:solidFill>
                  <a:srgbClr val="000066"/>
                </a:solidFill>
                <a:latin typeface="Calibri" panose="020F0502020204030204" pitchFamily="34" charset="0"/>
              </a:rPr>
              <a:t>How to </a:t>
            </a:r>
            <a:r>
              <a:rPr lang="en-GB" sz="3200" b="1" dirty="0" smtClean="0">
                <a:solidFill>
                  <a:srgbClr val="000066"/>
                </a:solidFill>
                <a:latin typeface="Calibri" panose="020F0502020204030204" pitchFamily="34" charset="0"/>
              </a:rPr>
              <a:t>Harmonise </a:t>
            </a:r>
            <a:r>
              <a:rPr lang="en-GB" sz="3200" b="1" dirty="0">
                <a:solidFill>
                  <a:srgbClr val="000066"/>
                </a:solidFill>
                <a:latin typeface="Calibri" panose="020F0502020204030204" pitchFamily="34" charset="0"/>
              </a:rPr>
              <a:t>the Reviews</a:t>
            </a:r>
          </a:p>
          <a:p>
            <a:pPr marL="0" indent="0">
              <a:buNone/>
            </a:pPr>
            <a:endParaRPr lang="en-GB" sz="800" b="1" dirty="0" smtClean="0">
              <a:latin typeface="Calibri" panose="020F0502020204030204" pitchFamily="34" charset="0"/>
            </a:endParaRPr>
          </a:p>
          <a:p>
            <a:pPr marL="538163" lvl="1" indent="-171450"/>
            <a:r>
              <a:rPr lang="en-GB" sz="2800" dirty="0" smtClean="0">
                <a:latin typeface="Calibri" panose="020F0502020204030204" pitchFamily="34" charset="0"/>
              </a:rPr>
              <a:t>Common ground – Unified Family Court</a:t>
            </a:r>
            <a:endParaRPr lang="en-GB" sz="2800" dirty="0">
              <a:latin typeface="Calibri" panose="020F0502020204030204" pitchFamily="34" charset="0"/>
            </a:endParaRPr>
          </a:p>
          <a:p>
            <a:pPr marL="538163" lvl="1" indent="-171450">
              <a:buNone/>
            </a:pPr>
            <a:endParaRPr lang="en-GB" sz="1000" dirty="0">
              <a:latin typeface="Calibri" panose="020F0502020204030204" pitchFamily="34" charset="0"/>
            </a:endParaRPr>
          </a:p>
          <a:p>
            <a:pPr marL="538163" lvl="1" indent="-171450"/>
            <a:r>
              <a:rPr lang="en-GB" sz="2800" dirty="0" smtClean="0">
                <a:latin typeface="Calibri" panose="020F0502020204030204" pitchFamily="34" charset="0"/>
              </a:rPr>
              <a:t>Ownership of Family Justice – Family Justice Council</a:t>
            </a:r>
            <a:endParaRPr lang="en-GB" sz="2800" dirty="0">
              <a:latin typeface="Calibri" panose="020F0502020204030204" pitchFamily="34" charset="0"/>
            </a:endParaRPr>
          </a:p>
          <a:p>
            <a:pPr marL="538163" lvl="1" indent="-171450">
              <a:buNone/>
            </a:pPr>
            <a:r>
              <a:rPr lang="en-GB" sz="1000" dirty="0">
                <a:latin typeface="Calibri" panose="020F0502020204030204" pitchFamily="34" charset="0"/>
              </a:rPr>
              <a:t> </a:t>
            </a:r>
          </a:p>
          <a:p>
            <a:pPr marL="538163" lvl="1" indent="-171450"/>
            <a:r>
              <a:rPr lang="en-GB" sz="2800" dirty="0" smtClean="0">
                <a:latin typeface="Calibri" panose="020F0502020204030204" pitchFamily="34" charset="0"/>
              </a:rPr>
              <a:t>Early resolution – Focused certificates</a:t>
            </a:r>
            <a:endParaRPr lang="en-GB" sz="2800" dirty="0">
              <a:latin typeface="Calibri" panose="020F0502020204030204" pitchFamily="34" charset="0"/>
            </a:endParaRPr>
          </a:p>
          <a:p>
            <a:pPr marL="538163" lvl="1" indent="-171450">
              <a:buNone/>
            </a:pPr>
            <a:endParaRPr lang="en-GB" sz="900" dirty="0">
              <a:latin typeface="Calibri" panose="020F0502020204030204" pitchFamily="34" charset="0"/>
            </a:endParaRPr>
          </a:p>
          <a:p>
            <a:pPr marL="538163" lvl="1" indent="-171450"/>
            <a:r>
              <a:rPr lang="en-GB" sz="2800" dirty="0" smtClean="0">
                <a:latin typeface="Calibri" panose="020F0502020204030204" pitchFamily="34" charset="0"/>
              </a:rPr>
              <a:t>Cost control and sanctions</a:t>
            </a:r>
            <a:endParaRPr lang="en-GB" sz="2800" dirty="0">
              <a:latin typeface="Calibri" panose="020F0502020204030204" pitchFamily="34" charset="0"/>
            </a:endParaRPr>
          </a:p>
          <a:p>
            <a:pPr marL="538163" lvl="1" indent="-171450"/>
            <a:endParaRPr lang="en-GB" sz="900" dirty="0">
              <a:latin typeface="Calibri" panose="020F0502020204030204" pitchFamily="34" charset="0"/>
            </a:endParaRPr>
          </a:p>
          <a:p>
            <a:pPr marL="538163" lvl="1" indent="-171450"/>
            <a:r>
              <a:rPr lang="en-GB" sz="2800" dirty="0" smtClean="0">
                <a:latin typeface="Calibri" panose="020F0502020204030204" pitchFamily="34" charset="0"/>
              </a:rPr>
              <a:t>Quality control – accreditation and training</a:t>
            </a:r>
            <a:endParaRPr lang="en-GB" sz="2800" dirty="0">
              <a:latin typeface="Calibri" panose="020F0502020204030204" pitchFamily="34" charset="0"/>
            </a:endParaRPr>
          </a:p>
          <a:p>
            <a:pPr marL="538163" lvl="1" indent="-171450">
              <a:buNone/>
            </a:pPr>
            <a:endParaRPr lang="en-GB" sz="900" dirty="0">
              <a:latin typeface="Calibri" panose="020F0502020204030204" pitchFamily="34" charset="0"/>
            </a:endParaRPr>
          </a:p>
          <a:p>
            <a:pPr marL="538163" lvl="1" indent="-171450"/>
            <a:r>
              <a:rPr lang="en-GB" sz="2800" dirty="0" smtClean="0">
                <a:latin typeface="Calibri" panose="020F0502020204030204" pitchFamily="34" charset="0"/>
              </a:rPr>
              <a:t>Tackling Divorce</a:t>
            </a:r>
            <a:endParaRPr lang="en-GB" sz="2800" dirty="0">
              <a:latin typeface="Calibri" panose="020F0502020204030204" pitchFamily="34" charset="0"/>
            </a:endParaRPr>
          </a:p>
          <a:p>
            <a:pPr marL="365760" lvl="1" indent="0">
              <a:buNone/>
            </a:pPr>
            <a:endParaRPr lang="en-GB" dirty="0" smtClean="0">
              <a:latin typeface="Calibri" panose="020F0502020204030204" pitchFamily="34" charset="0"/>
            </a:endParaRPr>
          </a:p>
          <a:p>
            <a:pPr lvl="1"/>
            <a:endParaRPr lang="en-GB" dirty="0" smtClean="0">
              <a:latin typeface="Calibri" panose="020F0502020204030204" pitchFamily="34" charset="0"/>
            </a:endParaRPr>
          </a:p>
        </p:txBody>
      </p:sp>
    </p:spTree>
    <p:extLst>
      <p:ext uri="{BB962C8B-B14F-4D97-AF65-F5344CB8AC3E}">
        <p14:creationId xmlns:p14="http://schemas.microsoft.com/office/powerpoint/2010/main" val="9581666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2295</TotalTime>
  <Words>523</Words>
  <Application>Microsoft Office PowerPoint</Application>
  <PresentationFormat>On-screen Show (4:3)</PresentationFormat>
  <Paragraphs>102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Oriel</vt:lpstr>
      <vt:lpstr>PowerPoint Presentation</vt:lpstr>
      <vt:lpstr>Agenda </vt:lpstr>
      <vt:lpstr>A Tale of Two Reviews</vt:lpstr>
      <vt:lpstr>Access to Justice Review II</vt:lpstr>
      <vt:lpstr>Civil and Family Justice Review</vt:lpstr>
      <vt:lpstr>Civil and Family Justice Review</vt:lpstr>
      <vt:lpstr>Civil and Family Justice Review</vt:lpstr>
      <vt:lpstr>The “Iceland” Deal</vt:lpstr>
    </vt:vector>
  </TitlesOfParts>
  <Company>DOJNI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ASSURANCE PANEL</dc:title>
  <dc:creator>locwin7adm</dc:creator>
  <cp:lastModifiedBy>Andrew X. Field</cp:lastModifiedBy>
  <cp:revision>447</cp:revision>
  <cp:lastPrinted>2016-04-22T11:09:38Z</cp:lastPrinted>
  <dcterms:created xsi:type="dcterms:W3CDTF">2014-07-30T08:06:01Z</dcterms:created>
  <dcterms:modified xsi:type="dcterms:W3CDTF">2016-10-07T11:18:53Z</dcterms:modified>
</cp:coreProperties>
</file>