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88" r:id="rId4"/>
    <p:sldId id="318" r:id="rId5"/>
    <p:sldId id="314" r:id="rId6"/>
    <p:sldId id="315" r:id="rId7"/>
    <p:sldId id="323" r:id="rId8"/>
    <p:sldId id="322" r:id="rId9"/>
    <p:sldId id="317" r:id="rId10"/>
    <p:sldId id="310" r:id="rId11"/>
    <p:sldId id="309" r:id="rId12"/>
    <p:sldId id="326" r:id="rId13"/>
    <p:sldId id="319" r:id="rId14"/>
    <p:sldId id="311" r:id="rId15"/>
    <p:sldId id="325" r:id="rId16"/>
    <p:sldId id="313" r:id="rId17"/>
    <p:sldId id="321" r:id="rId18"/>
    <p:sldId id="302" r:id="rId19"/>
    <p:sldId id="303" r:id="rId20"/>
    <p:sldId id="308" r:id="rId21"/>
    <p:sldId id="327" r:id="rId22"/>
    <p:sldId id="320" r:id="rId23"/>
    <p:sldId id="324" r:id="rId24"/>
    <p:sldId id="285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8514"/>
    <a:srgbClr val="4D1434"/>
    <a:srgbClr val="FFFFFF"/>
    <a:srgbClr val="D0BA1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94702" autoAdjust="0"/>
  </p:normalViewPr>
  <p:slideViewPr>
    <p:cSldViewPr>
      <p:cViewPr varScale="1">
        <p:scale>
          <a:sx n="71" d="100"/>
          <a:sy n="71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9C4C1-C0EA-40D1-ADE6-4AEFA0107590}" type="datetimeFigureOut">
              <a:rPr lang="en-IE" smtClean="0"/>
              <a:t>07/10/2016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48D84-B8F5-4F52-83DF-5D3BFF30CD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17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9B096-0334-411E-9099-98774F82E7BC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AC7-B651-4E96-9E1F-A0DE415EF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5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7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4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9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2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4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4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AC7-B651-4E96-9E1F-A0DE415EF2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8A6805-9BBA-4C88-B6A5-B5A8188ED444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F70F-8D02-412A-9F1C-BFAE448EFD89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1974A43-70F2-4E0E-8AB4-DB97C1FAF2BF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E1CB-F00F-4191-BA21-22542854D167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F5DE40-39EA-4960-8545-EF3DFE699018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6-7DAC-4EEB-95B9-F98EDF1FE7FC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2B7A-BC2D-43C7-84EF-AAC53C0534B0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5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2386-7D2C-462B-ADAC-8CB677A5A927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5A3A-47E1-4572-8729-3DBF3682D687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E7B6D7-BFD8-4FA6-9DD8-3A8ED115D9D6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5FF9-E5A0-4CA8-8F24-13AE248A52E1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7D1B60E-C1DC-4FAF-A676-0A41E9DB59E2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Migrant Family Support Service, NCP, 53 Upper Dorset St Dublin 1, telephone  01 872 7842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0BA6A0A-E021-4778-B6C6-AC94BC03D2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014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82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New Communities Partnership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464296" cy="4569823"/>
          </a:xfrm>
        </p:spPr>
        <p:txBody>
          <a:bodyPr>
            <a:noAutofit/>
          </a:bodyPr>
          <a:lstStyle/>
          <a:p>
            <a:pPr algn="r"/>
            <a:r>
              <a:rPr lang="en-US" sz="3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Legal aid board annual conference </a:t>
            </a:r>
          </a:p>
          <a:p>
            <a:pPr algn="r"/>
            <a:r>
              <a:rPr lang="en-US" sz="3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September 2016 </a:t>
            </a:r>
          </a:p>
          <a:p>
            <a:pPr algn="r"/>
            <a:endParaRPr lang="en-US" sz="30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Daniela </a:t>
            </a:r>
            <a:r>
              <a:rPr lang="en-US" sz="20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jurj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national coordinator </a:t>
            </a:r>
          </a:p>
          <a:p>
            <a:pPr algn="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Migrant Family Support Service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775" y="6517943"/>
            <a:ext cx="9366504" cy="38100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3137780" cy="256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CONCERNS, observations AND </a:t>
            </a:r>
            <a:r>
              <a:rPr lang="en-IE" dirty="0"/>
              <a:t>Issues arising based on MFSS client’s </a:t>
            </a:r>
            <a:r>
              <a:rPr lang="en-IE" dirty="0" smtClean="0"/>
              <a:t>experiences 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572000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Disproportionate number of migrant children coming into care</a:t>
            </a:r>
          </a:p>
          <a:p>
            <a:r>
              <a:rPr lang="en-IE" b="1" dirty="0">
                <a:solidFill>
                  <a:srgbClr val="FF0000"/>
                </a:solidFill>
              </a:rPr>
              <a:t>Different </a:t>
            </a:r>
            <a:r>
              <a:rPr lang="en-IE" b="1" dirty="0" smtClean="0">
                <a:solidFill>
                  <a:srgbClr val="FF0000"/>
                </a:solidFill>
              </a:rPr>
              <a:t>understandings of parenting and family dynamics in various cultures </a:t>
            </a:r>
            <a:endParaRPr lang="en-IE" dirty="0" smtClean="0"/>
          </a:p>
          <a:p>
            <a:r>
              <a:rPr lang="en-IE" dirty="0" smtClean="0"/>
              <a:t>Parents not aware of certain parenting practices not acceptable anymore in Ireland. Children learn more about CP in school than what their parents know. </a:t>
            </a:r>
            <a:r>
              <a:rPr lang="en-IE" b="1" dirty="0" smtClean="0">
                <a:solidFill>
                  <a:srgbClr val="FF0000"/>
                </a:solidFill>
              </a:rPr>
              <a:t>(ALL parents)</a:t>
            </a:r>
          </a:p>
          <a:p>
            <a:r>
              <a:rPr lang="en-IE" dirty="0" smtClean="0"/>
              <a:t>Lack of cultural awareness training for front line staff and foster carers </a:t>
            </a:r>
          </a:p>
          <a:p>
            <a:r>
              <a:rPr lang="en-IE" dirty="0" smtClean="0"/>
              <a:t>Language barriers </a:t>
            </a:r>
          </a:p>
          <a:p>
            <a:r>
              <a:rPr lang="en-IE" dirty="0" smtClean="0"/>
              <a:t>Confusing system- institutions, services, who does what and WHY? </a:t>
            </a:r>
            <a:r>
              <a:rPr lang="en-IE" b="1" dirty="0" smtClean="0">
                <a:solidFill>
                  <a:srgbClr val="FF0000"/>
                </a:solidFill>
              </a:rPr>
              <a:t>WHAT’S THE PLAN?</a:t>
            </a:r>
          </a:p>
          <a:p>
            <a:r>
              <a:rPr lang="en-IE" dirty="0" smtClean="0"/>
              <a:t>Preconceptions about certain professionals- “You don’t find a SW, a SW finds you”.  “LAB solicitors work hand in hand with the SW, sure they are all Government” = lack of trust </a:t>
            </a:r>
          </a:p>
          <a:p>
            <a:r>
              <a:rPr lang="en-IE" dirty="0"/>
              <a:t>Fear and distrust of parents of institutions in their own countries of origin- </a:t>
            </a:r>
            <a:r>
              <a:rPr lang="en-IE" dirty="0" err="1"/>
              <a:t>ie</a:t>
            </a:r>
            <a:r>
              <a:rPr lang="en-IE" dirty="0"/>
              <a:t> Somali ladies and </a:t>
            </a:r>
            <a:r>
              <a:rPr lang="en-IE" dirty="0" err="1"/>
              <a:t>Gardai</a:t>
            </a:r>
            <a:r>
              <a:rPr lang="en-IE" dirty="0"/>
              <a:t> </a:t>
            </a:r>
            <a:endParaRPr lang="en-IE" dirty="0" smtClean="0"/>
          </a:p>
          <a:p>
            <a:r>
              <a:rPr lang="en-IE" dirty="0" smtClean="0"/>
              <a:t>Preconceived notions/ stereotypes of parents from particular cultures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48" y="6324600"/>
            <a:ext cx="8915400" cy="381000"/>
          </a:xfrm>
        </p:spPr>
        <p:txBody>
          <a:bodyPr/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     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CONCERNS, observations AND Issues </a:t>
            </a:r>
            <a:r>
              <a:rPr lang="en-IE" dirty="0" smtClean="0"/>
              <a:t>arising based on MFSS client’s experiences 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No </a:t>
            </a:r>
            <a:r>
              <a:rPr lang="en-IE" dirty="0"/>
              <a:t>copies of forms, care plans, reports, assessments given to </a:t>
            </a:r>
            <a:r>
              <a:rPr lang="en-IE" dirty="0" smtClean="0"/>
              <a:t>parents</a:t>
            </a:r>
          </a:p>
          <a:p>
            <a:r>
              <a:rPr lang="en-IE" dirty="0"/>
              <a:t>Courts- In Camera Ruling vs packed </a:t>
            </a:r>
            <a:r>
              <a:rPr lang="en-IE" dirty="0" smtClean="0"/>
              <a:t>corridors</a:t>
            </a:r>
          </a:p>
          <a:p>
            <a:r>
              <a:rPr lang="en-IE" dirty="0" smtClean="0"/>
              <a:t>Statements interpreted out of context </a:t>
            </a:r>
            <a:endParaRPr lang="en-IE" dirty="0"/>
          </a:p>
          <a:p>
            <a:r>
              <a:rPr lang="en-IE" dirty="0"/>
              <a:t>Discretion used in decision making </a:t>
            </a:r>
            <a:endParaRPr lang="en-IE" dirty="0" smtClean="0"/>
          </a:p>
          <a:p>
            <a:r>
              <a:rPr lang="en-IE" dirty="0" smtClean="0"/>
              <a:t>Waiting for days for phone calls to be returned back.  Very little happening between Court dates. </a:t>
            </a:r>
          </a:p>
          <a:p>
            <a:r>
              <a:rPr lang="en-IE" dirty="0"/>
              <a:t>Lack of knowledge about complaint mechanisms available </a:t>
            </a:r>
            <a:r>
              <a:rPr lang="en-IE" b="1" dirty="0"/>
              <a:t> </a:t>
            </a:r>
            <a:endParaRPr lang="en-IE" dirty="0" smtClean="0"/>
          </a:p>
          <a:p>
            <a:r>
              <a:rPr lang="en-IE" dirty="0" smtClean="0"/>
              <a:t>View of family reunification </a:t>
            </a:r>
          </a:p>
          <a:p>
            <a:r>
              <a:rPr lang="en-IE" dirty="0"/>
              <a:t>Access </a:t>
            </a:r>
            <a:r>
              <a:rPr lang="en-IE" dirty="0" smtClean="0"/>
              <a:t>vs Working on mending/ improving the child/ parent relationship</a:t>
            </a:r>
            <a:r>
              <a:rPr lang="en-IE" u="sng" dirty="0" smtClean="0"/>
              <a:t> </a:t>
            </a:r>
          </a:p>
          <a:p>
            <a:r>
              <a:rPr lang="en-IE" dirty="0" smtClean="0"/>
              <a:t>Grey areas - understanding </a:t>
            </a:r>
            <a:r>
              <a:rPr lang="en-IE" b="1" i="1" dirty="0" smtClean="0"/>
              <a:t>“The best interest of the child” </a:t>
            </a:r>
            <a:r>
              <a:rPr lang="en-IE" dirty="0" smtClean="0"/>
              <a:t>, what constitutes </a:t>
            </a:r>
            <a:r>
              <a:rPr lang="en-IE" b="1" i="1" dirty="0" smtClean="0"/>
              <a:t>“Good enough parenting”</a:t>
            </a:r>
            <a:r>
              <a:rPr lang="en-IE" i="1" dirty="0" smtClean="0"/>
              <a:t>, </a:t>
            </a:r>
            <a:r>
              <a:rPr lang="en-IE" dirty="0" smtClean="0"/>
              <a:t>age of children to be left unattended </a:t>
            </a:r>
            <a:endParaRPr lang="en-IE" b="1" dirty="0" smtClean="0"/>
          </a:p>
          <a:p>
            <a:r>
              <a:rPr lang="en-IE" dirty="0"/>
              <a:t>The impact </a:t>
            </a:r>
            <a:r>
              <a:rPr lang="en-IE" dirty="0" smtClean="0"/>
              <a:t>of the intervention on </a:t>
            </a:r>
            <a:r>
              <a:rPr lang="en-IE" dirty="0"/>
              <a:t>the front line staff- interventions in profound crisis in some families. Who cares for the carers?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397898" cy="365125"/>
          </a:xfrm>
        </p:spPr>
        <p:txBody>
          <a:bodyPr/>
          <a:lstStyle/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Challenges for the system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89752" cy="3630795"/>
          </a:xfrm>
        </p:spPr>
        <p:txBody>
          <a:bodyPr>
            <a:normAutofit/>
          </a:bodyPr>
          <a:lstStyle/>
          <a:p>
            <a:r>
              <a:rPr lang="en-IE" sz="2000" dirty="0" smtClean="0"/>
              <a:t>Balancing the constitutional rights of the family with the rights of the child. </a:t>
            </a:r>
          </a:p>
          <a:p>
            <a:r>
              <a:rPr lang="en-IE" sz="2000" dirty="0" smtClean="0"/>
              <a:t>Court is seen as adversarial </a:t>
            </a:r>
          </a:p>
          <a:p>
            <a:r>
              <a:rPr lang="en-IE" sz="2000" dirty="0" smtClean="0"/>
              <a:t>Maintaining a holistic view of the family unit </a:t>
            </a:r>
          </a:p>
          <a:p>
            <a:r>
              <a:rPr lang="en-IE" sz="2400" dirty="0"/>
              <a:t>TIME </a:t>
            </a:r>
            <a:endParaRPr lang="en-IE" sz="2400" dirty="0" smtClean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172200"/>
            <a:ext cx="8382000" cy="365125"/>
          </a:xfrm>
        </p:spPr>
        <p:txBody>
          <a:bodyPr/>
          <a:lstStyle/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sz="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89752" cy="1083329"/>
          </a:xfrm>
        </p:spPr>
        <p:txBody>
          <a:bodyPr>
            <a:normAutofit fontScale="90000"/>
          </a:bodyPr>
          <a:lstStyle/>
          <a:p>
            <a:pPr algn="r"/>
            <a:r>
              <a:rPr lang="en-IE" dirty="0" smtClean="0"/>
              <a:t>Lab annual conference 2016</a:t>
            </a:r>
            <a:br>
              <a:rPr lang="en-IE" dirty="0" smtClean="0"/>
            </a:br>
            <a:r>
              <a:rPr lang="en-IE" dirty="0" smtClean="0"/>
              <a:t>“facing family difficulties-</a:t>
            </a:r>
            <a:r>
              <a:rPr lang="en-IE" dirty="0"/>
              <a:t> </a:t>
            </a:r>
            <a:r>
              <a:rPr lang="en-IE" sz="2900" b="1" dirty="0"/>
              <a:t>the </a:t>
            </a:r>
            <a:r>
              <a:rPr lang="en-IE" sz="2900" b="1" dirty="0" smtClean="0"/>
              <a:t>Experience”</a:t>
            </a:r>
            <a:endParaRPr lang="en-IE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1"/>
            <a:ext cx="7989752" cy="38775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IE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E" dirty="0" smtClean="0"/>
              <a:t>“</a:t>
            </a:r>
            <a:r>
              <a:rPr lang="en-IE" dirty="0"/>
              <a:t>You are so kind and respectful. You really changed my situation. I did not know so much before and I </a:t>
            </a:r>
            <a:r>
              <a:rPr lang="en-IE" dirty="0" smtClean="0"/>
              <a:t>was </a:t>
            </a:r>
            <a:r>
              <a:rPr lang="en-IE" dirty="0"/>
              <a:t>making bad choices as a parent. But I </a:t>
            </a:r>
            <a:r>
              <a:rPr lang="en-IE" dirty="0" smtClean="0"/>
              <a:t>wasn’t all wrong . I just didn’t </a:t>
            </a:r>
            <a:r>
              <a:rPr lang="en-IE" dirty="0"/>
              <a:t>know what those people meant </a:t>
            </a:r>
            <a:r>
              <a:rPr lang="en-IE" dirty="0" smtClean="0"/>
              <a:t>(</a:t>
            </a:r>
            <a:r>
              <a:rPr lang="en-IE" dirty="0"/>
              <a:t>SW, </a:t>
            </a:r>
            <a:r>
              <a:rPr lang="en-IE" dirty="0" smtClean="0"/>
              <a:t>GAL and </a:t>
            </a:r>
            <a:r>
              <a:rPr lang="en-IE" dirty="0"/>
              <a:t>Services). Now I know and I make different choices. I keep praying for you and all your </a:t>
            </a:r>
            <a:r>
              <a:rPr lang="en-IE" dirty="0" smtClean="0"/>
              <a:t>offices </a:t>
            </a:r>
            <a:r>
              <a:rPr lang="en-IE" dirty="0"/>
              <a:t>so that God continues to give you love and kindness and wisdom to guide others. This </a:t>
            </a:r>
            <a:r>
              <a:rPr lang="en-IE" dirty="0" smtClean="0"/>
              <a:t>is all </a:t>
            </a:r>
            <a:r>
              <a:rPr lang="en-IE" dirty="0"/>
              <a:t>that I </a:t>
            </a:r>
            <a:r>
              <a:rPr lang="en-IE" dirty="0" smtClean="0"/>
              <a:t>can </a:t>
            </a:r>
            <a:r>
              <a:rPr lang="en-IE" dirty="0"/>
              <a:t>give you to repay your support. You have been very, very helpful. You are all so down to earth.” </a:t>
            </a:r>
          </a:p>
          <a:p>
            <a:pPr marL="0" indent="0" algn="r">
              <a:buNone/>
            </a:pPr>
            <a:r>
              <a:rPr lang="en-IE" dirty="0" smtClean="0"/>
              <a:t>Parent, MFSS Client 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019800"/>
            <a:ext cx="89154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Why listen to the parents? 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3639397"/>
          </a:xfrm>
        </p:spPr>
        <p:txBody>
          <a:bodyPr/>
          <a:lstStyle/>
          <a:p>
            <a:pPr marL="0" indent="0">
              <a:buNone/>
            </a:pPr>
            <a:r>
              <a:rPr lang="en-IE" sz="3000" dirty="0"/>
              <a:t>“Only when parents develop an </a:t>
            </a:r>
            <a:r>
              <a:rPr lang="en-IE" sz="3000" b="1" dirty="0"/>
              <a:t>honest relationship</a:t>
            </a:r>
            <a:r>
              <a:rPr lang="en-IE" sz="3000" dirty="0"/>
              <a:t> with their social workers can they contribute </a:t>
            </a:r>
            <a:r>
              <a:rPr lang="en-IE" sz="3000" b="1" dirty="0"/>
              <a:t>effectively</a:t>
            </a:r>
            <a:r>
              <a:rPr lang="en-IE" sz="3000" dirty="0"/>
              <a:t> to planning the care and hence the well-being of their children</a:t>
            </a:r>
            <a:r>
              <a:rPr lang="en-IE" sz="3000" dirty="0" smtClean="0"/>
              <a:t>.”</a:t>
            </a:r>
          </a:p>
          <a:p>
            <a:pPr marL="0" indent="0">
              <a:buNone/>
            </a:pPr>
            <a:r>
              <a:rPr lang="en-IE" sz="3000" dirty="0"/>
              <a:t>	</a:t>
            </a:r>
            <a:r>
              <a:rPr lang="en-IE" sz="3000" dirty="0" smtClean="0"/>
              <a:t>					 </a:t>
            </a:r>
            <a:r>
              <a:rPr lang="en-IE" sz="3000" dirty="0"/>
              <a:t>(Sinclair and </a:t>
            </a:r>
            <a:r>
              <a:rPr lang="en-IE" sz="3000" dirty="0" err="1"/>
              <a:t>Grimshaw</a:t>
            </a:r>
            <a:r>
              <a:rPr lang="en-IE" sz="3000" dirty="0"/>
              <a:t> 1997)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77000"/>
            <a:ext cx="8763000" cy="381000"/>
          </a:xfrm>
        </p:spPr>
        <p:txBody>
          <a:bodyPr/>
          <a:lstStyle/>
          <a:p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E" dirty="0" smtClean="0"/>
              <a:t>What silences the parents involved</a:t>
            </a:r>
            <a:br>
              <a:rPr lang="en-IE" dirty="0" smtClean="0"/>
            </a:br>
            <a:r>
              <a:rPr lang="en-IE" dirty="0" smtClean="0"/>
              <a:t> in child care cases?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52601"/>
            <a:ext cx="8258008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Parents voices </a:t>
            </a:r>
            <a:r>
              <a:rPr lang="en-IE" dirty="0" smtClean="0"/>
              <a:t>are not always being heard because of:</a:t>
            </a:r>
          </a:p>
          <a:p>
            <a:r>
              <a:rPr lang="en-IE" dirty="0"/>
              <a:t>Lack of  </a:t>
            </a:r>
            <a:r>
              <a:rPr lang="en-IE" dirty="0" smtClean="0"/>
              <a:t>TRUST </a:t>
            </a:r>
            <a:r>
              <a:rPr lang="en-IE" dirty="0"/>
              <a:t>in the professionals </a:t>
            </a:r>
            <a:endParaRPr lang="en-IE" dirty="0" smtClean="0"/>
          </a:p>
          <a:p>
            <a:r>
              <a:rPr lang="en-IE" dirty="0" smtClean="0"/>
              <a:t>Intimidating number of professionals attending a Child Care Case Court hearings</a:t>
            </a:r>
          </a:p>
          <a:p>
            <a:r>
              <a:rPr lang="en-IE" dirty="0"/>
              <a:t>I</a:t>
            </a:r>
            <a:r>
              <a:rPr lang="en-IE" dirty="0" smtClean="0"/>
              <a:t>mmigration status</a:t>
            </a:r>
          </a:p>
          <a:p>
            <a:r>
              <a:rPr lang="en-IE" dirty="0" smtClean="0"/>
              <a:t>Shame </a:t>
            </a:r>
            <a:r>
              <a:rPr lang="en-IE" dirty="0"/>
              <a:t>is </a:t>
            </a:r>
            <a:r>
              <a:rPr lang="en-IE" dirty="0" smtClean="0"/>
              <a:t>silencing.  Social stigma of having a child in care.  </a:t>
            </a:r>
          </a:p>
          <a:p>
            <a:r>
              <a:rPr lang="en-IE" dirty="0" smtClean="0"/>
              <a:t>Isolation </a:t>
            </a:r>
            <a:r>
              <a:rPr lang="en-IE" dirty="0"/>
              <a:t>within own </a:t>
            </a:r>
            <a:r>
              <a:rPr lang="en-IE" dirty="0" smtClean="0"/>
              <a:t>communities</a:t>
            </a:r>
          </a:p>
          <a:p>
            <a:r>
              <a:rPr lang="en-IE" dirty="0"/>
              <a:t>L</a:t>
            </a:r>
            <a:r>
              <a:rPr lang="en-IE" dirty="0" smtClean="0"/>
              <a:t>ack </a:t>
            </a:r>
            <a:r>
              <a:rPr lang="en-IE" dirty="0"/>
              <a:t>of </a:t>
            </a:r>
            <a:r>
              <a:rPr lang="en-IE" dirty="0" smtClean="0"/>
              <a:t>self confidence. Not understanding the terminology used by professionals.</a:t>
            </a:r>
          </a:p>
          <a:p>
            <a:r>
              <a:rPr lang="en-IE" dirty="0" smtClean="0"/>
              <a:t>Fear </a:t>
            </a:r>
            <a:r>
              <a:rPr lang="en-IE" dirty="0"/>
              <a:t>of </a:t>
            </a:r>
            <a:r>
              <a:rPr lang="en-IE" dirty="0" smtClean="0"/>
              <a:t>Courts</a:t>
            </a:r>
            <a:r>
              <a:rPr lang="en-IE" dirty="0"/>
              <a:t> </a:t>
            </a:r>
            <a:r>
              <a:rPr lang="en-IE" dirty="0" smtClean="0"/>
              <a:t>   </a:t>
            </a:r>
          </a:p>
          <a:p>
            <a:r>
              <a:rPr lang="en-IE" dirty="0"/>
              <a:t>L</a:t>
            </a:r>
            <a:r>
              <a:rPr lang="en-IE" dirty="0" smtClean="0"/>
              <a:t>ack of English and illiteracy </a:t>
            </a:r>
          </a:p>
          <a:p>
            <a:r>
              <a:rPr lang="en-IE" dirty="0" smtClean="0"/>
              <a:t>Bereavement </a:t>
            </a:r>
            <a:endParaRPr lang="en-IE" dirty="0"/>
          </a:p>
          <a:p>
            <a:pPr marL="0" indent="0">
              <a:buNone/>
            </a:pPr>
            <a:r>
              <a:rPr lang="en-IE" sz="2000" dirty="0" smtClean="0">
                <a:solidFill>
                  <a:srgbClr val="FF0000"/>
                </a:solidFill>
              </a:rPr>
              <a:t>In most cases, the best and only support a parent has is their LAB Solicitor. </a:t>
            </a:r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89916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How to improve the parent’s understanding of what is going on 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92" y="1828800"/>
            <a:ext cx="7989752" cy="4419599"/>
          </a:xfrm>
        </p:spPr>
        <p:txBody>
          <a:bodyPr>
            <a:normAutofit/>
          </a:bodyPr>
          <a:lstStyle/>
          <a:p>
            <a:r>
              <a:rPr lang="en-IE" sz="2000" b="1" dirty="0" smtClean="0"/>
              <a:t>Legal representation is a must. </a:t>
            </a:r>
          </a:p>
          <a:p>
            <a:r>
              <a:rPr lang="en-IE" sz="2000" b="1" dirty="0" smtClean="0"/>
              <a:t>NCP advocates as cultural brokers.</a:t>
            </a:r>
          </a:p>
          <a:p>
            <a:r>
              <a:rPr lang="en-IE" sz="2000" dirty="0" smtClean="0"/>
              <a:t>Understanding </a:t>
            </a:r>
            <a:r>
              <a:rPr lang="en-IE" sz="2000" dirty="0"/>
              <a:t>processes and making clear and informed choices.  Greater transparency is needed. </a:t>
            </a:r>
            <a:endParaRPr lang="en-IE" sz="2000" dirty="0" smtClean="0"/>
          </a:p>
          <a:p>
            <a:r>
              <a:rPr lang="en-IE" sz="2000" dirty="0" smtClean="0"/>
              <a:t>Summons explained to the parent before being sent.</a:t>
            </a:r>
          </a:p>
          <a:p>
            <a:r>
              <a:rPr lang="en-IE" sz="2000" dirty="0" smtClean="0"/>
              <a:t>Reports available before Court, explained to parents, amended if needed. </a:t>
            </a:r>
          </a:p>
          <a:p>
            <a:r>
              <a:rPr lang="en-IE" sz="2000" dirty="0" smtClean="0"/>
              <a:t>Core professionals meetings before Court- creative solutions reached through mediation.</a:t>
            </a:r>
          </a:p>
          <a:p>
            <a:r>
              <a:rPr lang="en-IE" sz="2000" dirty="0"/>
              <a:t>Private consultation rooms when in Court</a:t>
            </a:r>
            <a:r>
              <a:rPr lang="en-IE" sz="2000" dirty="0" smtClean="0"/>
              <a:t>.</a:t>
            </a:r>
          </a:p>
          <a:p>
            <a:r>
              <a:rPr lang="en-IE" sz="2000" dirty="0" smtClean="0"/>
              <a:t>Parents and professionals to keep each other informed of the small details, in order to build a trustful relationship.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38100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2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How to improve the parent’s understanding of what is going on 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419599"/>
          </a:xfrm>
        </p:spPr>
        <p:txBody>
          <a:bodyPr>
            <a:normAutofit fontScale="92500" lnSpcReduction="10000"/>
          </a:bodyPr>
          <a:lstStyle/>
          <a:p>
            <a:endParaRPr lang="en-IE" sz="2000" dirty="0" smtClean="0"/>
          </a:p>
          <a:p>
            <a:endParaRPr lang="en-IE" sz="2000" dirty="0" smtClean="0"/>
          </a:p>
          <a:p>
            <a:r>
              <a:rPr lang="en-IE" sz="2200" dirty="0" smtClean="0"/>
              <a:t>Leaflets explaining procedures, rights and supports available- ideally in a variety of languages </a:t>
            </a:r>
          </a:p>
          <a:p>
            <a:r>
              <a:rPr lang="en-IE" sz="2200" dirty="0" smtClean="0"/>
              <a:t>Use pictures, videos, examples</a:t>
            </a:r>
          </a:p>
          <a:p>
            <a:r>
              <a:rPr lang="en-IE" sz="2200" dirty="0" smtClean="0"/>
              <a:t>When using interpreting services, check credentials of the interpreter </a:t>
            </a:r>
          </a:p>
          <a:p>
            <a:r>
              <a:rPr lang="en-IE" sz="2200" dirty="0" smtClean="0"/>
              <a:t>People </a:t>
            </a:r>
            <a:r>
              <a:rPr lang="en-IE" sz="2200" dirty="0"/>
              <a:t>don’t always get it right, but it’s important they try.  A little word of encouragement goes a long way. </a:t>
            </a:r>
          </a:p>
          <a:p>
            <a:r>
              <a:rPr lang="en-IE" sz="2200" dirty="0"/>
              <a:t>Being mindful of own attitude and values. </a:t>
            </a:r>
            <a:r>
              <a:rPr lang="en-IE" sz="2200" dirty="0" smtClean="0"/>
              <a:t>What are your own cultural lenses? </a:t>
            </a:r>
          </a:p>
          <a:p>
            <a:r>
              <a:rPr lang="en-IE" sz="2200" dirty="0" smtClean="0"/>
              <a:t>Communicate in plain </a:t>
            </a:r>
            <a:r>
              <a:rPr lang="en-IE" sz="2200" dirty="0"/>
              <a:t>English. Make no presumptions. </a:t>
            </a:r>
            <a:endParaRPr lang="en-IE" sz="2200" dirty="0" smtClean="0"/>
          </a:p>
          <a:p>
            <a:r>
              <a:rPr lang="en-IE" sz="2200" dirty="0" smtClean="0"/>
              <a:t>Child protection training</a:t>
            </a:r>
            <a:endParaRPr lang="en-IE" sz="2200" dirty="0"/>
          </a:p>
          <a:p>
            <a:pPr marL="0" indent="0">
              <a:buNone/>
            </a:pPr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9144000" cy="38100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8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28181"/>
            <a:ext cx="8382000" cy="164831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Please remember: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3505200"/>
            <a:ext cx="8464296" cy="418882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MESSAGE SENT IS NOT ALWAYS MESSAGE RECEIVED!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5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775" y="6517943"/>
            <a:ext cx="9366504" cy="38100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sz="4000" b="1" dirty="0"/>
              <a:t>Language </a:t>
            </a:r>
            <a:r>
              <a:rPr lang="en-IE" sz="4000" b="1" dirty="0" smtClean="0"/>
              <a:t>is a big challenge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989752" cy="380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500" dirty="0"/>
              <a:t>Affectionate cursing </a:t>
            </a:r>
            <a:endParaRPr lang="en-IE" sz="2500" dirty="0" smtClean="0"/>
          </a:p>
          <a:p>
            <a:pPr marL="0" indent="0">
              <a:buNone/>
            </a:pPr>
            <a:r>
              <a:rPr lang="en-IE" sz="2500" dirty="0"/>
              <a:t>Sorry </a:t>
            </a:r>
          </a:p>
          <a:p>
            <a:pPr marL="0" indent="0">
              <a:buNone/>
            </a:pPr>
            <a:r>
              <a:rPr lang="en-IE" sz="2500" dirty="0" smtClean="0"/>
              <a:t>Apologies</a:t>
            </a:r>
            <a:endParaRPr lang="en-IE" sz="2500" dirty="0"/>
          </a:p>
          <a:p>
            <a:pPr marL="0" indent="0">
              <a:buNone/>
            </a:pPr>
            <a:r>
              <a:rPr lang="en-IE" sz="2500" dirty="0" smtClean="0"/>
              <a:t>Grooming</a:t>
            </a:r>
          </a:p>
          <a:p>
            <a:pPr marL="0" indent="0">
              <a:buNone/>
            </a:pPr>
            <a:r>
              <a:rPr lang="en-IE" sz="2500" dirty="0" smtClean="0"/>
              <a:t>Bold</a:t>
            </a:r>
            <a:endParaRPr lang="en-IE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89154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82000" cy="16383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4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New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communities partnership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Empowering and representing ethnic minorities and their </a:t>
            </a:r>
            <a:b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organizations in </a:t>
            </a:r>
            <a:r>
              <a:rPr lang="en-US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Ireland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464296" cy="4417423"/>
          </a:xfrm>
        </p:spPr>
        <p:txBody>
          <a:bodyPr>
            <a:noAutofit/>
          </a:bodyPr>
          <a:lstStyle/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 The only migrant led organization in Ireland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National organization 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165 migrant </a:t>
            </a:r>
            <a:r>
              <a:rPr lang="en-IE" sz="1750" dirty="0">
                <a:solidFill>
                  <a:schemeClr val="bg1"/>
                </a:solidFill>
              </a:rPr>
              <a:t>led </a:t>
            </a:r>
            <a:r>
              <a:rPr lang="en-IE" sz="1750" dirty="0" smtClean="0">
                <a:solidFill>
                  <a:schemeClr val="bg1"/>
                </a:solidFill>
              </a:rPr>
              <a:t>community groups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70 different nationalities 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offices </a:t>
            </a:r>
            <a:r>
              <a:rPr lang="en-IE" sz="1750" dirty="0">
                <a:solidFill>
                  <a:schemeClr val="bg1"/>
                </a:solidFill>
              </a:rPr>
              <a:t>in Dublin and Cork </a:t>
            </a:r>
            <a:endParaRPr lang="en-IE" sz="1750" dirty="0" smtClean="0">
              <a:solidFill>
                <a:schemeClr val="bg1"/>
              </a:solidFill>
            </a:endParaRP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 outreach services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Work in partnership  with </a:t>
            </a:r>
          </a:p>
          <a:p>
            <a:pPr algn="r"/>
            <a:r>
              <a:rPr lang="en-IE" sz="1750" dirty="0" smtClean="0">
                <a:solidFill>
                  <a:schemeClr val="bg1"/>
                </a:solidFill>
              </a:rPr>
              <a:t>State agencies  </a:t>
            </a:r>
          </a:p>
          <a:p>
            <a:pPr algn="ctr"/>
            <a:endParaRPr lang="en-US" sz="1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775" y="6517943"/>
            <a:ext cx="9366504" cy="38100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930919" cy="26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217526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Practitioners  vs parents</a:t>
            </a:r>
            <a:br>
              <a:rPr lang="en-IE" dirty="0" smtClean="0"/>
            </a:br>
            <a:r>
              <a:rPr lang="en-IE" dirty="0" smtClean="0"/>
              <a:t> perceptions of child care cases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5000"/>
            <a:ext cx="7989752" cy="4419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400" b="1" dirty="0" smtClean="0"/>
              <a:t>Some statements </a:t>
            </a:r>
          </a:p>
          <a:p>
            <a:pPr marL="0" indent="0">
              <a:buNone/>
            </a:pPr>
            <a:r>
              <a:rPr lang="en-IE" dirty="0" smtClean="0"/>
              <a:t>“I never knew I was doing something wrong!”</a:t>
            </a:r>
          </a:p>
          <a:p>
            <a:pPr marL="0" indent="0">
              <a:buNone/>
            </a:pPr>
            <a:r>
              <a:rPr lang="en-IE" dirty="0" smtClean="0"/>
              <a:t>“They need to listen to what we have to say!”</a:t>
            </a:r>
          </a:p>
          <a:p>
            <a:pPr marL="0" indent="0">
              <a:buNone/>
            </a:pPr>
            <a:r>
              <a:rPr lang="en-IE" dirty="0" smtClean="0"/>
              <a:t>“They just don’t get it, do they??” </a:t>
            </a:r>
          </a:p>
          <a:p>
            <a:pPr marL="0" indent="0">
              <a:buNone/>
            </a:pPr>
            <a:r>
              <a:rPr lang="en-IE" dirty="0" smtClean="0"/>
              <a:t> “Tell me what I need to do, not only what NOT to do!”</a:t>
            </a:r>
          </a:p>
          <a:p>
            <a:pPr marL="0" indent="0">
              <a:buNone/>
            </a:pPr>
            <a:r>
              <a:rPr lang="en-IE" dirty="0" smtClean="0"/>
              <a:t>“You’ve turned my hopelessness into hopefulness!” </a:t>
            </a:r>
          </a:p>
          <a:p>
            <a:pPr marL="0" indent="0">
              <a:buNone/>
            </a:pPr>
            <a:r>
              <a:rPr lang="en-IE" dirty="0" smtClean="0"/>
              <a:t>“Nothing we do is ever good enough with them.” </a:t>
            </a:r>
          </a:p>
          <a:p>
            <a:pPr marL="0" indent="0">
              <a:buNone/>
            </a:pPr>
            <a:r>
              <a:rPr lang="en-IE" dirty="0" smtClean="0"/>
              <a:t>“What’s the story with the hair care?” </a:t>
            </a:r>
          </a:p>
          <a:p>
            <a:pPr marL="0" indent="0">
              <a:buNone/>
            </a:pPr>
            <a:r>
              <a:rPr lang="en-IE" b="1" dirty="0"/>
              <a:t>“Meeting a child’s needs? </a:t>
            </a:r>
            <a:r>
              <a:rPr lang="en-IE" b="1" dirty="0" err="1"/>
              <a:t>Aaaah</a:t>
            </a:r>
            <a:r>
              <a:rPr lang="en-IE" b="1" dirty="0"/>
              <a:t> sure, it’s the Maslow pyramid!” 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56610"/>
            <a:ext cx="9144000" cy="601390"/>
          </a:xfrm>
        </p:spPr>
        <p:txBody>
          <a:bodyPr/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            New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communities partnership, 53 Upper Dorset St Dublin 1, telephone  01 872 7842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5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989752" cy="1083329"/>
          </a:xfrm>
        </p:spPr>
        <p:txBody>
          <a:bodyPr>
            <a:normAutofit/>
          </a:bodyPr>
          <a:lstStyle/>
          <a:p>
            <a:pPr algn="r"/>
            <a:r>
              <a:rPr lang="en-IE" b="1" dirty="0"/>
              <a:t>How to improve the parent’s understanding of what is going on </a:t>
            </a:r>
            <a:endParaRPr lang="en-IE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600" b="1" dirty="0" smtClean="0"/>
              <a:t>NCP uniqueness in service delivery:</a:t>
            </a:r>
          </a:p>
          <a:p>
            <a:pPr marL="342900" indent="-342900">
              <a:buAutoNum type="arabicPeriod"/>
            </a:pPr>
            <a:r>
              <a:rPr lang="en-IE" dirty="0" smtClean="0"/>
              <a:t>Proved track record (2003- present) of working with: </a:t>
            </a:r>
          </a:p>
          <a:p>
            <a:pPr marL="0" indent="0">
              <a:buNone/>
            </a:pPr>
            <a:r>
              <a:rPr lang="en-IE" dirty="0" smtClean="0"/>
              <a:t>                            - State agencies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                     - Migrant communities in Ireland </a:t>
            </a:r>
          </a:p>
          <a:p>
            <a:pPr marL="0" indent="0">
              <a:buNone/>
            </a:pPr>
            <a:r>
              <a:rPr lang="en-IE" dirty="0" smtClean="0"/>
              <a:t>2. Constant connection and relationship with migrant communities in Ireland. Practical, hands on, grass-root work. </a:t>
            </a:r>
          </a:p>
          <a:p>
            <a:pPr marL="0" indent="0">
              <a:buNone/>
            </a:pPr>
            <a:r>
              <a:rPr lang="en-IE" dirty="0" smtClean="0"/>
              <a:t>3. NCP’s ethnic and minority diverse team </a:t>
            </a:r>
            <a:endParaRPr lang="en-IE" dirty="0"/>
          </a:p>
          <a:p>
            <a:pPr marL="0" indent="0">
              <a:buNone/>
            </a:pPr>
            <a:r>
              <a:rPr lang="en-IE" sz="2600" b="1" dirty="0" smtClean="0"/>
              <a:t>TRUST: </a:t>
            </a:r>
          </a:p>
          <a:p>
            <a:pPr>
              <a:buFontTx/>
              <a:buChar char="-"/>
            </a:pPr>
            <a:r>
              <a:rPr lang="en-IE" dirty="0" smtClean="0"/>
              <a:t>Clients trust NCP as they can see a connection </a:t>
            </a:r>
          </a:p>
          <a:p>
            <a:pPr>
              <a:buFontTx/>
              <a:buChar char="-"/>
            </a:pPr>
            <a:r>
              <a:rPr lang="en-IE" dirty="0" err="1" smtClean="0"/>
              <a:t>Tusla</a:t>
            </a:r>
            <a:r>
              <a:rPr lang="en-IE" dirty="0" smtClean="0"/>
              <a:t>- Child and Family Agency identifying NCP as the link to fill the cultural gap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9154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You’re not in this alone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E" dirty="0" smtClean="0"/>
              <a:t>“The </a:t>
            </a:r>
            <a:r>
              <a:rPr lang="en-IE" dirty="0"/>
              <a:t>MFSS has been an invaluable resource in the local community that serves the families our Agency </a:t>
            </a:r>
            <a:r>
              <a:rPr lang="en-IE" dirty="0" smtClean="0"/>
              <a:t>works </a:t>
            </a:r>
            <a:r>
              <a:rPr lang="en-IE" dirty="0"/>
              <a:t>with. The staff are very </a:t>
            </a:r>
            <a:r>
              <a:rPr lang="en-IE" dirty="0" smtClean="0"/>
              <a:t>accommodating </a:t>
            </a:r>
            <a:r>
              <a:rPr lang="en-IE" dirty="0"/>
              <a:t>and professional in how they deliver the service. Families </a:t>
            </a:r>
            <a:r>
              <a:rPr lang="en-IE" dirty="0" smtClean="0"/>
              <a:t>and </a:t>
            </a:r>
            <a:r>
              <a:rPr lang="en-IE" dirty="0"/>
              <a:t>professionals alike really benefit from the service and it has filled a huge gap in community service </a:t>
            </a:r>
            <a:r>
              <a:rPr lang="en-IE" dirty="0" smtClean="0"/>
              <a:t>provision </a:t>
            </a:r>
            <a:r>
              <a:rPr lang="en-IE" dirty="0"/>
              <a:t>that has been long awaited.” </a:t>
            </a:r>
          </a:p>
          <a:p>
            <a:pPr marL="0" indent="0" algn="r">
              <a:buNone/>
            </a:pPr>
            <a:r>
              <a:rPr lang="en-IE" dirty="0" smtClean="0"/>
              <a:t>Social Worker- </a:t>
            </a:r>
            <a:r>
              <a:rPr lang="en-IE" dirty="0" err="1" smtClean="0"/>
              <a:t>Tusla</a:t>
            </a:r>
            <a:r>
              <a:rPr lang="en-IE" dirty="0" smtClean="0"/>
              <a:t> </a:t>
            </a:r>
            <a:r>
              <a:rPr lang="en-IE" dirty="0"/>
              <a:t>Child and Family Agency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5951810"/>
            <a:ext cx="88392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13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How to improve the parent’s understanding of what is going on 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1192" y="1828801"/>
            <a:ext cx="7989752" cy="40299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IE" sz="4000" b="1" dirty="0" smtClean="0"/>
          </a:p>
          <a:p>
            <a:pPr marL="0" indent="0" algn="ctr">
              <a:buNone/>
            </a:pPr>
            <a:r>
              <a:rPr lang="en-IE" sz="4000" b="1" dirty="0" smtClean="0"/>
              <a:t>Invest </a:t>
            </a:r>
            <a:r>
              <a:rPr lang="en-IE" sz="12900" b="1" dirty="0" smtClean="0"/>
              <a:t>TIME</a:t>
            </a:r>
            <a:r>
              <a:rPr lang="en-IE" sz="4000" b="1" dirty="0" smtClean="0"/>
              <a:t> and </a:t>
            </a:r>
          </a:p>
          <a:p>
            <a:pPr marL="0" indent="0" algn="ctr">
              <a:buNone/>
            </a:pPr>
            <a:r>
              <a:rPr lang="en-IE" sz="12900" b="1" dirty="0" smtClean="0"/>
              <a:t>TALK </a:t>
            </a:r>
          </a:p>
          <a:p>
            <a:pPr marL="0" indent="0" algn="ctr">
              <a:buNone/>
            </a:pPr>
            <a:endParaRPr lang="en-IE" sz="2000" dirty="0"/>
          </a:p>
          <a:p>
            <a:pPr marL="0" indent="0" algn="ctr">
              <a:buNone/>
            </a:pPr>
            <a:r>
              <a:rPr lang="en-IE" sz="4000" dirty="0" smtClean="0"/>
              <a:t>Talk TO parents,  rather than AT parents.   </a:t>
            </a:r>
            <a:endParaRPr lang="en-IE" sz="4000" dirty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9144000" cy="381000"/>
          </a:xfrm>
        </p:spPr>
        <p:txBody>
          <a:bodyPr/>
          <a:lstStyle/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3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Thank you !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286000"/>
            <a:ext cx="7989752" cy="394419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IE" b="1" dirty="0" smtClean="0">
                <a:latin typeface="Century Gothic" panose="020B0502020202020204" pitchFamily="34" charset="0"/>
              </a:rPr>
              <a:t>Daniela </a:t>
            </a:r>
            <a:r>
              <a:rPr lang="en-IE" b="1" dirty="0" err="1" smtClean="0">
                <a:latin typeface="Century Gothic" panose="020B0502020202020204" pitchFamily="34" charset="0"/>
              </a:rPr>
              <a:t>Jurj</a:t>
            </a:r>
            <a:r>
              <a:rPr lang="en-IE" b="1" dirty="0" smtClean="0">
                <a:latin typeface="Century Gothic" panose="020B0502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IE" dirty="0" smtClean="0">
                <a:latin typeface="Century Gothic" panose="020B0502020202020204" pitchFamily="34" charset="0"/>
              </a:rPr>
              <a:t>MFSS National Coordinator </a:t>
            </a:r>
          </a:p>
          <a:p>
            <a:pPr>
              <a:buFontTx/>
              <a:buNone/>
            </a:pPr>
            <a:r>
              <a:rPr lang="en-IE" b="1" dirty="0" smtClean="0">
                <a:latin typeface="Century Gothic" panose="020B0502020202020204" pitchFamily="34" charset="0"/>
              </a:rPr>
              <a:t>New Communities Partnership </a:t>
            </a:r>
          </a:p>
          <a:p>
            <a:pPr>
              <a:buFontTx/>
              <a:buNone/>
            </a:pPr>
            <a:r>
              <a:rPr lang="en-IE" dirty="0" smtClean="0">
                <a:latin typeface="Century Gothic" panose="020B0502020202020204" pitchFamily="34" charset="0"/>
              </a:rPr>
              <a:t>53, Upper Dorset St, Dublin 1</a:t>
            </a:r>
          </a:p>
          <a:p>
            <a:pPr>
              <a:buFontTx/>
              <a:buNone/>
            </a:pPr>
            <a:endParaRPr lang="en-IE" sz="14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IE" b="1" dirty="0">
                <a:latin typeface="Century Gothic" panose="020B0502020202020204" pitchFamily="34" charset="0"/>
              </a:rPr>
              <a:t>Phone number: </a:t>
            </a:r>
            <a:r>
              <a:rPr lang="en-IE" dirty="0">
                <a:latin typeface="Century Gothic" panose="020B0502020202020204" pitchFamily="34" charset="0"/>
              </a:rPr>
              <a:t>01 872 </a:t>
            </a:r>
            <a:r>
              <a:rPr lang="en-IE" dirty="0" smtClean="0">
                <a:latin typeface="Century Gothic" panose="020B0502020202020204" pitchFamily="34" charset="0"/>
              </a:rPr>
              <a:t>7842</a:t>
            </a:r>
            <a:endParaRPr lang="en-IE" b="1" dirty="0" smtClean="0">
              <a:latin typeface="Century Gothic" panose="020B0502020202020204" pitchFamily="34" charset="0"/>
            </a:endParaRPr>
          </a:p>
          <a:p>
            <a:pPr>
              <a:buFontTx/>
              <a:buNone/>
            </a:pPr>
            <a:r>
              <a:rPr lang="en-IE" b="1" dirty="0" smtClean="0">
                <a:latin typeface="Century Gothic" panose="020B0502020202020204" pitchFamily="34" charset="0"/>
              </a:rPr>
              <a:t>Contact: </a:t>
            </a:r>
            <a:r>
              <a:rPr lang="en-I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daniela@newcommunities.ie</a:t>
            </a:r>
          </a:p>
          <a:p>
            <a:pPr>
              <a:buFontTx/>
              <a:buNone/>
            </a:pPr>
            <a:r>
              <a:rPr lang="en-IE" b="1" dirty="0" smtClean="0">
                <a:latin typeface="Century Gothic" panose="020B0502020202020204" pitchFamily="34" charset="0"/>
              </a:rPr>
              <a:t>Web: </a:t>
            </a:r>
            <a:r>
              <a:rPr lang="en-IE" dirty="0" smtClean="0">
                <a:latin typeface="Century Gothic" panose="020B0502020202020204" pitchFamily="34" charset="0"/>
              </a:rPr>
              <a:t>www.newcommunities.ie </a:t>
            </a:r>
            <a:endParaRPr lang="en-IE" b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531" y="6382596"/>
            <a:ext cx="9137469" cy="475403"/>
          </a:xfrm>
          <a:prstGeom prst="rect">
            <a:avLst/>
          </a:prstGeom>
          <a:solidFill>
            <a:srgbClr val="4D1434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NCP, 53 Upper Dorset St Dublin 1, telephone  01 872 7842</a:t>
            </a:r>
            <a:endParaRPr lang="en-US" sz="15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6029818"/>
            <a:ext cx="981456" cy="828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655713" cy="30989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89752" cy="13119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 smtClean="0">
                <a:latin typeface="Century Gothic" panose="020B0502020202020204" pitchFamily="34" charset="0"/>
              </a:rPr>
              <a:t>NCP services         </a:t>
            </a:r>
            <a:r>
              <a:rPr lang="en-US" sz="3900" b="1" dirty="0" smtClean="0">
                <a:latin typeface="Century Gothic" panose="020B0502020202020204" pitchFamily="34" charset="0"/>
              </a:rPr>
              <a:t>2015- 2016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752600"/>
            <a:ext cx="7989752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E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IE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ver</a:t>
            </a:r>
            <a:r>
              <a:rPr lang="en-US" sz="1600" b="1" dirty="0" smtClean="0"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latin typeface="Century Gothic" panose="020B0502020202020204" pitchFamily="34" charset="0"/>
              </a:rPr>
              <a:t>9200 drop ins to </a:t>
            </a:r>
            <a:r>
              <a:rPr lang="en-US" sz="1600" b="1" dirty="0" smtClean="0">
                <a:latin typeface="Century Gothic" panose="020B0502020202020204" pitchFamily="34" charset="0"/>
              </a:rPr>
              <a:t>the NCP services in 2015 </a:t>
            </a:r>
          </a:p>
          <a:p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Citizenship Application Support Service (CASS)</a:t>
            </a: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over 13.000 individuals     supported</a:t>
            </a:r>
          </a:p>
          <a:p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English Language and Homework </a:t>
            </a:r>
            <a:r>
              <a:rPr lang="en-I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upport Service- </a:t>
            </a: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 schools, 60 students of 10 nationalities, 15 volunteer teachers </a:t>
            </a:r>
          </a:p>
          <a:p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Social </a:t>
            </a:r>
            <a:r>
              <a:rPr lang="en-I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Inclusion and Community Activation Program </a:t>
            </a:r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(SICAP)-</a:t>
            </a:r>
            <a:r>
              <a:rPr lang="en-IE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116 individuals and 37 groups supported</a:t>
            </a:r>
          </a:p>
          <a:p>
            <a:r>
              <a:rPr lang="en-I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Cultural Support Ireland (CSI</a:t>
            </a:r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)- new service launched </a:t>
            </a:r>
            <a:endParaRPr lang="en-IE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I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Migrant Family Support Service (MFSS)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over 3500 calls (200% increase from 2014)  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133 families of 26 nationalities sought support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80% of referrals come from </a:t>
            </a:r>
            <a:r>
              <a:rPr lang="en-IE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Tusla</a:t>
            </a:r>
            <a:r>
              <a:rPr lang="en-IE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Child and Family Agency  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8839200" cy="381000"/>
          </a:xfrm>
        </p:spPr>
        <p:txBody>
          <a:bodyPr/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 smtClean="0"/>
              <a:t>New communities partnership </a:t>
            </a:r>
            <a:br>
              <a:rPr lang="en-IE" b="1" dirty="0" smtClean="0"/>
            </a:br>
            <a:r>
              <a:rPr lang="en-IE" sz="1800" dirty="0" smtClean="0"/>
              <a:t>established in 2003 </a:t>
            </a:r>
            <a:endParaRPr lang="en-IE" sz="22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719431" cy="3632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617191"/>
            <a:ext cx="9144000" cy="1219200"/>
          </a:xfrm>
        </p:spPr>
        <p:txBody>
          <a:bodyPr/>
          <a:lstStyle/>
          <a:p>
            <a:r>
              <a:rPr lang="en-IE" sz="2200" b="1" dirty="0"/>
              <a:t>meet a part of our </a:t>
            </a:r>
            <a:r>
              <a:rPr lang="en-IE" sz="2200" b="1" dirty="0" smtClean="0"/>
              <a:t> support team </a:t>
            </a:r>
            <a:endParaRPr lang="en-US" sz="2200" b="1" dirty="0" smtClean="0"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latin typeface="Century Gothic" panose="020B0502020202020204" pitchFamily="34" charset="0"/>
              </a:rPr>
              <a:t>August 2016 - NCP main office</a:t>
            </a: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15 staff, of 4 continents and 13 different nationalities, speaking 16 languages 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9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98975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n-IE" sz="4000" b="1" dirty="0" err="1" smtClean="0"/>
              <a:t>Ncp</a:t>
            </a:r>
            <a:r>
              <a:rPr lang="en-IE" sz="4000" b="1" dirty="0" smtClean="0"/>
              <a:t> migrant family </a:t>
            </a:r>
            <a:br>
              <a:rPr lang="en-IE" sz="4000" b="1" dirty="0" smtClean="0"/>
            </a:br>
            <a:r>
              <a:rPr lang="en-IE" sz="4000" b="1" dirty="0" smtClean="0"/>
              <a:t>support service 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 smtClean="0"/>
              <a:t>Funded by TUSLA- Child and Family Agency </a:t>
            </a:r>
          </a:p>
          <a:p>
            <a:pPr marL="0" indent="0">
              <a:buNone/>
            </a:pPr>
            <a:r>
              <a:rPr lang="en-US" sz="3000" b="1" dirty="0" smtClean="0"/>
              <a:t>Independent service </a:t>
            </a:r>
          </a:p>
          <a:p>
            <a:pPr marL="0" indent="0">
              <a:buNone/>
            </a:pPr>
            <a:r>
              <a:rPr lang="en-US" sz="3000" b="1" dirty="0" smtClean="0"/>
              <a:t>Grass </a:t>
            </a:r>
            <a:r>
              <a:rPr lang="en-US" sz="3000" b="1" dirty="0"/>
              <a:t>root </a:t>
            </a:r>
            <a:r>
              <a:rPr lang="en-US" sz="3000" b="1" dirty="0" smtClean="0"/>
              <a:t>work</a:t>
            </a:r>
          </a:p>
          <a:p>
            <a:pPr marL="0" indent="0">
              <a:buNone/>
            </a:pPr>
            <a:r>
              <a:rPr lang="en-US" sz="3000" b="1" dirty="0" smtClean="0"/>
              <a:t>Hands on service </a:t>
            </a:r>
          </a:p>
          <a:p>
            <a:pPr marL="0" indent="0">
              <a:buNone/>
            </a:pPr>
            <a:r>
              <a:rPr lang="en-US" sz="3000" b="1" dirty="0" smtClean="0"/>
              <a:t>HOLISTIC APPROACH</a:t>
            </a:r>
          </a:p>
          <a:p>
            <a:pPr marL="0" indent="0">
              <a:buNone/>
            </a:pPr>
            <a:r>
              <a:rPr lang="en-US" sz="3000" b="1" dirty="0" smtClean="0"/>
              <a:t>Focus </a:t>
            </a:r>
            <a:r>
              <a:rPr lang="en-US" sz="3000" b="1" dirty="0"/>
              <a:t>on clients and their experiences </a:t>
            </a:r>
            <a:endParaRPr lang="en-IE" sz="3000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200" cy="365125"/>
          </a:xfrm>
        </p:spPr>
        <p:txBody>
          <a:bodyPr/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000" b="1" dirty="0" smtClean="0"/>
              <a:t>MFSS offers </a:t>
            </a:r>
            <a:endParaRPr lang="en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81201"/>
            <a:ext cx="798975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Intervention 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I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IE" b="1" dirty="0" smtClean="0"/>
              <a:t>Information </a:t>
            </a:r>
            <a:r>
              <a:rPr lang="en-IE" b="1" dirty="0"/>
              <a:t>and </a:t>
            </a:r>
            <a:r>
              <a:rPr lang="en-IE" b="1" dirty="0" smtClean="0"/>
              <a:t>support </a:t>
            </a:r>
            <a:r>
              <a:rPr lang="en-IE" b="1" dirty="0"/>
              <a:t>for migrant families</a:t>
            </a:r>
            <a:r>
              <a:rPr lang="en-IE" dirty="0"/>
              <a:t> </a:t>
            </a:r>
            <a:r>
              <a:rPr lang="en-IE" dirty="0" smtClean="0"/>
              <a:t>with </a:t>
            </a:r>
            <a:r>
              <a:rPr lang="en-IE" dirty="0"/>
              <a:t>children in care or currently experiencing child protection </a:t>
            </a:r>
            <a:r>
              <a:rPr lang="en-IE" dirty="0" smtClean="0"/>
              <a:t>interventions</a:t>
            </a:r>
            <a:endParaRPr lang="en-IE" dirty="0"/>
          </a:p>
          <a:p>
            <a:pPr marL="0" indent="0">
              <a:buNone/>
            </a:pPr>
            <a:r>
              <a:rPr lang="en-IE" b="1" dirty="0" smtClean="0"/>
              <a:t>2. Cultural </a:t>
            </a:r>
            <a:r>
              <a:rPr lang="en-IE" b="1" dirty="0"/>
              <a:t>support</a:t>
            </a:r>
            <a:r>
              <a:rPr lang="en-IE" dirty="0"/>
              <a:t> </a:t>
            </a:r>
            <a:r>
              <a:rPr lang="en-IE" dirty="0" smtClean="0"/>
              <a:t>for front line professionals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b="1" dirty="0">
                <a:solidFill>
                  <a:srgbClr val="FF0000"/>
                </a:solidFill>
              </a:rPr>
              <a:t>Prevention </a:t>
            </a:r>
          </a:p>
          <a:p>
            <a:pPr marL="0" indent="0">
              <a:buNone/>
            </a:pPr>
            <a:r>
              <a:rPr lang="en-IE" b="1" dirty="0"/>
              <a:t>3. Awareness raising about Child Protection</a:t>
            </a:r>
            <a:r>
              <a:rPr lang="en-IE" dirty="0"/>
              <a:t> </a:t>
            </a:r>
            <a:r>
              <a:rPr lang="en-IE" b="1" dirty="0"/>
              <a:t>practices in Ireland </a:t>
            </a:r>
            <a:r>
              <a:rPr lang="en-IE" dirty="0"/>
              <a:t>for migrant, religious and community leaders and migrant NGOs: </a:t>
            </a:r>
          </a:p>
          <a:p>
            <a:pPr lvl="0"/>
            <a:r>
              <a:rPr lang="en-IE" dirty="0"/>
              <a:t>Training</a:t>
            </a:r>
          </a:p>
          <a:p>
            <a:pPr lvl="0"/>
            <a:r>
              <a:rPr lang="en-IE" dirty="0"/>
              <a:t>Information sessions  </a:t>
            </a:r>
          </a:p>
          <a:p>
            <a:pPr lvl="0"/>
            <a:r>
              <a:rPr lang="en-IE" dirty="0"/>
              <a:t>Develop and distribute information literature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400800"/>
            <a:ext cx="8105608" cy="365125"/>
          </a:xfrm>
        </p:spPr>
        <p:txBody>
          <a:bodyPr/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7842</a:t>
            </a:r>
          </a:p>
          <a:p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45"/>
            <a:ext cx="9144000" cy="66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95"/>
            <a:ext cx="9144000" cy="666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Reasons for migrant </a:t>
            </a:r>
            <a:r>
              <a:rPr lang="en-IE" b="1" dirty="0"/>
              <a:t>children </a:t>
            </a:r>
            <a:r>
              <a:rPr lang="en-IE" b="1" dirty="0" smtClean="0"/>
              <a:t>coming into </a:t>
            </a:r>
            <a:r>
              <a:rPr lang="en-IE" b="1" dirty="0"/>
              <a:t>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89752" cy="3630795"/>
          </a:xfrm>
        </p:spPr>
        <p:txBody>
          <a:bodyPr/>
          <a:lstStyle/>
          <a:p>
            <a:pPr lvl="0"/>
            <a:r>
              <a:rPr lang="en-IE" b="1" dirty="0" smtClean="0"/>
              <a:t>Lone </a:t>
            </a:r>
            <a:r>
              <a:rPr lang="en-IE" b="1" dirty="0"/>
              <a:t>parents </a:t>
            </a:r>
            <a:r>
              <a:rPr lang="en-IE" b="1" dirty="0" smtClean="0"/>
              <a:t>struggling </a:t>
            </a:r>
            <a:r>
              <a:rPr lang="en-IE" b="1" dirty="0"/>
              <a:t>after years of Direct Provision </a:t>
            </a:r>
            <a:endParaRPr lang="en-IE" b="1" dirty="0" smtClean="0"/>
          </a:p>
          <a:p>
            <a:r>
              <a:rPr lang="en-IE" b="1" dirty="0"/>
              <a:t>Parental mental health or cognitive needs not being met </a:t>
            </a:r>
            <a:endParaRPr lang="en-IE" dirty="0"/>
          </a:p>
          <a:p>
            <a:pPr lvl="0"/>
            <a:r>
              <a:rPr lang="en-IE" b="1" dirty="0"/>
              <a:t>Domestic Violence </a:t>
            </a:r>
            <a:endParaRPr lang="en-IE" dirty="0"/>
          </a:p>
          <a:p>
            <a:pPr lvl="0"/>
            <a:r>
              <a:rPr lang="en-IE" b="1" dirty="0"/>
              <a:t>C</a:t>
            </a:r>
            <a:r>
              <a:rPr lang="en-IE" b="1" dirty="0" smtClean="0"/>
              <a:t>hildren being left unsupervised </a:t>
            </a:r>
            <a:endParaRPr lang="en-IE" dirty="0" smtClean="0"/>
          </a:p>
          <a:p>
            <a:pPr lvl="0"/>
            <a:r>
              <a:rPr lang="en-IE" b="1" dirty="0"/>
              <a:t>P</a:t>
            </a:r>
            <a:r>
              <a:rPr lang="en-IE" b="1" dirty="0" smtClean="0"/>
              <a:t>hysical punishment</a:t>
            </a:r>
          </a:p>
          <a:p>
            <a:pPr lvl="0"/>
            <a:r>
              <a:rPr lang="en-IE" b="1" dirty="0" smtClean="0"/>
              <a:t>Lack of understanding of Irish child protection legislation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951810"/>
            <a:ext cx="8077200" cy="448990"/>
          </a:xfrm>
        </p:spPr>
        <p:txBody>
          <a:bodyPr/>
          <a:lstStyle/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New communities partnership, 53 Upper Dorset St Dublin 1, telephone  01 872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7842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456" cy="8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7782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1338</TotalTime>
  <Words>1678</Words>
  <Application>Microsoft Office PowerPoint</Application>
  <PresentationFormat>On-screen Show (4:3)</PresentationFormat>
  <Paragraphs>204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Dividend</vt:lpstr>
      <vt:lpstr>New Communities Partnership </vt:lpstr>
      <vt:lpstr>             New communities partnership Empowering and representing ethnic minorities and their  organizations in Ireland</vt:lpstr>
      <vt:lpstr>NCP services         2015- 2016 </vt:lpstr>
      <vt:lpstr>New communities partnership  established in 2003 </vt:lpstr>
      <vt:lpstr>Ncp migrant family  support service </vt:lpstr>
      <vt:lpstr>MFSS offers </vt:lpstr>
      <vt:lpstr>PowerPoint Presentation</vt:lpstr>
      <vt:lpstr>PowerPoint Presentation</vt:lpstr>
      <vt:lpstr>Reasons for migrant children coming into care</vt:lpstr>
      <vt:lpstr>CONCERNS, observations AND Issues arising based on MFSS client’s experiences </vt:lpstr>
      <vt:lpstr>CONCERNS, observations AND Issues arising based on MFSS client’s experiences  </vt:lpstr>
      <vt:lpstr>Challenges for the system </vt:lpstr>
      <vt:lpstr>Lab annual conference 2016 “facing family difficulties- the Experience”</vt:lpstr>
      <vt:lpstr>Why listen to the parents? </vt:lpstr>
      <vt:lpstr>What silences the parents involved  in child care cases? </vt:lpstr>
      <vt:lpstr>How to improve the parent’s understanding of what is going on </vt:lpstr>
      <vt:lpstr>How to improve the parent’s understanding of what is going on </vt:lpstr>
      <vt:lpstr>Please remember:  </vt:lpstr>
      <vt:lpstr>Language is a big challenge</vt:lpstr>
      <vt:lpstr>Practitioners  vs parents  perceptions of child care cases</vt:lpstr>
      <vt:lpstr>How to improve the parent’s understanding of what is going on </vt:lpstr>
      <vt:lpstr>You’re not in this alone </vt:lpstr>
      <vt:lpstr>How to improve the parent’s understanding of what is going on 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Communities Partnership Migrant Family Support Service</dc:title>
  <dc:creator>Windows User</dc:creator>
  <cp:lastModifiedBy>Andrew X. Field</cp:lastModifiedBy>
  <cp:revision>134</cp:revision>
  <cp:lastPrinted>2016-05-11T22:09:27Z</cp:lastPrinted>
  <dcterms:created xsi:type="dcterms:W3CDTF">2014-05-12T15:53:19Z</dcterms:created>
  <dcterms:modified xsi:type="dcterms:W3CDTF">2016-10-07T11:18:15Z</dcterms:modified>
</cp:coreProperties>
</file>