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8" r:id="rId3"/>
    <p:sldId id="257" r:id="rId4"/>
    <p:sldId id="259" r:id="rId5"/>
    <p:sldId id="260" r:id="rId6"/>
    <p:sldId id="266" r:id="rId7"/>
    <p:sldId id="261" r:id="rId8"/>
    <p:sldId id="262" r:id="rId9"/>
    <p:sldId id="263" r:id="rId10"/>
    <p:sldId id="264" r:id="rId11"/>
    <p:sldId id="283" r:id="rId12"/>
    <p:sldId id="284"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5" r:id="rId28"/>
    <p:sldId id="289" r:id="rId29"/>
    <p:sldId id="288" r:id="rId30"/>
    <p:sldId id="29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94662" autoAdjust="0"/>
  </p:normalViewPr>
  <p:slideViewPr>
    <p:cSldViewPr>
      <p:cViewPr>
        <p:scale>
          <a:sx n="73" d="100"/>
          <a:sy n="73" d="100"/>
        </p:scale>
        <p:origin x="-432" y="-42"/>
      </p:cViewPr>
      <p:guideLst>
        <p:guide orient="horz" pos="2160"/>
        <p:guide pos="2880"/>
      </p:guideLst>
    </p:cSldViewPr>
  </p:slideViewPr>
  <p:outlineViewPr>
    <p:cViewPr>
      <p:scale>
        <a:sx n="33" d="100"/>
        <a:sy n="33" d="100"/>
      </p:scale>
      <p:origin x="0" y="2202"/>
    </p:cViewPr>
  </p:outlineViewPr>
  <p:notesTextViewPr>
    <p:cViewPr>
      <p:scale>
        <a:sx n="1" d="1"/>
        <a:sy n="1" d="1"/>
      </p:scale>
      <p:origin x="0" y="0"/>
    </p:cViewPr>
  </p:notesTextViewPr>
  <p:sorterViewPr>
    <p:cViewPr>
      <p:scale>
        <a:sx n="100" d="100"/>
        <a:sy n="100" d="100"/>
      </p:scale>
      <p:origin x="0" y="161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0DDC67-D306-40AD-8E40-5B78C0425F20}" type="doc">
      <dgm:prSet loTypeId="urn:microsoft.com/office/officeart/2005/8/layout/radial1" loCatId="relationship" qsTypeId="urn:microsoft.com/office/officeart/2005/8/quickstyle/simple1" qsCatId="simple" csTypeId="urn:microsoft.com/office/officeart/2005/8/colors/colorful3" csCatId="colorful" phldr="1"/>
      <dgm:spPr/>
      <dgm:t>
        <a:bodyPr/>
        <a:lstStyle/>
        <a:p>
          <a:endParaRPr lang="en-GB"/>
        </a:p>
      </dgm:t>
    </dgm:pt>
    <dgm:pt modelId="{9250E0F7-808B-4D56-9028-35813BD55DB1}">
      <dgm:prSet phldrT="[Text]"/>
      <dgm:spPr/>
      <dgm:t>
        <a:bodyPr/>
        <a:lstStyle/>
        <a:p>
          <a:r>
            <a:rPr lang="en-GB" dirty="0" smtClean="0"/>
            <a:t>Resilience</a:t>
          </a:r>
          <a:endParaRPr lang="en-GB" dirty="0"/>
        </a:p>
      </dgm:t>
    </dgm:pt>
    <dgm:pt modelId="{0811603D-237A-40BF-8C33-E3385062EDDD}" type="parTrans" cxnId="{BCEA0C98-0A4F-473A-A2AD-DAD73CD79931}">
      <dgm:prSet/>
      <dgm:spPr/>
      <dgm:t>
        <a:bodyPr/>
        <a:lstStyle/>
        <a:p>
          <a:endParaRPr lang="en-GB"/>
        </a:p>
      </dgm:t>
    </dgm:pt>
    <dgm:pt modelId="{8CFF0014-3994-4338-BB36-7F87941410C7}" type="sibTrans" cxnId="{BCEA0C98-0A4F-473A-A2AD-DAD73CD79931}">
      <dgm:prSet/>
      <dgm:spPr/>
      <dgm:t>
        <a:bodyPr/>
        <a:lstStyle/>
        <a:p>
          <a:endParaRPr lang="en-GB"/>
        </a:p>
      </dgm:t>
    </dgm:pt>
    <dgm:pt modelId="{A3A0CCAF-195D-49C1-9786-79A038700758}">
      <dgm:prSet phldrT="[Text]"/>
      <dgm:spPr/>
      <dgm:t>
        <a:bodyPr/>
        <a:lstStyle/>
        <a:p>
          <a:r>
            <a:rPr lang="en-GB" b="1" dirty="0" smtClean="0"/>
            <a:t>Volatile</a:t>
          </a:r>
          <a:endParaRPr lang="en-GB" b="1" dirty="0"/>
        </a:p>
      </dgm:t>
    </dgm:pt>
    <dgm:pt modelId="{2340D71F-F3DB-47C3-B455-1135E2A3BD6B}" type="parTrans" cxnId="{0A05C16A-69A8-44BA-A82A-6D6B51122386}">
      <dgm:prSet/>
      <dgm:spPr/>
      <dgm:t>
        <a:bodyPr/>
        <a:lstStyle/>
        <a:p>
          <a:endParaRPr lang="en-GB"/>
        </a:p>
      </dgm:t>
    </dgm:pt>
    <dgm:pt modelId="{7293A0BA-92A0-4CF9-9462-D4B260C28B6A}" type="sibTrans" cxnId="{0A05C16A-69A8-44BA-A82A-6D6B51122386}">
      <dgm:prSet/>
      <dgm:spPr/>
      <dgm:t>
        <a:bodyPr/>
        <a:lstStyle/>
        <a:p>
          <a:endParaRPr lang="en-GB"/>
        </a:p>
      </dgm:t>
    </dgm:pt>
    <dgm:pt modelId="{285A6A20-A2D0-4246-B68F-79E8DDEEF939}">
      <dgm:prSet phldrT="[Text]"/>
      <dgm:spPr/>
      <dgm:t>
        <a:bodyPr/>
        <a:lstStyle/>
        <a:p>
          <a:r>
            <a:rPr lang="en-GB" b="1" dirty="0" smtClean="0"/>
            <a:t>Uncertain</a:t>
          </a:r>
          <a:endParaRPr lang="en-GB" b="1" dirty="0"/>
        </a:p>
      </dgm:t>
    </dgm:pt>
    <dgm:pt modelId="{CF247267-784E-4680-882C-6E040696C5DA}" type="parTrans" cxnId="{2446D465-F895-40AE-B189-C15BA063B913}">
      <dgm:prSet/>
      <dgm:spPr/>
      <dgm:t>
        <a:bodyPr/>
        <a:lstStyle/>
        <a:p>
          <a:endParaRPr lang="en-GB"/>
        </a:p>
      </dgm:t>
    </dgm:pt>
    <dgm:pt modelId="{D0E06E00-E755-47A9-BB0D-0277C7F87AD8}" type="sibTrans" cxnId="{2446D465-F895-40AE-B189-C15BA063B913}">
      <dgm:prSet/>
      <dgm:spPr/>
      <dgm:t>
        <a:bodyPr/>
        <a:lstStyle/>
        <a:p>
          <a:endParaRPr lang="en-GB"/>
        </a:p>
      </dgm:t>
    </dgm:pt>
    <dgm:pt modelId="{763D559C-E46E-4229-8BCF-5C1948C0E21B}">
      <dgm:prSet phldrT="[Text]"/>
      <dgm:spPr/>
      <dgm:t>
        <a:bodyPr/>
        <a:lstStyle/>
        <a:p>
          <a:r>
            <a:rPr lang="en-GB" b="1" dirty="0" smtClean="0"/>
            <a:t>Complex</a:t>
          </a:r>
          <a:endParaRPr lang="en-GB" b="1" dirty="0"/>
        </a:p>
      </dgm:t>
    </dgm:pt>
    <dgm:pt modelId="{BECDFE02-A4ED-405B-BB7F-653020EAE5DB}" type="parTrans" cxnId="{F15152D5-C3BA-4090-A76C-3758AE32D5CA}">
      <dgm:prSet/>
      <dgm:spPr/>
      <dgm:t>
        <a:bodyPr/>
        <a:lstStyle/>
        <a:p>
          <a:endParaRPr lang="en-GB"/>
        </a:p>
      </dgm:t>
    </dgm:pt>
    <dgm:pt modelId="{3B85940B-8CCE-425D-920B-252121107233}" type="sibTrans" cxnId="{F15152D5-C3BA-4090-A76C-3758AE32D5CA}">
      <dgm:prSet/>
      <dgm:spPr/>
      <dgm:t>
        <a:bodyPr/>
        <a:lstStyle/>
        <a:p>
          <a:endParaRPr lang="en-GB"/>
        </a:p>
      </dgm:t>
    </dgm:pt>
    <dgm:pt modelId="{0644423F-AB16-4A8B-8777-6DCBD86A8AE3}">
      <dgm:prSet phldrT="[Text]"/>
      <dgm:spPr/>
      <dgm:t>
        <a:bodyPr/>
        <a:lstStyle/>
        <a:p>
          <a:r>
            <a:rPr lang="en-GB" b="1" dirty="0" smtClean="0"/>
            <a:t>Ambiguous</a:t>
          </a:r>
          <a:endParaRPr lang="en-GB" b="1" dirty="0"/>
        </a:p>
      </dgm:t>
    </dgm:pt>
    <dgm:pt modelId="{FA03E329-82A0-48E8-A576-74E4CBA34951}" type="parTrans" cxnId="{96CFEA5E-B244-41D0-BD3F-CDC933FF11B0}">
      <dgm:prSet/>
      <dgm:spPr/>
      <dgm:t>
        <a:bodyPr/>
        <a:lstStyle/>
        <a:p>
          <a:endParaRPr lang="en-GB"/>
        </a:p>
      </dgm:t>
    </dgm:pt>
    <dgm:pt modelId="{B4295FD0-BDF5-45C4-A691-9297D2C320F7}" type="sibTrans" cxnId="{96CFEA5E-B244-41D0-BD3F-CDC933FF11B0}">
      <dgm:prSet/>
      <dgm:spPr/>
      <dgm:t>
        <a:bodyPr/>
        <a:lstStyle/>
        <a:p>
          <a:endParaRPr lang="en-GB"/>
        </a:p>
      </dgm:t>
    </dgm:pt>
    <dgm:pt modelId="{1A1E00D4-81ED-4BDD-8475-4E523634AD46}" type="pres">
      <dgm:prSet presAssocID="{220DDC67-D306-40AD-8E40-5B78C0425F20}" presName="cycle" presStyleCnt="0">
        <dgm:presLayoutVars>
          <dgm:chMax val="1"/>
          <dgm:dir/>
          <dgm:animLvl val="ctr"/>
          <dgm:resizeHandles val="exact"/>
        </dgm:presLayoutVars>
      </dgm:prSet>
      <dgm:spPr/>
      <dgm:t>
        <a:bodyPr/>
        <a:lstStyle/>
        <a:p>
          <a:endParaRPr lang="en-GB"/>
        </a:p>
      </dgm:t>
    </dgm:pt>
    <dgm:pt modelId="{D7F5B511-00CA-4F86-AC93-29A1038BDFAC}" type="pres">
      <dgm:prSet presAssocID="{9250E0F7-808B-4D56-9028-35813BD55DB1}" presName="centerShape" presStyleLbl="node0" presStyleIdx="0" presStyleCnt="1" custScaleX="90007"/>
      <dgm:spPr/>
      <dgm:t>
        <a:bodyPr/>
        <a:lstStyle/>
        <a:p>
          <a:endParaRPr lang="en-GB"/>
        </a:p>
      </dgm:t>
    </dgm:pt>
    <dgm:pt modelId="{3F319A53-0813-4F69-8BFA-1353C456F871}" type="pres">
      <dgm:prSet presAssocID="{2340D71F-F3DB-47C3-B455-1135E2A3BD6B}" presName="Name9" presStyleLbl="parChTrans1D2" presStyleIdx="0" presStyleCnt="4"/>
      <dgm:spPr/>
      <dgm:t>
        <a:bodyPr/>
        <a:lstStyle/>
        <a:p>
          <a:endParaRPr lang="en-GB"/>
        </a:p>
      </dgm:t>
    </dgm:pt>
    <dgm:pt modelId="{D631F49B-0EDA-4DF8-B757-58E1B5CD1F05}" type="pres">
      <dgm:prSet presAssocID="{2340D71F-F3DB-47C3-B455-1135E2A3BD6B}" presName="connTx" presStyleLbl="parChTrans1D2" presStyleIdx="0" presStyleCnt="4"/>
      <dgm:spPr/>
      <dgm:t>
        <a:bodyPr/>
        <a:lstStyle/>
        <a:p>
          <a:endParaRPr lang="en-GB"/>
        </a:p>
      </dgm:t>
    </dgm:pt>
    <dgm:pt modelId="{41224FA0-29AF-4DE1-B39D-5E61E1C52698}" type="pres">
      <dgm:prSet presAssocID="{A3A0CCAF-195D-49C1-9786-79A038700758}" presName="node" presStyleLbl="node1" presStyleIdx="0" presStyleCnt="4" custScaleX="137624">
        <dgm:presLayoutVars>
          <dgm:bulletEnabled val="1"/>
        </dgm:presLayoutVars>
      </dgm:prSet>
      <dgm:spPr/>
      <dgm:t>
        <a:bodyPr/>
        <a:lstStyle/>
        <a:p>
          <a:endParaRPr lang="en-GB"/>
        </a:p>
      </dgm:t>
    </dgm:pt>
    <dgm:pt modelId="{607402D5-2D76-4CC9-B7F9-493503FDA85E}" type="pres">
      <dgm:prSet presAssocID="{CF247267-784E-4680-882C-6E040696C5DA}" presName="Name9" presStyleLbl="parChTrans1D2" presStyleIdx="1" presStyleCnt="4"/>
      <dgm:spPr/>
      <dgm:t>
        <a:bodyPr/>
        <a:lstStyle/>
        <a:p>
          <a:endParaRPr lang="en-GB"/>
        </a:p>
      </dgm:t>
    </dgm:pt>
    <dgm:pt modelId="{96DDCABF-1CF0-4A55-A399-9FA45597F01F}" type="pres">
      <dgm:prSet presAssocID="{CF247267-784E-4680-882C-6E040696C5DA}" presName="connTx" presStyleLbl="parChTrans1D2" presStyleIdx="1" presStyleCnt="4"/>
      <dgm:spPr/>
      <dgm:t>
        <a:bodyPr/>
        <a:lstStyle/>
        <a:p>
          <a:endParaRPr lang="en-GB"/>
        </a:p>
      </dgm:t>
    </dgm:pt>
    <dgm:pt modelId="{A555FBD9-BEB5-4ECF-83E7-3A544B518B85}" type="pres">
      <dgm:prSet presAssocID="{285A6A20-A2D0-4246-B68F-79E8DDEEF939}" presName="node" presStyleLbl="node1" presStyleIdx="1" presStyleCnt="4" custScaleX="129905">
        <dgm:presLayoutVars>
          <dgm:bulletEnabled val="1"/>
        </dgm:presLayoutVars>
      </dgm:prSet>
      <dgm:spPr/>
      <dgm:t>
        <a:bodyPr/>
        <a:lstStyle/>
        <a:p>
          <a:endParaRPr lang="en-GB"/>
        </a:p>
      </dgm:t>
    </dgm:pt>
    <dgm:pt modelId="{9EA137B0-6958-4DF8-BA50-FC44AB57F9DE}" type="pres">
      <dgm:prSet presAssocID="{BECDFE02-A4ED-405B-BB7F-653020EAE5DB}" presName="Name9" presStyleLbl="parChTrans1D2" presStyleIdx="2" presStyleCnt="4"/>
      <dgm:spPr/>
      <dgm:t>
        <a:bodyPr/>
        <a:lstStyle/>
        <a:p>
          <a:endParaRPr lang="en-GB"/>
        </a:p>
      </dgm:t>
    </dgm:pt>
    <dgm:pt modelId="{43462360-1ADE-4D25-BBB5-499706AABD29}" type="pres">
      <dgm:prSet presAssocID="{BECDFE02-A4ED-405B-BB7F-653020EAE5DB}" presName="connTx" presStyleLbl="parChTrans1D2" presStyleIdx="2" presStyleCnt="4"/>
      <dgm:spPr/>
      <dgm:t>
        <a:bodyPr/>
        <a:lstStyle/>
        <a:p>
          <a:endParaRPr lang="en-GB"/>
        </a:p>
      </dgm:t>
    </dgm:pt>
    <dgm:pt modelId="{8C7303AE-0DD1-4348-948A-5C11DD75DB3C}" type="pres">
      <dgm:prSet presAssocID="{763D559C-E46E-4229-8BCF-5C1948C0E21B}" presName="node" presStyleLbl="node1" presStyleIdx="2" presStyleCnt="4" custScaleX="141108">
        <dgm:presLayoutVars>
          <dgm:bulletEnabled val="1"/>
        </dgm:presLayoutVars>
      </dgm:prSet>
      <dgm:spPr/>
      <dgm:t>
        <a:bodyPr/>
        <a:lstStyle/>
        <a:p>
          <a:endParaRPr lang="en-GB"/>
        </a:p>
      </dgm:t>
    </dgm:pt>
    <dgm:pt modelId="{DBA9FE41-BA08-47D9-BA14-93C023E4AE01}" type="pres">
      <dgm:prSet presAssocID="{FA03E329-82A0-48E8-A576-74E4CBA34951}" presName="Name9" presStyleLbl="parChTrans1D2" presStyleIdx="3" presStyleCnt="4"/>
      <dgm:spPr/>
      <dgm:t>
        <a:bodyPr/>
        <a:lstStyle/>
        <a:p>
          <a:endParaRPr lang="en-GB"/>
        </a:p>
      </dgm:t>
    </dgm:pt>
    <dgm:pt modelId="{4A83419E-81D8-4C7E-880C-A98E5662947F}" type="pres">
      <dgm:prSet presAssocID="{FA03E329-82A0-48E8-A576-74E4CBA34951}" presName="connTx" presStyleLbl="parChTrans1D2" presStyleIdx="3" presStyleCnt="4"/>
      <dgm:spPr/>
      <dgm:t>
        <a:bodyPr/>
        <a:lstStyle/>
        <a:p>
          <a:endParaRPr lang="en-GB"/>
        </a:p>
      </dgm:t>
    </dgm:pt>
    <dgm:pt modelId="{E12B3B7A-90A5-4695-8EE1-29820B70119B}" type="pres">
      <dgm:prSet presAssocID="{0644423F-AB16-4A8B-8777-6DCBD86A8AE3}" presName="node" presStyleLbl="node1" presStyleIdx="3" presStyleCnt="4" custScaleX="127026">
        <dgm:presLayoutVars>
          <dgm:bulletEnabled val="1"/>
        </dgm:presLayoutVars>
      </dgm:prSet>
      <dgm:spPr/>
      <dgm:t>
        <a:bodyPr/>
        <a:lstStyle/>
        <a:p>
          <a:endParaRPr lang="en-GB"/>
        </a:p>
      </dgm:t>
    </dgm:pt>
  </dgm:ptLst>
  <dgm:cxnLst>
    <dgm:cxn modelId="{AE32D571-4F88-4D62-A243-F748386645B6}" type="presOf" srcId="{763D559C-E46E-4229-8BCF-5C1948C0E21B}" destId="{8C7303AE-0DD1-4348-948A-5C11DD75DB3C}" srcOrd="0" destOrd="0" presId="urn:microsoft.com/office/officeart/2005/8/layout/radial1"/>
    <dgm:cxn modelId="{54291A2E-A87D-41BD-AECB-0D73E5EDF158}" type="presOf" srcId="{FA03E329-82A0-48E8-A576-74E4CBA34951}" destId="{4A83419E-81D8-4C7E-880C-A98E5662947F}" srcOrd="1" destOrd="0" presId="urn:microsoft.com/office/officeart/2005/8/layout/radial1"/>
    <dgm:cxn modelId="{764F84CF-FD75-4719-AC14-E0568109C281}" type="presOf" srcId="{2340D71F-F3DB-47C3-B455-1135E2A3BD6B}" destId="{D631F49B-0EDA-4DF8-B757-58E1B5CD1F05}" srcOrd="1" destOrd="0" presId="urn:microsoft.com/office/officeart/2005/8/layout/radial1"/>
    <dgm:cxn modelId="{0A05C16A-69A8-44BA-A82A-6D6B51122386}" srcId="{9250E0F7-808B-4D56-9028-35813BD55DB1}" destId="{A3A0CCAF-195D-49C1-9786-79A038700758}" srcOrd="0" destOrd="0" parTransId="{2340D71F-F3DB-47C3-B455-1135E2A3BD6B}" sibTransId="{7293A0BA-92A0-4CF9-9462-D4B260C28B6A}"/>
    <dgm:cxn modelId="{65EF4A31-EB5E-4F09-9972-D77D67811353}" type="presOf" srcId="{BECDFE02-A4ED-405B-BB7F-653020EAE5DB}" destId="{9EA137B0-6958-4DF8-BA50-FC44AB57F9DE}" srcOrd="0" destOrd="0" presId="urn:microsoft.com/office/officeart/2005/8/layout/radial1"/>
    <dgm:cxn modelId="{4AF2FA83-EFB5-493D-9BCA-B507215782B6}" type="presOf" srcId="{FA03E329-82A0-48E8-A576-74E4CBA34951}" destId="{DBA9FE41-BA08-47D9-BA14-93C023E4AE01}" srcOrd="0" destOrd="0" presId="urn:microsoft.com/office/officeart/2005/8/layout/radial1"/>
    <dgm:cxn modelId="{52E2A1D5-23BB-46E1-B88E-460D764B1EE4}" type="presOf" srcId="{A3A0CCAF-195D-49C1-9786-79A038700758}" destId="{41224FA0-29AF-4DE1-B39D-5E61E1C52698}" srcOrd="0" destOrd="0" presId="urn:microsoft.com/office/officeart/2005/8/layout/radial1"/>
    <dgm:cxn modelId="{2446D465-F895-40AE-B189-C15BA063B913}" srcId="{9250E0F7-808B-4D56-9028-35813BD55DB1}" destId="{285A6A20-A2D0-4246-B68F-79E8DDEEF939}" srcOrd="1" destOrd="0" parTransId="{CF247267-784E-4680-882C-6E040696C5DA}" sibTransId="{D0E06E00-E755-47A9-BB0D-0277C7F87AD8}"/>
    <dgm:cxn modelId="{CA67FC05-20C6-4738-A135-0C51B29180A6}" type="presOf" srcId="{CF247267-784E-4680-882C-6E040696C5DA}" destId="{607402D5-2D76-4CC9-B7F9-493503FDA85E}" srcOrd="0" destOrd="0" presId="urn:microsoft.com/office/officeart/2005/8/layout/radial1"/>
    <dgm:cxn modelId="{C963DBCE-4930-4BE9-96F7-5159AC503D8D}" type="presOf" srcId="{BECDFE02-A4ED-405B-BB7F-653020EAE5DB}" destId="{43462360-1ADE-4D25-BBB5-499706AABD29}" srcOrd="1" destOrd="0" presId="urn:microsoft.com/office/officeart/2005/8/layout/radial1"/>
    <dgm:cxn modelId="{4AA20BF6-AC6A-4BE7-98F8-47F4B164CFB7}" type="presOf" srcId="{285A6A20-A2D0-4246-B68F-79E8DDEEF939}" destId="{A555FBD9-BEB5-4ECF-83E7-3A544B518B85}" srcOrd="0" destOrd="0" presId="urn:microsoft.com/office/officeart/2005/8/layout/radial1"/>
    <dgm:cxn modelId="{4890923A-3673-4005-ADC3-7050934E8002}" type="presOf" srcId="{CF247267-784E-4680-882C-6E040696C5DA}" destId="{96DDCABF-1CF0-4A55-A399-9FA45597F01F}" srcOrd="1" destOrd="0" presId="urn:microsoft.com/office/officeart/2005/8/layout/radial1"/>
    <dgm:cxn modelId="{96CFEA5E-B244-41D0-BD3F-CDC933FF11B0}" srcId="{9250E0F7-808B-4D56-9028-35813BD55DB1}" destId="{0644423F-AB16-4A8B-8777-6DCBD86A8AE3}" srcOrd="3" destOrd="0" parTransId="{FA03E329-82A0-48E8-A576-74E4CBA34951}" sibTransId="{B4295FD0-BDF5-45C4-A691-9297D2C320F7}"/>
    <dgm:cxn modelId="{907298AC-9934-4F7B-AD73-3AE5873E5200}" type="presOf" srcId="{0644423F-AB16-4A8B-8777-6DCBD86A8AE3}" destId="{E12B3B7A-90A5-4695-8EE1-29820B70119B}" srcOrd="0" destOrd="0" presId="urn:microsoft.com/office/officeart/2005/8/layout/radial1"/>
    <dgm:cxn modelId="{BCEA0C98-0A4F-473A-A2AD-DAD73CD79931}" srcId="{220DDC67-D306-40AD-8E40-5B78C0425F20}" destId="{9250E0F7-808B-4D56-9028-35813BD55DB1}" srcOrd="0" destOrd="0" parTransId="{0811603D-237A-40BF-8C33-E3385062EDDD}" sibTransId="{8CFF0014-3994-4338-BB36-7F87941410C7}"/>
    <dgm:cxn modelId="{F15152D5-C3BA-4090-A76C-3758AE32D5CA}" srcId="{9250E0F7-808B-4D56-9028-35813BD55DB1}" destId="{763D559C-E46E-4229-8BCF-5C1948C0E21B}" srcOrd="2" destOrd="0" parTransId="{BECDFE02-A4ED-405B-BB7F-653020EAE5DB}" sibTransId="{3B85940B-8CCE-425D-920B-252121107233}"/>
    <dgm:cxn modelId="{C2B1B3A4-64E5-41E7-BD5E-B64B210FD584}" type="presOf" srcId="{2340D71F-F3DB-47C3-B455-1135E2A3BD6B}" destId="{3F319A53-0813-4F69-8BFA-1353C456F871}" srcOrd="0" destOrd="0" presId="urn:microsoft.com/office/officeart/2005/8/layout/radial1"/>
    <dgm:cxn modelId="{B404206D-DD6A-41B8-8089-70648E0227D5}" type="presOf" srcId="{9250E0F7-808B-4D56-9028-35813BD55DB1}" destId="{D7F5B511-00CA-4F86-AC93-29A1038BDFAC}" srcOrd="0" destOrd="0" presId="urn:microsoft.com/office/officeart/2005/8/layout/radial1"/>
    <dgm:cxn modelId="{E43B3610-4743-43C3-BA7B-02FA80CA2F5D}" type="presOf" srcId="{220DDC67-D306-40AD-8E40-5B78C0425F20}" destId="{1A1E00D4-81ED-4BDD-8475-4E523634AD46}" srcOrd="0" destOrd="0" presId="urn:microsoft.com/office/officeart/2005/8/layout/radial1"/>
    <dgm:cxn modelId="{A1EF38EA-A199-4198-8458-4BD4F68C3237}" type="presParOf" srcId="{1A1E00D4-81ED-4BDD-8475-4E523634AD46}" destId="{D7F5B511-00CA-4F86-AC93-29A1038BDFAC}" srcOrd="0" destOrd="0" presId="urn:microsoft.com/office/officeart/2005/8/layout/radial1"/>
    <dgm:cxn modelId="{227B0395-4514-4AB7-A8FB-B26C86E9C060}" type="presParOf" srcId="{1A1E00D4-81ED-4BDD-8475-4E523634AD46}" destId="{3F319A53-0813-4F69-8BFA-1353C456F871}" srcOrd="1" destOrd="0" presId="urn:microsoft.com/office/officeart/2005/8/layout/radial1"/>
    <dgm:cxn modelId="{59F9B9B8-EB4D-4520-8A66-3E5D3E4CA929}" type="presParOf" srcId="{3F319A53-0813-4F69-8BFA-1353C456F871}" destId="{D631F49B-0EDA-4DF8-B757-58E1B5CD1F05}" srcOrd="0" destOrd="0" presId="urn:microsoft.com/office/officeart/2005/8/layout/radial1"/>
    <dgm:cxn modelId="{27EB472C-7D8A-4207-82D3-407F98814155}" type="presParOf" srcId="{1A1E00D4-81ED-4BDD-8475-4E523634AD46}" destId="{41224FA0-29AF-4DE1-B39D-5E61E1C52698}" srcOrd="2" destOrd="0" presId="urn:microsoft.com/office/officeart/2005/8/layout/radial1"/>
    <dgm:cxn modelId="{DF23BAF5-9860-4EF9-BD6F-6A7DE20474A2}" type="presParOf" srcId="{1A1E00D4-81ED-4BDD-8475-4E523634AD46}" destId="{607402D5-2D76-4CC9-B7F9-493503FDA85E}" srcOrd="3" destOrd="0" presId="urn:microsoft.com/office/officeart/2005/8/layout/radial1"/>
    <dgm:cxn modelId="{3A9A7229-AE1A-4C78-805E-F66B8513D6EF}" type="presParOf" srcId="{607402D5-2D76-4CC9-B7F9-493503FDA85E}" destId="{96DDCABF-1CF0-4A55-A399-9FA45597F01F}" srcOrd="0" destOrd="0" presId="urn:microsoft.com/office/officeart/2005/8/layout/radial1"/>
    <dgm:cxn modelId="{87794EA5-506D-41D6-A1F4-B3EBA868EEF8}" type="presParOf" srcId="{1A1E00D4-81ED-4BDD-8475-4E523634AD46}" destId="{A555FBD9-BEB5-4ECF-83E7-3A544B518B85}" srcOrd="4" destOrd="0" presId="urn:microsoft.com/office/officeart/2005/8/layout/radial1"/>
    <dgm:cxn modelId="{FAAE4FF4-A16F-48C5-BE71-47C526E594DA}" type="presParOf" srcId="{1A1E00D4-81ED-4BDD-8475-4E523634AD46}" destId="{9EA137B0-6958-4DF8-BA50-FC44AB57F9DE}" srcOrd="5" destOrd="0" presId="urn:microsoft.com/office/officeart/2005/8/layout/radial1"/>
    <dgm:cxn modelId="{F879F165-381A-401A-B220-135AB06EFA33}" type="presParOf" srcId="{9EA137B0-6958-4DF8-BA50-FC44AB57F9DE}" destId="{43462360-1ADE-4D25-BBB5-499706AABD29}" srcOrd="0" destOrd="0" presId="urn:microsoft.com/office/officeart/2005/8/layout/radial1"/>
    <dgm:cxn modelId="{68F2B4A4-B036-4F3F-9E1B-2D86D205E371}" type="presParOf" srcId="{1A1E00D4-81ED-4BDD-8475-4E523634AD46}" destId="{8C7303AE-0DD1-4348-948A-5C11DD75DB3C}" srcOrd="6" destOrd="0" presId="urn:microsoft.com/office/officeart/2005/8/layout/radial1"/>
    <dgm:cxn modelId="{727C3245-D10E-4F36-95FD-0D07CB16DDA1}" type="presParOf" srcId="{1A1E00D4-81ED-4BDD-8475-4E523634AD46}" destId="{DBA9FE41-BA08-47D9-BA14-93C023E4AE01}" srcOrd="7" destOrd="0" presId="urn:microsoft.com/office/officeart/2005/8/layout/radial1"/>
    <dgm:cxn modelId="{1F22DA74-EBF9-4906-97FE-FA9A6915F101}" type="presParOf" srcId="{DBA9FE41-BA08-47D9-BA14-93C023E4AE01}" destId="{4A83419E-81D8-4C7E-880C-A98E5662947F}" srcOrd="0" destOrd="0" presId="urn:microsoft.com/office/officeart/2005/8/layout/radial1"/>
    <dgm:cxn modelId="{15F7F68B-E85A-4AE9-B68C-8D708EF02FB8}" type="presParOf" srcId="{1A1E00D4-81ED-4BDD-8475-4E523634AD46}" destId="{E12B3B7A-90A5-4695-8EE1-29820B70119B}"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602518-473D-42D8-B772-C10079874ACC}" type="doc">
      <dgm:prSet loTypeId="urn:microsoft.com/office/officeart/2005/8/layout/cycle7" loCatId="cycle" qsTypeId="urn:microsoft.com/office/officeart/2005/8/quickstyle/simple1" qsCatId="simple" csTypeId="urn:microsoft.com/office/officeart/2005/8/colors/colorful3" csCatId="colorful" phldr="1"/>
      <dgm:spPr/>
      <dgm:t>
        <a:bodyPr/>
        <a:lstStyle/>
        <a:p>
          <a:endParaRPr lang="en-GB"/>
        </a:p>
      </dgm:t>
    </dgm:pt>
    <dgm:pt modelId="{110579E1-2B81-45AF-9EBF-93CF58071EB0}">
      <dgm:prSet phldrT="[Text]"/>
      <dgm:spPr/>
      <dgm:t>
        <a:bodyPr/>
        <a:lstStyle/>
        <a:p>
          <a:r>
            <a:rPr lang="en-GB" dirty="0" smtClean="0"/>
            <a:t>Genetics</a:t>
          </a:r>
          <a:endParaRPr lang="en-GB" dirty="0"/>
        </a:p>
      </dgm:t>
    </dgm:pt>
    <dgm:pt modelId="{4F500555-F3BC-43CE-8586-6217199AB04B}" type="parTrans" cxnId="{6BDDB084-DDB8-4A07-8417-D34E53F4BF31}">
      <dgm:prSet/>
      <dgm:spPr/>
      <dgm:t>
        <a:bodyPr/>
        <a:lstStyle/>
        <a:p>
          <a:endParaRPr lang="en-GB"/>
        </a:p>
      </dgm:t>
    </dgm:pt>
    <dgm:pt modelId="{6DE790AF-3181-4425-B0A1-DB62B2BCD03A}" type="sibTrans" cxnId="{6BDDB084-DDB8-4A07-8417-D34E53F4BF31}">
      <dgm:prSet/>
      <dgm:spPr/>
      <dgm:t>
        <a:bodyPr/>
        <a:lstStyle/>
        <a:p>
          <a:endParaRPr lang="en-GB"/>
        </a:p>
      </dgm:t>
    </dgm:pt>
    <dgm:pt modelId="{98C96A3E-EE60-4DE8-8F58-BBF11F032C88}">
      <dgm:prSet phldrT="[Text]"/>
      <dgm:spPr/>
      <dgm:t>
        <a:bodyPr/>
        <a:lstStyle/>
        <a:p>
          <a:r>
            <a:rPr lang="en-GB" dirty="0" smtClean="0"/>
            <a:t>Childhood protectors</a:t>
          </a:r>
          <a:endParaRPr lang="en-GB" dirty="0"/>
        </a:p>
      </dgm:t>
    </dgm:pt>
    <dgm:pt modelId="{112C1CF6-F44C-4702-8E8B-FE02F3BDDF35}" type="parTrans" cxnId="{B827B046-93FA-4CE2-B0CF-9249393F9084}">
      <dgm:prSet/>
      <dgm:spPr/>
      <dgm:t>
        <a:bodyPr/>
        <a:lstStyle/>
        <a:p>
          <a:endParaRPr lang="en-GB"/>
        </a:p>
      </dgm:t>
    </dgm:pt>
    <dgm:pt modelId="{397B3892-C286-41B1-8B05-3E4ACCC4F828}" type="sibTrans" cxnId="{B827B046-93FA-4CE2-B0CF-9249393F9084}">
      <dgm:prSet/>
      <dgm:spPr/>
      <dgm:t>
        <a:bodyPr/>
        <a:lstStyle/>
        <a:p>
          <a:endParaRPr lang="en-GB"/>
        </a:p>
      </dgm:t>
    </dgm:pt>
    <dgm:pt modelId="{CAF4FEF2-4486-44FF-9A50-489425350EB2}">
      <dgm:prSet phldrT="[Text]"/>
      <dgm:spPr/>
      <dgm:t>
        <a:bodyPr/>
        <a:lstStyle/>
        <a:p>
          <a:r>
            <a:rPr lang="en-GB" dirty="0" smtClean="0"/>
            <a:t>Learning from adversity</a:t>
          </a:r>
          <a:endParaRPr lang="en-GB" dirty="0"/>
        </a:p>
      </dgm:t>
    </dgm:pt>
    <dgm:pt modelId="{C62EB84A-19B4-4402-B1DD-0155B65AE6FD}" type="parTrans" cxnId="{E58FF076-5A42-4989-AA70-0866B16F2649}">
      <dgm:prSet/>
      <dgm:spPr/>
      <dgm:t>
        <a:bodyPr/>
        <a:lstStyle/>
        <a:p>
          <a:endParaRPr lang="en-GB"/>
        </a:p>
      </dgm:t>
    </dgm:pt>
    <dgm:pt modelId="{FE9BC4BE-930D-4DDD-A4A9-0557B4115D15}" type="sibTrans" cxnId="{E58FF076-5A42-4989-AA70-0866B16F2649}">
      <dgm:prSet/>
      <dgm:spPr/>
      <dgm:t>
        <a:bodyPr/>
        <a:lstStyle/>
        <a:p>
          <a:endParaRPr lang="en-GB"/>
        </a:p>
      </dgm:t>
    </dgm:pt>
    <dgm:pt modelId="{3A237925-B958-4A6C-BD06-B88650E89872}" type="pres">
      <dgm:prSet presAssocID="{03602518-473D-42D8-B772-C10079874ACC}" presName="Name0" presStyleCnt="0">
        <dgm:presLayoutVars>
          <dgm:dir/>
          <dgm:resizeHandles val="exact"/>
        </dgm:presLayoutVars>
      </dgm:prSet>
      <dgm:spPr/>
      <dgm:t>
        <a:bodyPr/>
        <a:lstStyle/>
        <a:p>
          <a:endParaRPr lang="en-GB"/>
        </a:p>
      </dgm:t>
    </dgm:pt>
    <dgm:pt modelId="{5A4F910B-D335-484A-B66B-2FFDADA58ABD}" type="pres">
      <dgm:prSet presAssocID="{110579E1-2B81-45AF-9EBF-93CF58071EB0}" presName="node" presStyleLbl="node1" presStyleIdx="0" presStyleCnt="3">
        <dgm:presLayoutVars>
          <dgm:bulletEnabled val="1"/>
        </dgm:presLayoutVars>
      </dgm:prSet>
      <dgm:spPr/>
      <dgm:t>
        <a:bodyPr/>
        <a:lstStyle/>
        <a:p>
          <a:endParaRPr lang="en-GB"/>
        </a:p>
      </dgm:t>
    </dgm:pt>
    <dgm:pt modelId="{EF919F2C-F0C1-4805-B594-F45E61C8D051}" type="pres">
      <dgm:prSet presAssocID="{6DE790AF-3181-4425-B0A1-DB62B2BCD03A}" presName="sibTrans" presStyleLbl="sibTrans2D1" presStyleIdx="0" presStyleCnt="3"/>
      <dgm:spPr/>
      <dgm:t>
        <a:bodyPr/>
        <a:lstStyle/>
        <a:p>
          <a:endParaRPr lang="en-GB"/>
        </a:p>
      </dgm:t>
    </dgm:pt>
    <dgm:pt modelId="{DA5C8B85-11DC-42F3-87C3-136F20820FDD}" type="pres">
      <dgm:prSet presAssocID="{6DE790AF-3181-4425-B0A1-DB62B2BCD03A}" presName="connectorText" presStyleLbl="sibTrans2D1" presStyleIdx="0" presStyleCnt="3"/>
      <dgm:spPr/>
      <dgm:t>
        <a:bodyPr/>
        <a:lstStyle/>
        <a:p>
          <a:endParaRPr lang="en-GB"/>
        </a:p>
      </dgm:t>
    </dgm:pt>
    <dgm:pt modelId="{01B59D58-1E87-4254-8B55-8F7EC414C630}" type="pres">
      <dgm:prSet presAssocID="{98C96A3E-EE60-4DE8-8F58-BBF11F032C88}" presName="node" presStyleLbl="node1" presStyleIdx="1" presStyleCnt="3">
        <dgm:presLayoutVars>
          <dgm:bulletEnabled val="1"/>
        </dgm:presLayoutVars>
      </dgm:prSet>
      <dgm:spPr/>
      <dgm:t>
        <a:bodyPr/>
        <a:lstStyle/>
        <a:p>
          <a:endParaRPr lang="en-GB"/>
        </a:p>
      </dgm:t>
    </dgm:pt>
    <dgm:pt modelId="{C3C15E40-9BFD-4E13-8197-65A2557066D2}" type="pres">
      <dgm:prSet presAssocID="{397B3892-C286-41B1-8B05-3E4ACCC4F828}" presName="sibTrans" presStyleLbl="sibTrans2D1" presStyleIdx="1" presStyleCnt="3"/>
      <dgm:spPr/>
      <dgm:t>
        <a:bodyPr/>
        <a:lstStyle/>
        <a:p>
          <a:endParaRPr lang="en-GB"/>
        </a:p>
      </dgm:t>
    </dgm:pt>
    <dgm:pt modelId="{359AAE20-C9E7-4093-8ACB-B045BF5B1B1A}" type="pres">
      <dgm:prSet presAssocID="{397B3892-C286-41B1-8B05-3E4ACCC4F828}" presName="connectorText" presStyleLbl="sibTrans2D1" presStyleIdx="1" presStyleCnt="3"/>
      <dgm:spPr/>
      <dgm:t>
        <a:bodyPr/>
        <a:lstStyle/>
        <a:p>
          <a:endParaRPr lang="en-GB"/>
        </a:p>
      </dgm:t>
    </dgm:pt>
    <dgm:pt modelId="{7C45946D-0ADA-4E76-B02F-F7D395BFA644}" type="pres">
      <dgm:prSet presAssocID="{CAF4FEF2-4486-44FF-9A50-489425350EB2}" presName="node" presStyleLbl="node1" presStyleIdx="2" presStyleCnt="3">
        <dgm:presLayoutVars>
          <dgm:bulletEnabled val="1"/>
        </dgm:presLayoutVars>
      </dgm:prSet>
      <dgm:spPr/>
      <dgm:t>
        <a:bodyPr/>
        <a:lstStyle/>
        <a:p>
          <a:endParaRPr lang="en-GB"/>
        </a:p>
      </dgm:t>
    </dgm:pt>
    <dgm:pt modelId="{3FD1F067-31F7-4515-BCEC-A7632D45C7E8}" type="pres">
      <dgm:prSet presAssocID="{FE9BC4BE-930D-4DDD-A4A9-0557B4115D15}" presName="sibTrans" presStyleLbl="sibTrans2D1" presStyleIdx="2" presStyleCnt="3"/>
      <dgm:spPr/>
      <dgm:t>
        <a:bodyPr/>
        <a:lstStyle/>
        <a:p>
          <a:endParaRPr lang="en-GB"/>
        </a:p>
      </dgm:t>
    </dgm:pt>
    <dgm:pt modelId="{382BD2F1-9257-40CD-BEA3-72AFCE33903D}" type="pres">
      <dgm:prSet presAssocID="{FE9BC4BE-930D-4DDD-A4A9-0557B4115D15}" presName="connectorText" presStyleLbl="sibTrans2D1" presStyleIdx="2" presStyleCnt="3"/>
      <dgm:spPr/>
      <dgm:t>
        <a:bodyPr/>
        <a:lstStyle/>
        <a:p>
          <a:endParaRPr lang="en-GB"/>
        </a:p>
      </dgm:t>
    </dgm:pt>
  </dgm:ptLst>
  <dgm:cxnLst>
    <dgm:cxn modelId="{5FBBF245-805E-4C1E-A432-6742138E6417}" type="presOf" srcId="{FE9BC4BE-930D-4DDD-A4A9-0557B4115D15}" destId="{382BD2F1-9257-40CD-BEA3-72AFCE33903D}" srcOrd="1" destOrd="0" presId="urn:microsoft.com/office/officeart/2005/8/layout/cycle7"/>
    <dgm:cxn modelId="{5051C544-4AAB-4850-B27D-FD49AF486E9B}" type="presOf" srcId="{110579E1-2B81-45AF-9EBF-93CF58071EB0}" destId="{5A4F910B-D335-484A-B66B-2FFDADA58ABD}" srcOrd="0" destOrd="0" presId="urn:microsoft.com/office/officeart/2005/8/layout/cycle7"/>
    <dgm:cxn modelId="{3898B3F6-B6EB-422F-8454-D7563DE2D1DA}" type="presOf" srcId="{98C96A3E-EE60-4DE8-8F58-BBF11F032C88}" destId="{01B59D58-1E87-4254-8B55-8F7EC414C630}" srcOrd="0" destOrd="0" presId="urn:microsoft.com/office/officeart/2005/8/layout/cycle7"/>
    <dgm:cxn modelId="{E58FF076-5A42-4989-AA70-0866B16F2649}" srcId="{03602518-473D-42D8-B772-C10079874ACC}" destId="{CAF4FEF2-4486-44FF-9A50-489425350EB2}" srcOrd="2" destOrd="0" parTransId="{C62EB84A-19B4-4402-B1DD-0155B65AE6FD}" sibTransId="{FE9BC4BE-930D-4DDD-A4A9-0557B4115D15}"/>
    <dgm:cxn modelId="{DE8E1BC9-5929-4082-9C4D-DB1683FC30FE}" type="presOf" srcId="{6DE790AF-3181-4425-B0A1-DB62B2BCD03A}" destId="{EF919F2C-F0C1-4805-B594-F45E61C8D051}" srcOrd="0" destOrd="0" presId="urn:microsoft.com/office/officeart/2005/8/layout/cycle7"/>
    <dgm:cxn modelId="{1DE8EDE0-8328-43DA-B460-78B7CD27BB70}" type="presOf" srcId="{397B3892-C286-41B1-8B05-3E4ACCC4F828}" destId="{C3C15E40-9BFD-4E13-8197-65A2557066D2}" srcOrd="0" destOrd="0" presId="urn:microsoft.com/office/officeart/2005/8/layout/cycle7"/>
    <dgm:cxn modelId="{6BDDB084-DDB8-4A07-8417-D34E53F4BF31}" srcId="{03602518-473D-42D8-B772-C10079874ACC}" destId="{110579E1-2B81-45AF-9EBF-93CF58071EB0}" srcOrd="0" destOrd="0" parTransId="{4F500555-F3BC-43CE-8586-6217199AB04B}" sibTransId="{6DE790AF-3181-4425-B0A1-DB62B2BCD03A}"/>
    <dgm:cxn modelId="{6AAF2C83-FDAC-42FD-9F20-DA88B68971C2}" type="presOf" srcId="{FE9BC4BE-930D-4DDD-A4A9-0557B4115D15}" destId="{3FD1F067-31F7-4515-BCEC-A7632D45C7E8}" srcOrd="0" destOrd="0" presId="urn:microsoft.com/office/officeart/2005/8/layout/cycle7"/>
    <dgm:cxn modelId="{57358B3A-6D92-4B6A-ADD5-72D25996C82C}" type="presOf" srcId="{6DE790AF-3181-4425-B0A1-DB62B2BCD03A}" destId="{DA5C8B85-11DC-42F3-87C3-136F20820FDD}" srcOrd="1" destOrd="0" presId="urn:microsoft.com/office/officeart/2005/8/layout/cycle7"/>
    <dgm:cxn modelId="{CDCCEBCC-0B2A-45D8-B9A6-8674CFDCFDC3}" type="presOf" srcId="{CAF4FEF2-4486-44FF-9A50-489425350EB2}" destId="{7C45946D-0ADA-4E76-B02F-F7D395BFA644}" srcOrd="0" destOrd="0" presId="urn:microsoft.com/office/officeart/2005/8/layout/cycle7"/>
    <dgm:cxn modelId="{B1759620-CB92-4185-AD23-8143BA30CF68}" type="presOf" srcId="{397B3892-C286-41B1-8B05-3E4ACCC4F828}" destId="{359AAE20-C9E7-4093-8ACB-B045BF5B1B1A}" srcOrd="1" destOrd="0" presId="urn:microsoft.com/office/officeart/2005/8/layout/cycle7"/>
    <dgm:cxn modelId="{99CC69B1-2BFE-401A-AA13-C73CC3E0ACD6}" type="presOf" srcId="{03602518-473D-42D8-B772-C10079874ACC}" destId="{3A237925-B958-4A6C-BD06-B88650E89872}" srcOrd="0" destOrd="0" presId="urn:microsoft.com/office/officeart/2005/8/layout/cycle7"/>
    <dgm:cxn modelId="{B827B046-93FA-4CE2-B0CF-9249393F9084}" srcId="{03602518-473D-42D8-B772-C10079874ACC}" destId="{98C96A3E-EE60-4DE8-8F58-BBF11F032C88}" srcOrd="1" destOrd="0" parTransId="{112C1CF6-F44C-4702-8E8B-FE02F3BDDF35}" sibTransId="{397B3892-C286-41B1-8B05-3E4ACCC4F828}"/>
    <dgm:cxn modelId="{1F4352F3-5365-42B0-84AA-401327BBC2C4}" type="presParOf" srcId="{3A237925-B958-4A6C-BD06-B88650E89872}" destId="{5A4F910B-D335-484A-B66B-2FFDADA58ABD}" srcOrd="0" destOrd="0" presId="urn:microsoft.com/office/officeart/2005/8/layout/cycle7"/>
    <dgm:cxn modelId="{07FFB2A4-ACAB-4FD7-82EF-16B0652E9166}" type="presParOf" srcId="{3A237925-B958-4A6C-BD06-B88650E89872}" destId="{EF919F2C-F0C1-4805-B594-F45E61C8D051}" srcOrd="1" destOrd="0" presId="urn:microsoft.com/office/officeart/2005/8/layout/cycle7"/>
    <dgm:cxn modelId="{E8C465AF-9E0D-4C15-AE27-8DFDF65D5339}" type="presParOf" srcId="{EF919F2C-F0C1-4805-B594-F45E61C8D051}" destId="{DA5C8B85-11DC-42F3-87C3-136F20820FDD}" srcOrd="0" destOrd="0" presId="urn:microsoft.com/office/officeart/2005/8/layout/cycle7"/>
    <dgm:cxn modelId="{D3919F5E-D03B-4081-B15E-D0E4ABBE7A28}" type="presParOf" srcId="{3A237925-B958-4A6C-BD06-B88650E89872}" destId="{01B59D58-1E87-4254-8B55-8F7EC414C630}" srcOrd="2" destOrd="0" presId="urn:microsoft.com/office/officeart/2005/8/layout/cycle7"/>
    <dgm:cxn modelId="{94EE3F24-A852-45D6-9DA6-6388BB7608B8}" type="presParOf" srcId="{3A237925-B958-4A6C-BD06-B88650E89872}" destId="{C3C15E40-9BFD-4E13-8197-65A2557066D2}" srcOrd="3" destOrd="0" presId="urn:microsoft.com/office/officeart/2005/8/layout/cycle7"/>
    <dgm:cxn modelId="{493845C9-9098-455F-9050-31E1B3DBC16C}" type="presParOf" srcId="{C3C15E40-9BFD-4E13-8197-65A2557066D2}" destId="{359AAE20-C9E7-4093-8ACB-B045BF5B1B1A}" srcOrd="0" destOrd="0" presId="urn:microsoft.com/office/officeart/2005/8/layout/cycle7"/>
    <dgm:cxn modelId="{02925096-EFD2-4904-BD9F-9A59159FD085}" type="presParOf" srcId="{3A237925-B958-4A6C-BD06-B88650E89872}" destId="{7C45946D-0ADA-4E76-B02F-F7D395BFA644}" srcOrd="4" destOrd="0" presId="urn:microsoft.com/office/officeart/2005/8/layout/cycle7"/>
    <dgm:cxn modelId="{1555B693-86CF-49A3-B269-9B68934DE583}" type="presParOf" srcId="{3A237925-B958-4A6C-BD06-B88650E89872}" destId="{3FD1F067-31F7-4515-BCEC-A7632D45C7E8}" srcOrd="5" destOrd="0" presId="urn:microsoft.com/office/officeart/2005/8/layout/cycle7"/>
    <dgm:cxn modelId="{82DB9E30-7818-4DC1-BB72-704A66CB07FC}" type="presParOf" srcId="{3FD1F067-31F7-4515-BCEC-A7632D45C7E8}" destId="{382BD2F1-9257-40CD-BEA3-72AFCE33903D}"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66B876-118F-4E47-8E33-38C3AFBA59CC}" type="doc">
      <dgm:prSet loTypeId="urn:microsoft.com/office/officeart/2005/8/layout/venn1" loCatId="relationship" qsTypeId="urn:microsoft.com/office/officeart/2005/8/quickstyle/simple1" qsCatId="simple" csTypeId="urn:microsoft.com/office/officeart/2005/8/colors/colorful5" csCatId="colorful" phldr="1"/>
      <dgm:spPr/>
    </dgm:pt>
    <dgm:pt modelId="{37837257-C497-41C0-9A6F-8080F9F93D71}">
      <dgm:prSet phldrT="[Text]"/>
      <dgm:spPr/>
      <dgm:t>
        <a:bodyPr/>
        <a:lstStyle/>
        <a:p>
          <a:r>
            <a:rPr lang="en-GB" dirty="0" smtClean="0"/>
            <a:t>Physical Energy</a:t>
          </a:r>
          <a:endParaRPr lang="en-GB" dirty="0"/>
        </a:p>
      </dgm:t>
    </dgm:pt>
    <dgm:pt modelId="{0A86AAFE-656E-4C4B-8BA4-318A2C60644D}" type="parTrans" cxnId="{D38BF426-EE43-4A4F-83CA-36B6AEC9C513}">
      <dgm:prSet/>
      <dgm:spPr/>
      <dgm:t>
        <a:bodyPr/>
        <a:lstStyle/>
        <a:p>
          <a:endParaRPr lang="en-GB"/>
        </a:p>
      </dgm:t>
    </dgm:pt>
    <dgm:pt modelId="{A4B38F6E-0BA0-47DA-8B95-38001CAF669B}" type="sibTrans" cxnId="{D38BF426-EE43-4A4F-83CA-36B6AEC9C513}">
      <dgm:prSet/>
      <dgm:spPr/>
      <dgm:t>
        <a:bodyPr/>
        <a:lstStyle/>
        <a:p>
          <a:endParaRPr lang="en-GB"/>
        </a:p>
      </dgm:t>
    </dgm:pt>
    <dgm:pt modelId="{4F5B4B7E-309C-4ECA-B96D-4F22747050B2}">
      <dgm:prSet phldrT="[Text]"/>
      <dgm:spPr/>
      <dgm:t>
        <a:bodyPr/>
        <a:lstStyle/>
        <a:p>
          <a:r>
            <a:rPr lang="en-GB" dirty="0" smtClean="0"/>
            <a:t>Mental Energy</a:t>
          </a:r>
          <a:endParaRPr lang="en-GB" dirty="0"/>
        </a:p>
      </dgm:t>
    </dgm:pt>
    <dgm:pt modelId="{AC07E217-2D5F-460B-BC0A-93FB74EDA578}" type="parTrans" cxnId="{A7FAE14D-197E-470C-B810-7B9C89872576}">
      <dgm:prSet/>
      <dgm:spPr/>
      <dgm:t>
        <a:bodyPr/>
        <a:lstStyle/>
        <a:p>
          <a:endParaRPr lang="en-GB"/>
        </a:p>
      </dgm:t>
    </dgm:pt>
    <dgm:pt modelId="{05A201DF-8E08-4259-BD51-E09EECD51861}" type="sibTrans" cxnId="{A7FAE14D-197E-470C-B810-7B9C89872576}">
      <dgm:prSet/>
      <dgm:spPr/>
      <dgm:t>
        <a:bodyPr/>
        <a:lstStyle/>
        <a:p>
          <a:endParaRPr lang="en-GB"/>
        </a:p>
      </dgm:t>
    </dgm:pt>
    <dgm:pt modelId="{C80125F4-C26B-40D6-A5F7-769CA2F21C89}">
      <dgm:prSet phldrT="[Text]"/>
      <dgm:spPr/>
      <dgm:t>
        <a:bodyPr/>
        <a:lstStyle/>
        <a:p>
          <a:r>
            <a:rPr lang="en-GB" dirty="0" smtClean="0"/>
            <a:t>Emotional Energy</a:t>
          </a:r>
          <a:endParaRPr lang="en-GB" dirty="0"/>
        </a:p>
      </dgm:t>
    </dgm:pt>
    <dgm:pt modelId="{E3219983-1F5A-483E-ABC7-29B8987A2AC0}" type="parTrans" cxnId="{97A54F25-7E64-4A78-BC87-F5C8531F7C0B}">
      <dgm:prSet/>
      <dgm:spPr/>
      <dgm:t>
        <a:bodyPr/>
        <a:lstStyle/>
        <a:p>
          <a:endParaRPr lang="en-GB"/>
        </a:p>
      </dgm:t>
    </dgm:pt>
    <dgm:pt modelId="{EDE06F64-F036-4A2B-9495-2E0EB752786A}" type="sibTrans" cxnId="{97A54F25-7E64-4A78-BC87-F5C8531F7C0B}">
      <dgm:prSet/>
      <dgm:spPr/>
      <dgm:t>
        <a:bodyPr/>
        <a:lstStyle/>
        <a:p>
          <a:endParaRPr lang="en-GB"/>
        </a:p>
      </dgm:t>
    </dgm:pt>
    <dgm:pt modelId="{9AFEE4C4-E8A9-4A73-A1BC-6CF8232A07D2}">
      <dgm:prSet/>
      <dgm:spPr/>
      <dgm:t>
        <a:bodyPr/>
        <a:lstStyle/>
        <a:p>
          <a:r>
            <a:rPr lang="en-GB" dirty="0" smtClean="0"/>
            <a:t>Energy of Purpose</a:t>
          </a:r>
          <a:endParaRPr lang="en-GB" dirty="0"/>
        </a:p>
      </dgm:t>
    </dgm:pt>
    <dgm:pt modelId="{36CEBE55-0A87-4D18-B3FD-5FDBB8FA2372}" type="parTrans" cxnId="{FE53275C-ADD7-470A-8137-788ED296E9D6}">
      <dgm:prSet/>
      <dgm:spPr/>
      <dgm:t>
        <a:bodyPr/>
        <a:lstStyle/>
        <a:p>
          <a:endParaRPr lang="en-GB"/>
        </a:p>
      </dgm:t>
    </dgm:pt>
    <dgm:pt modelId="{94169C17-409B-4F37-BC58-B913A4B1B6BC}" type="sibTrans" cxnId="{FE53275C-ADD7-470A-8137-788ED296E9D6}">
      <dgm:prSet/>
      <dgm:spPr/>
      <dgm:t>
        <a:bodyPr/>
        <a:lstStyle/>
        <a:p>
          <a:endParaRPr lang="en-GB"/>
        </a:p>
      </dgm:t>
    </dgm:pt>
    <dgm:pt modelId="{ABD953D2-ECC3-44AE-8609-BACC03AF5B50}" type="pres">
      <dgm:prSet presAssocID="{DE66B876-118F-4E47-8E33-38C3AFBA59CC}" presName="compositeShape" presStyleCnt="0">
        <dgm:presLayoutVars>
          <dgm:chMax val="7"/>
          <dgm:dir/>
          <dgm:resizeHandles val="exact"/>
        </dgm:presLayoutVars>
      </dgm:prSet>
      <dgm:spPr/>
    </dgm:pt>
    <dgm:pt modelId="{803EE217-C7BF-451F-ACDC-1D87698F0193}" type="pres">
      <dgm:prSet presAssocID="{37837257-C497-41C0-9A6F-8080F9F93D71}" presName="circ1" presStyleLbl="vennNode1" presStyleIdx="0" presStyleCnt="4"/>
      <dgm:spPr/>
      <dgm:t>
        <a:bodyPr/>
        <a:lstStyle/>
        <a:p>
          <a:endParaRPr lang="en-GB"/>
        </a:p>
      </dgm:t>
    </dgm:pt>
    <dgm:pt modelId="{F7434963-A295-43C6-A21C-1B6184C4BF66}" type="pres">
      <dgm:prSet presAssocID="{37837257-C497-41C0-9A6F-8080F9F93D71}" presName="circ1Tx" presStyleLbl="revTx" presStyleIdx="0" presStyleCnt="0">
        <dgm:presLayoutVars>
          <dgm:chMax val="0"/>
          <dgm:chPref val="0"/>
          <dgm:bulletEnabled val="1"/>
        </dgm:presLayoutVars>
      </dgm:prSet>
      <dgm:spPr/>
      <dgm:t>
        <a:bodyPr/>
        <a:lstStyle/>
        <a:p>
          <a:endParaRPr lang="en-GB"/>
        </a:p>
      </dgm:t>
    </dgm:pt>
    <dgm:pt modelId="{8D2DC7D5-E432-48E9-A420-90C7C332ABFD}" type="pres">
      <dgm:prSet presAssocID="{4F5B4B7E-309C-4ECA-B96D-4F22747050B2}" presName="circ2" presStyleLbl="vennNode1" presStyleIdx="1" presStyleCnt="4"/>
      <dgm:spPr/>
      <dgm:t>
        <a:bodyPr/>
        <a:lstStyle/>
        <a:p>
          <a:endParaRPr lang="en-GB"/>
        </a:p>
      </dgm:t>
    </dgm:pt>
    <dgm:pt modelId="{53F88760-3810-4B3F-AE16-F2CDD1A3539E}" type="pres">
      <dgm:prSet presAssocID="{4F5B4B7E-309C-4ECA-B96D-4F22747050B2}" presName="circ2Tx" presStyleLbl="revTx" presStyleIdx="0" presStyleCnt="0">
        <dgm:presLayoutVars>
          <dgm:chMax val="0"/>
          <dgm:chPref val="0"/>
          <dgm:bulletEnabled val="1"/>
        </dgm:presLayoutVars>
      </dgm:prSet>
      <dgm:spPr/>
      <dgm:t>
        <a:bodyPr/>
        <a:lstStyle/>
        <a:p>
          <a:endParaRPr lang="en-GB"/>
        </a:p>
      </dgm:t>
    </dgm:pt>
    <dgm:pt modelId="{530AFCE5-F0AE-419E-9A9E-3A1EF532DAF0}" type="pres">
      <dgm:prSet presAssocID="{C80125F4-C26B-40D6-A5F7-769CA2F21C89}" presName="circ3" presStyleLbl="vennNode1" presStyleIdx="2" presStyleCnt="4"/>
      <dgm:spPr/>
      <dgm:t>
        <a:bodyPr/>
        <a:lstStyle/>
        <a:p>
          <a:endParaRPr lang="en-GB"/>
        </a:p>
      </dgm:t>
    </dgm:pt>
    <dgm:pt modelId="{50A83014-BB9E-491C-BCC1-D0655D6E2ABD}" type="pres">
      <dgm:prSet presAssocID="{C80125F4-C26B-40D6-A5F7-769CA2F21C89}" presName="circ3Tx" presStyleLbl="revTx" presStyleIdx="0" presStyleCnt="0">
        <dgm:presLayoutVars>
          <dgm:chMax val="0"/>
          <dgm:chPref val="0"/>
          <dgm:bulletEnabled val="1"/>
        </dgm:presLayoutVars>
      </dgm:prSet>
      <dgm:spPr/>
      <dgm:t>
        <a:bodyPr/>
        <a:lstStyle/>
        <a:p>
          <a:endParaRPr lang="en-GB"/>
        </a:p>
      </dgm:t>
    </dgm:pt>
    <dgm:pt modelId="{31922799-39B2-42F5-A783-0509D798DA61}" type="pres">
      <dgm:prSet presAssocID="{9AFEE4C4-E8A9-4A73-A1BC-6CF8232A07D2}" presName="circ4" presStyleLbl="vennNode1" presStyleIdx="3" presStyleCnt="4"/>
      <dgm:spPr/>
      <dgm:t>
        <a:bodyPr/>
        <a:lstStyle/>
        <a:p>
          <a:endParaRPr lang="en-GB"/>
        </a:p>
      </dgm:t>
    </dgm:pt>
    <dgm:pt modelId="{60D3CC3F-6CB4-4F5F-BC09-B07693257C3B}" type="pres">
      <dgm:prSet presAssocID="{9AFEE4C4-E8A9-4A73-A1BC-6CF8232A07D2}" presName="circ4Tx" presStyleLbl="revTx" presStyleIdx="0" presStyleCnt="0">
        <dgm:presLayoutVars>
          <dgm:chMax val="0"/>
          <dgm:chPref val="0"/>
          <dgm:bulletEnabled val="1"/>
        </dgm:presLayoutVars>
      </dgm:prSet>
      <dgm:spPr/>
      <dgm:t>
        <a:bodyPr/>
        <a:lstStyle/>
        <a:p>
          <a:endParaRPr lang="en-GB"/>
        </a:p>
      </dgm:t>
    </dgm:pt>
  </dgm:ptLst>
  <dgm:cxnLst>
    <dgm:cxn modelId="{97A54F25-7E64-4A78-BC87-F5C8531F7C0B}" srcId="{DE66B876-118F-4E47-8E33-38C3AFBA59CC}" destId="{C80125F4-C26B-40D6-A5F7-769CA2F21C89}" srcOrd="2" destOrd="0" parTransId="{E3219983-1F5A-483E-ABC7-29B8987A2AC0}" sibTransId="{EDE06F64-F036-4A2B-9495-2E0EB752786A}"/>
    <dgm:cxn modelId="{B6172D83-9DD9-4526-B509-53F439F93231}" type="presOf" srcId="{37837257-C497-41C0-9A6F-8080F9F93D71}" destId="{803EE217-C7BF-451F-ACDC-1D87698F0193}" srcOrd="0" destOrd="0" presId="urn:microsoft.com/office/officeart/2005/8/layout/venn1"/>
    <dgm:cxn modelId="{BBD9C36C-A22B-4325-A5DF-98820B350D12}" type="presOf" srcId="{C80125F4-C26B-40D6-A5F7-769CA2F21C89}" destId="{50A83014-BB9E-491C-BCC1-D0655D6E2ABD}" srcOrd="1" destOrd="0" presId="urn:microsoft.com/office/officeart/2005/8/layout/venn1"/>
    <dgm:cxn modelId="{FE53275C-ADD7-470A-8137-788ED296E9D6}" srcId="{DE66B876-118F-4E47-8E33-38C3AFBA59CC}" destId="{9AFEE4C4-E8A9-4A73-A1BC-6CF8232A07D2}" srcOrd="3" destOrd="0" parTransId="{36CEBE55-0A87-4D18-B3FD-5FDBB8FA2372}" sibTransId="{94169C17-409B-4F37-BC58-B913A4B1B6BC}"/>
    <dgm:cxn modelId="{B498B69E-0C74-4BDE-A869-465ACC4DD6EE}" type="presOf" srcId="{DE66B876-118F-4E47-8E33-38C3AFBA59CC}" destId="{ABD953D2-ECC3-44AE-8609-BACC03AF5B50}" srcOrd="0" destOrd="0" presId="urn:microsoft.com/office/officeart/2005/8/layout/venn1"/>
    <dgm:cxn modelId="{4B77166E-0248-4081-B3C3-DAF1054923AD}" type="presOf" srcId="{9AFEE4C4-E8A9-4A73-A1BC-6CF8232A07D2}" destId="{60D3CC3F-6CB4-4F5F-BC09-B07693257C3B}" srcOrd="1" destOrd="0" presId="urn:microsoft.com/office/officeart/2005/8/layout/venn1"/>
    <dgm:cxn modelId="{AAE84F4F-39BE-448F-8312-0D5A45178968}" type="presOf" srcId="{4F5B4B7E-309C-4ECA-B96D-4F22747050B2}" destId="{53F88760-3810-4B3F-AE16-F2CDD1A3539E}" srcOrd="1" destOrd="0" presId="urn:microsoft.com/office/officeart/2005/8/layout/venn1"/>
    <dgm:cxn modelId="{8DC89B64-F674-4CC2-9126-CAB6AA663C3D}" type="presOf" srcId="{9AFEE4C4-E8A9-4A73-A1BC-6CF8232A07D2}" destId="{31922799-39B2-42F5-A783-0509D798DA61}" srcOrd="0" destOrd="0" presId="urn:microsoft.com/office/officeart/2005/8/layout/venn1"/>
    <dgm:cxn modelId="{5162A397-20C7-456C-B3A4-65F68DEB038D}" type="presOf" srcId="{4F5B4B7E-309C-4ECA-B96D-4F22747050B2}" destId="{8D2DC7D5-E432-48E9-A420-90C7C332ABFD}" srcOrd="0" destOrd="0" presId="urn:microsoft.com/office/officeart/2005/8/layout/venn1"/>
    <dgm:cxn modelId="{88A581E1-D487-47FF-BCBA-6FBFD93C02B8}" type="presOf" srcId="{37837257-C497-41C0-9A6F-8080F9F93D71}" destId="{F7434963-A295-43C6-A21C-1B6184C4BF66}" srcOrd="1" destOrd="0" presId="urn:microsoft.com/office/officeart/2005/8/layout/venn1"/>
    <dgm:cxn modelId="{A7FAE14D-197E-470C-B810-7B9C89872576}" srcId="{DE66B876-118F-4E47-8E33-38C3AFBA59CC}" destId="{4F5B4B7E-309C-4ECA-B96D-4F22747050B2}" srcOrd="1" destOrd="0" parTransId="{AC07E217-2D5F-460B-BC0A-93FB74EDA578}" sibTransId="{05A201DF-8E08-4259-BD51-E09EECD51861}"/>
    <dgm:cxn modelId="{D38BF426-EE43-4A4F-83CA-36B6AEC9C513}" srcId="{DE66B876-118F-4E47-8E33-38C3AFBA59CC}" destId="{37837257-C497-41C0-9A6F-8080F9F93D71}" srcOrd="0" destOrd="0" parTransId="{0A86AAFE-656E-4C4B-8BA4-318A2C60644D}" sibTransId="{A4B38F6E-0BA0-47DA-8B95-38001CAF669B}"/>
    <dgm:cxn modelId="{F2CEBBDD-006E-4F68-98B2-042CFBF7B28B}" type="presOf" srcId="{C80125F4-C26B-40D6-A5F7-769CA2F21C89}" destId="{530AFCE5-F0AE-419E-9A9E-3A1EF532DAF0}" srcOrd="0" destOrd="0" presId="urn:microsoft.com/office/officeart/2005/8/layout/venn1"/>
    <dgm:cxn modelId="{3B15D146-4243-4F92-B065-F6C65DC00DBA}" type="presParOf" srcId="{ABD953D2-ECC3-44AE-8609-BACC03AF5B50}" destId="{803EE217-C7BF-451F-ACDC-1D87698F0193}" srcOrd="0" destOrd="0" presId="urn:microsoft.com/office/officeart/2005/8/layout/venn1"/>
    <dgm:cxn modelId="{74D10C77-9E4A-46E9-8CAC-2F68BF6C05C5}" type="presParOf" srcId="{ABD953D2-ECC3-44AE-8609-BACC03AF5B50}" destId="{F7434963-A295-43C6-A21C-1B6184C4BF66}" srcOrd="1" destOrd="0" presId="urn:microsoft.com/office/officeart/2005/8/layout/venn1"/>
    <dgm:cxn modelId="{7972F5D3-B324-4AB5-9F90-C70E0520DF68}" type="presParOf" srcId="{ABD953D2-ECC3-44AE-8609-BACC03AF5B50}" destId="{8D2DC7D5-E432-48E9-A420-90C7C332ABFD}" srcOrd="2" destOrd="0" presId="urn:microsoft.com/office/officeart/2005/8/layout/venn1"/>
    <dgm:cxn modelId="{23F3125C-4EEF-4014-A8FC-BC3A978B7CC3}" type="presParOf" srcId="{ABD953D2-ECC3-44AE-8609-BACC03AF5B50}" destId="{53F88760-3810-4B3F-AE16-F2CDD1A3539E}" srcOrd="3" destOrd="0" presId="urn:microsoft.com/office/officeart/2005/8/layout/venn1"/>
    <dgm:cxn modelId="{8D49B146-4212-4ABC-B357-8F7FE5671FD0}" type="presParOf" srcId="{ABD953D2-ECC3-44AE-8609-BACC03AF5B50}" destId="{530AFCE5-F0AE-419E-9A9E-3A1EF532DAF0}" srcOrd="4" destOrd="0" presId="urn:microsoft.com/office/officeart/2005/8/layout/venn1"/>
    <dgm:cxn modelId="{2AEDF31D-7DE8-4FCC-ABFE-FD178030C0C3}" type="presParOf" srcId="{ABD953D2-ECC3-44AE-8609-BACC03AF5B50}" destId="{50A83014-BB9E-491C-BCC1-D0655D6E2ABD}" srcOrd="5" destOrd="0" presId="urn:microsoft.com/office/officeart/2005/8/layout/venn1"/>
    <dgm:cxn modelId="{CD64DC9A-76F2-46B4-8289-CE3ABA53ED75}" type="presParOf" srcId="{ABD953D2-ECC3-44AE-8609-BACC03AF5B50}" destId="{31922799-39B2-42F5-A783-0509D798DA61}" srcOrd="6" destOrd="0" presId="urn:microsoft.com/office/officeart/2005/8/layout/venn1"/>
    <dgm:cxn modelId="{CAF41D5E-AC02-4190-9BFE-820968C2D0D2}" type="presParOf" srcId="{ABD953D2-ECC3-44AE-8609-BACC03AF5B50}" destId="{60D3CC3F-6CB4-4F5F-BC09-B07693257C3B}"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5B511-00CA-4F86-AC93-29A1038BDFAC}">
      <dsp:nvSpPr>
        <dsp:cNvPr id="0" name=""/>
        <dsp:cNvSpPr/>
      </dsp:nvSpPr>
      <dsp:spPr>
        <a:xfrm>
          <a:off x="3198992" y="1415014"/>
          <a:ext cx="977776" cy="108633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kern="1200" dirty="0" smtClean="0"/>
            <a:t>Resilience</a:t>
          </a:r>
          <a:endParaRPr lang="en-GB" sz="1300" kern="1200" dirty="0"/>
        </a:p>
      </dsp:txBody>
      <dsp:txXfrm>
        <a:off x="3342184" y="1574104"/>
        <a:ext cx="691392" cy="768153"/>
      </dsp:txXfrm>
    </dsp:sp>
    <dsp:sp modelId="{3F319A53-0813-4F69-8BFA-1353C456F871}">
      <dsp:nvSpPr>
        <dsp:cNvPr id="0" name=""/>
        <dsp:cNvSpPr/>
      </dsp:nvSpPr>
      <dsp:spPr>
        <a:xfrm rot="16200000">
          <a:off x="3524403" y="1238309"/>
          <a:ext cx="326955" cy="26455"/>
        </a:xfrm>
        <a:custGeom>
          <a:avLst/>
          <a:gdLst/>
          <a:ahLst/>
          <a:cxnLst/>
          <a:rect l="0" t="0" r="0" b="0"/>
          <a:pathLst>
            <a:path>
              <a:moveTo>
                <a:pt x="0" y="13227"/>
              </a:moveTo>
              <a:lnTo>
                <a:pt x="326955" y="1322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679707" y="1243362"/>
        <a:ext cx="16347" cy="16347"/>
      </dsp:txXfrm>
    </dsp:sp>
    <dsp:sp modelId="{41224FA0-29AF-4DE1-B39D-5E61E1C52698}">
      <dsp:nvSpPr>
        <dsp:cNvPr id="0" name=""/>
        <dsp:cNvSpPr/>
      </dsp:nvSpPr>
      <dsp:spPr>
        <a:xfrm>
          <a:off x="2940353" y="1725"/>
          <a:ext cx="1495055" cy="108633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b="1" kern="1200" dirty="0" smtClean="0"/>
            <a:t>Volatile</a:t>
          </a:r>
          <a:endParaRPr lang="en-GB" sz="1500" b="1" kern="1200" dirty="0"/>
        </a:p>
      </dsp:txBody>
      <dsp:txXfrm>
        <a:off x="3159299" y="160815"/>
        <a:ext cx="1057163" cy="768153"/>
      </dsp:txXfrm>
    </dsp:sp>
    <dsp:sp modelId="{607402D5-2D76-4CC9-B7F9-493503FDA85E}">
      <dsp:nvSpPr>
        <dsp:cNvPr id="0" name=""/>
        <dsp:cNvSpPr/>
      </dsp:nvSpPr>
      <dsp:spPr>
        <a:xfrm>
          <a:off x="4176769" y="1944953"/>
          <a:ext cx="218800" cy="26455"/>
        </a:xfrm>
        <a:custGeom>
          <a:avLst/>
          <a:gdLst/>
          <a:ahLst/>
          <a:cxnLst/>
          <a:rect l="0" t="0" r="0" b="0"/>
          <a:pathLst>
            <a:path>
              <a:moveTo>
                <a:pt x="0" y="13227"/>
              </a:moveTo>
              <a:lnTo>
                <a:pt x="218800" y="1322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280699" y="1952711"/>
        <a:ext cx="10940" cy="10940"/>
      </dsp:txXfrm>
    </dsp:sp>
    <dsp:sp modelId="{A555FBD9-BEB5-4ECF-83E7-3A544B518B85}">
      <dsp:nvSpPr>
        <dsp:cNvPr id="0" name=""/>
        <dsp:cNvSpPr/>
      </dsp:nvSpPr>
      <dsp:spPr>
        <a:xfrm>
          <a:off x="4395569" y="1415014"/>
          <a:ext cx="1411201" cy="1086333"/>
        </a:xfrm>
        <a:prstGeom prst="ellipse">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smtClean="0"/>
            <a:t>Uncertain</a:t>
          </a:r>
          <a:endParaRPr lang="en-GB" sz="1400" b="1" kern="1200" dirty="0"/>
        </a:p>
      </dsp:txBody>
      <dsp:txXfrm>
        <a:off x="4602235" y="1574104"/>
        <a:ext cx="997869" cy="768153"/>
      </dsp:txXfrm>
    </dsp:sp>
    <dsp:sp modelId="{9EA137B0-6958-4DF8-BA50-FC44AB57F9DE}">
      <dsp:nvSpPr>
        <dsp:cNvPr id="0" name=""/>
        <dsp:cNvSpPr/>
      </dsp:nvSpPr>
      <dsp:spPr>
        <a:xfrm rot="5400000">
          <a:off x="3524403" y="2651598"/>
          <a:ext cx="326955" cy="26455"/>
        </a:xfrm>
        <a:custGeom>
          <a:avLst/>
          <a:gdLst/>
          <a:ahLst/>
          <a:cxnLst/>
          <a:rect l="0" t="0" r="0" b="0"/>
          <a:pathLst>
            <a:path>
              <a:moveTo>
                <a:pt x="0" y="13227"/>
              </a:moveTo>
              <a:lnTo>
                <a:pt x="326955" y="1322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679707" y="2656652"/>
        <a:ext cx="16347" cy="16347"/>
      </dsp:txXfrm>
    </dsp:sp>
    <dsp:sp modelId="{8C7303AE-0DD1-4348-948A-5C11DD75DB3C}">
      <dsp:nvSpPr>
        <dsp:cNvPr id="0" name=""/>
        <dsp:cNvSpPr/>
      </dsp:nvSpPr>
      <dsp:spPr>
        <a:xfrm>
          <a:off x="2921429" y="2828303"/>
          <a:ext cx="1532903" cy="1086333"/>
        </a:xfrm>
        <a:prstGeom prst="ellipse">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smtClean="0"/>
            <a:t>Complex</a:t>
          </a:r>
          <a:endParaRPr lang="en-GB" sz="1400" b="1" kern="1200" dirty="0"/>
        </a:p>
      </dsp:txBody>
      <dsp:txXfrm>
        <a:off x="3145917" y="2987393"/>
        <a:ext cx="1083927" cy="768153"/>
      </dsp:txXfrm>
    </dsp:sp>
    <dsp:sp modelId="{DBA9FE41-BA08-47D9-BA14-93C023E4AE01}">
      <dsp:nvSpPr>
        <dsp:cNvPr id="0" name=""/>
        <dsp:cNvSpPr/>
      </dsp:nvSpPr>
      <dsp:spPr>
        <a:xfrm rot="10800000">
          <a:off x="2964554" y="1944953"/>
          <a:ext cx="234438" cy="26455"/>
        </a:xfrm>
        <a:custGeom>
          <a:avLst/>
          <a:gdLst/>
          <a:ahLst/>
          <a:cxnLst/>
          <a:rect l="0" t="0" r="0" b="0"/>
          <a:pathLst>
            <a:path>
              <a:moveTo>
                <a:pt x="0" y="13227"/>
              </a:moveTo>
              <a:lnTo>
                <a:pt x="234438" y="1322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075912" y="1952320"/>
        <a:ext cx="11721" cy="11721"/>
      </dsp:txXfrm>
    </dsp:sp>
    <dsp:sp modelId="{E12B3B7A-90A5-4695-8EE1-29820B70119B}">
      <dsp:nvSpPr>
        <dsp:cNvPr id="0" name=""/>
        <dsp:cNvSpPr/>
      </dsp:nvSpPr>
      <dsp:spPr>
        <a:xfrm>
          <a:off x="1584628" y="1415014"/>
          <a:ext cx="1379926" cy="1086333"/>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b="1" kern="1200" dirty="0" smtClean="0"/>
            <a:t>Ambiguous</a:t>
          </a:r>
          <a:endParaRPr lang="en-GB" sz="1300" b="1" kern="1200" dirty="0"/>
        </a:p>
      </dsp:txBody>
      <dsp:txXfrm>
        <a:off x="1786713" y="1574104"/>
        <a:ext cx="975756" cy="768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F910B-D335-484A-B66B-2FFDADA58ABD}">
      <dsp:nvSpPr>
        <dsp:cNvPr id="0" name=""/>
        <dsp:cNvSpPr/>
      </dsp:nvSpPr>
      <dsp:spPr>
        <a:xfrm>
          <a:off x="1995785" y="1179"/>
          <a:ext cx="2104429" cy="105221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smtClean="0"/>
            <a:t>Genetics</a:t>
          </a:r>
          <a:endParaRPr lang="en-GB" sz="2500" kern="1200" dirty="0"/>
        </a:p>
      </dsp:txBody>
      <dsp:txXfrm>
        <a:off x="2026603" y="31997"/>
        <a:ext cx="2042793" cy="990578"/>
      </dsp:txXfrm>
    </dsp:sp>
    <dsp:sp modelId="{EF919F2C-F0C1-4805-B594-F45E61C8D051}">
      <dsp:nvSpPr>
        <dsp:cNvPr id="0" name=""/>
        <dsp:cNvSpPr/>
      </dsp:nvSpPr>
      <dsp:spPr>
        <a:xfrm rot="3600000">
          <a:off x="3368523" y="1847862"/>
          <a:ext cx="1096445" cy="368275"/>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a:off x="3479006" y="1921517"/>
        <a:ext cx="875480" cy="220965"/>
      </dsp:txXfrm>
    </dsp:sp>
    <dsp:sp modelId="{01B59D58-1E87-4254-8B55-8F7EC414C630}">
      <dsp:nvSpPr>
        <dsp:cNvPr id="0" name=""/>
        <dsp:cNvSpPr/>
      </dsp:nvSpPr>
      <dsp:spPr>
        <a:xfrm>
          <a:off x="3733278" y="3010605"/>
          <a:ext cx="2104429" cy="1052214"/>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smtClean="0"/>
            <a:t>Childhood protectors</a:t>
          </a:r>
          <a:endParaRPr lang="en-GB" sz="2500" kern="1200" dirty="0"/>
        </a:p>
      </dsp:txBody>
      <dsp:txXfrm>
        <a:off x="3764096" y="3041423"/>
        <a:ext cx="2042793" cy="990578"/>
      </dsp:txXfrm>
    </dsp:sp>
    <dsp:sp modelId="{C3C15E40-9BFD-4E13-8197-65A2557066D2}">
      <dsp:nvSpPr>
        <dsp:cNvPr id="0" name=""/>
        <dsp:cNvSpPr/>
      </dsp:nvSpPr>
      <dsp:spPr>
        <a:xfrm rot="10800000">
          <a:off x="2499777" y="3352575"/>
          <a:ext cx="1096445" cy="368275"/>
        </a:xfrm>
        <a:prstGeom prst="lef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rot="10800000">
        <a:off x="2610259" y="3426230"/>
        <a:ext cx="875480" cy="220965"/>
      </dsp:txXfrm>
    </dsp:sp>
    <dsp:sp modelId="{7C45946D-0ADA-4E76-B02F-F7D395BFA644}">
      <dsp:nvSpPr>
        <dsp:cNvPr id="0" name=""/>
        <dsp:cNvSpPr/>
      </dsp:nvSpPr>
      <dsp:spPr>
        <a:xfrm>
          <a:off x="258291" y="3010605"/>
          <a:ext cx="2104429" cy="1052214"/>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smtClean="0"/>
            <a:t>Learning from adversity</a:t>
          </a:r>
          <a:endParaRPr lang="en-GB" sz="2500" kern="1200" dirty="0"/>
        </a:p>
      </dsp:txBody>
      <dsp:txXfrm>
        <a:off x="289109" y="3041423"/>
        <a:ext cx="2042793" cy="990578"/>
      </dsp:txXfrm>
    </dsp:sp>
    <dsp:sp modelId="{3FD1F067-31F7-4515-BCEC-A7632D45C7E8}">
      <dsp:nvSpPr>
        <dsp:cNvPr id="0" name=""/>
        <dsp:cNvSpPr/>
      </dsp:nvSpPr>
      <dsp:spPr>
        <a:xfrm rot="18000000">
          <a:off x="1631030" y="1847862"/>
          <a:ext cx="1096445" cy="368275"/>
        </a:xfrm>
        <a:prstGeom prst="lef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a:off x="1741513" y="1921517"/>
        <a:ext cx="875480" cy="220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EE217-C7BF-451F-ACDC-1D87698F0193}">
      <dsp:nvSpPr>
        <dsp:cNvPr id="0" name=""/>
        <dsp:cNvSpPr/>
      </dsp:nvSpPr>
      <dsp:spPr>
        <a:xfrm>
          <a:off x="2938049" y="45259"/>
          <a:ext cx="2353500" cy="235350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dirty="0" smtClean="0"/>
            <a:t>Physical Energy</a:t>
          </a:r>
          <a:endParaRPr lang="en-GB" sz="2100" kern="1200" dirty="0"/>
        </a:p>
      </dsp:txBody>
      <dsp:txXfrm>
        <a:off x="3209607" y="362077"/>
        <a:ext cx="1810385" cy="746783"/>
      </dsp:txXfrm>
    </dsp:sp>
    <dsp:sp modelId="{8D2DC7D5-E432-48E9-A420-90C7C332ABFD}">
      <dsp:nvSpPr>
        <dsp:cNvPr id="0" name=""/>
        <dsp:cNvSpPr/>
      </dsp:nvSpPr>
      <dsp:spPr>
        <a:xfrm>
          <a:off x="3979021" y="1086231"/>
          <a:ext cx="2353500" cy="2353500"/>
        </a:xfrm>
        <a:prstGeom prst="ellipse">
          <a:avLst/>
        </a:prstGeom>
        <a:solidFill>
          <a:schemeClr val="accent5">
            <a:alpha val="50000"/>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dirty="0" smtClean="0"/>
            <a:t>Mental Energy</a:t>
          </a:r>
          <a:endParaRPr lang="en-GB" sz="2100" kern="1200" dirty="0"/>
        </a:p>
      </dsp:txBody>
      <dsp:txXfrm>
        <a:off x="5246290" y="1357788"/>
        <a:ext cx="905192" cy="1810385"/>
      </dsp:txXfrm>
    </dsp:sp>
    <dsp:sp modelId="{530AFCE5-F0AE-419E-9A9E-3A1EF532DAF0}">
      <dsp:nvSpPr>
        <dsp:cNvPr id="0" name=""/>
        <dsp:cNvSpPr/>
      </dsp:nvSpPr>
      <dsp:spPr>
        <a:xfrm>
          <a:off x="2938049" y="2127202"/>
          <a:ext cx="2353500" cy="2353500"/>
        </a:xfrm>
        <a:prstGeom prst="ellipse">
          <a:avLst/>
        </a:prstGeom>
        <a:solidFill>
          <a:schemeClr val="accent5">
            <a:alpha val="50000"/>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dirty="0" smtClean="0"/>
            <a:t>Emotional Energy</a:t>
          </a:r>
          <a:endParaRPr lang="en-GB" sz="2100" kern="1200" dirty="0"/>
        </a:p>
      </dsp:txBody>
      <dsp:txXfrm>
        <a:off x="3209607" y="3417102"/>
        <a:ext cx="1810385" cy="746783"/>
      </dsp:txXfrm>
    </dsp:sp>
    <dsp:sp modelId="{31922799-39B2-42F5-A783-0509D798DA61}">
      <dsp:nvSpPr>
        <dsp:cNvPr id="0" name=""/>
        <dsp:cNvSpPr/>
      </dsp:nvSpPr>
      <dsp:spPr>
        <a:xfrm>
          <a:off x="1897078" y="1086231"/>
          <a:ext cx="2353500" cy="2353500"/>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dirty="0" smtClean="0"/>
            <a:t>Energy of Purpose</a:t>
          </a:r>
          <a:endParaRPr lang="en-GB" sz="2100" kern="1200" dirty="0"/>
        </a:p>
      </dsp:txBody>
      <dsp:txXfrm>
        <a:off x="2078116" y="1357788"/>
        <a:ext cx="905192" cy="181038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9AB824-D465-4899-B626-6707A1B80FC1}" type="datetimeFigureOut">
              <a:rPr lang="en-GB" smtClean="0"/>
              <a:t>07/10/2016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BED6D-58B3-4AE0-A0ED-3C8E4204D366}" type="slidenum">
              <a:rPr lang="en-GB" smtClean="0"/>
              <a:t>‹#›</a:t>
            </a:fld>
            <a:endParaRPr lang="en-GB"/>
          </a:p>
        </p:txBody>
      </p:sp>
    </p:spTree>
    <p:extLst>
      <p:ext uri="{BB962C8B-B14F-4D97-AF65-F5344CB8AC3E}">
        <p14:creationId xmlns:p14="http://schemas.microsoft.com/office/powerpoint/2010/main" val="1923049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D8EE286-46F2-41DD-91A4-8751D4B23058}" type="slidenum">
              <a:rPr lang="en-GB" smtClean="0"/>
              <a:t>3</a:t>
            </a:fld>
            <a:endParaRPr lang="en-GB"/>
          </a:p>
        </p:txBody>
      </p:sp>
    </p:spTree>
    <p:extLst>
      <p:ext uri="{BB962C8B-B14F-4D97-AF65-F5344CB8AC3E}">
        <p14:creationId xmlns:p14="http://schemas.microsoft.com/office/powerpoint/2010/main" val="1385001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51E56E-0F26-4638-ACC7-DFC0374BACF7}" type="slidenum">
              <a:rPr lang="en-GB" smtClean="0"/>
              <a:t>16</a:t>
            </a:fld>
            <a:endParaRPr lang="en-GB"/>
          </a:p>
        </p:txBody>
      </p:sp>
    </p:spTree>
    <p:extLst>
      <p:ext uri="{BB962C8B-B14F-4D97-AF65-F5344CB8AC3E}">
        <p14:creationId xmlns:p14="http://schemas.microsoft.com/office/powerpoint/2010/main" val="1138170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51E56E-0F26-4638-ACC7-DFC0374BACF7}" type="slidenum">
              <a:rPr lang="en-GB" smtClean="0"/>
              <a:t>17</a:t>
            </a:fld>
            <a:endParaRPr lang="en-GB"/>
          </a:p>
        </p:txBody>
      </p:sp>
    </p:spTree>
    <p:extLst>
      <p:ext uri="{BB962C8B-B14F-4D97-AF65-F5344CB8AC3E}">
        <p14:creationId xmlns:p14="http://schemas.microsoft.com/office/powerpoint/2010/main" val="286893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51E56E-0F26-4638-ACC7-DFC0374BACF7}" type="slidenum">
              <a:rPr lang="en-GB" smtClean="0"/>
              <a:t>18</a:t>
            </a:fld>
            <a:endParaRPr lang="en-GB"/>
          </a:p>
        </p:txBody>
      </p:sp>
    </p:spTree>
    <p:extLst>
      <p:ext uri="{BB962C8B-B14F-4D97-AF65-F5344CB8AC3E}">
        <p14:creationId xmlns:p14="http://schemas.microsoft.com/office/powerpoint/2010/main" val="3256005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51E56E-0F26-4638-ACC7-DFC0374BACF7}" type="slidenum">
              <a:rPr lang="en-GB" smtClean="0"/>
              <a:t>19</a:t>
            </a:fld>
            <a:endParaRPr lang="en-GB"/>
          </a:p>
        </p:txBody>
      </p:sp>
    </p:spTree>
    <p:extLst>
      <p:ext uri="{BB962C8B-B14F-4D97-AF65-F5344CB8AC3E}">
        <p14:creationId xmlns:p14="http://schemas.microsoft.com/office/powerpoint/2010/main" val="3434213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51E56E-0F26-4638-ACC7-DFC0374BACF7}" type="slidenum">
              <a:rPr lang="en-GB" smtClean="0"/>
              <a:t>20</a:t>
            </a:fld>
            <a:endParaRPr lang="en-GB"/>
          </a:p>
        </p:txBody>
      </p:sp>
    </p:spTree>
    <p:extLst>
      <p:ext uri="{BB962C8B-B14F-4D97-AF65-F5344CB8AC3E}">
        <p14:creationId xmlns:p14="http://schemas.microsoft.com/office/powerpoint/2010/main" val="2906038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51E56E-0F26-4638-ACC7-DFC0374BACF7}" type="slidenum">
              <a:rPr lang="en-GB" smtClean="0"/>
              <a:t>21</a:t>
            </a:fld>
            <a:endParaRPr lang="en-GB"/>
          </a:p>
        </p:txBody>
      </p:sp>
    </p:spTree>
    <p:extLst>
      <p:ext uri="{BB962C8B-B14F-4D97-AF65-F5344CB8AC3E}">
        <p14:creationId xmlns:p14="http://schemas.microsoft.com/office/powerpoint/2010/main" val="1345171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51E56E-0F26-4638-ACC7-DFC0374BACF7}" type="slidenum">
              <a:rPr lang="en-GB" smtClean="0"/>
              <a:t>22</a:t>
            </a:fld>
            <a:endParaRPr lang="en-GB"/>
          </a:p>
        </p:txBody>
      </p:sp>
    </p:spTree>
    <p:extLst>
      <p:ext uri="{BB962C8B-B14F-4D97-AF65-F5344CB8AC3E}">
        <p14:creationId xmlns:p14="http://schemas.microsoft.com/office/powerpoint/2010/main" val="3688622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51E56E-0F26-4638-ACC7-DFC0374BACF7}" type="slidenum">
              <a:rPr lang="en-GB" smtClean="0"/>
              <a:t>23</a:t>
            </a:fld>
            <a:endParaRPr lang="en-GB"/>
          </a:p>
        </p:txBody>
      </p:sp>
    </p:spTree>
    <p:extLst>
      <p:ext uri="{BB962C8B-B14F-4D97-AF65-F5344CB8AC3E}">
        <p14:creationId xmlns:p14="http://schemas.microsoft.com/office/powerpoint/2010/main" val="2354372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51E56E-0F26-4638-ACC7-DFC0374BACF7}" type="slidenum">
              <a:rPr lang="en-GB" smtClean="0"/>
              <a:t>24</a:t>
            </a:fld>
            <a:endParaRPr lang="en-GB"/>
          </a:p>
        </p:txBody>
      </p:sp>
    </p:spTree>
    <p:extLst>
      <p:ext uri="{BB962C8B-B14F-4D97-AF65-F5344CB8AC3E}">
        <p14:creationId xmlns:p14="http://schemas.microsoft.com/office/powerpoint/2010/main" val="1016802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51E56E-0F26-4638-ACC7-DFC0374BACF7}" type="slidenum">
              <a:rPr lang="en-GB" smtClean="0"/>
              <a:t>25</a:t>
            </a:fld>
            <a:endParaRPr lang="en-GB"/>
          </a:p>
        </p:txBody>
      </p:sp>
    </p:spTree>
    <p:extLst>
      <p:ext uri="{BB962C8B-B14F-4D97-AF65-F5344CB8AC3E}">
        <p14:creationId xmlns:p14="http://schemas.microsoft.com/office/powerpoint/2010/main" val="3074513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1155D4-F328-4E10-B1DD-55D0BC6FF781}" type="slidenum">
              <a:rPr lang="en-GB" smtClean="0"/>
              <a:t>7</a:t>
            </a:fld>
            <a:endParaRPr lang="en-GB"/>
          </a:p>
        </p:txBody>
      </p:sp>
    </p:spTree>
    <p:extLst>
      <p:ext uri="{BB962C8B-B14F-4D97-AF65-F5344CB8AC3E}">
        <p14:creationId xmlns:p14="http://schemas.microsoft.com/office/powerpoint/2010/main" val="1045474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51E56E-0F26-4638-ACC7-DFC0374BACF7}" type="slidenum">
              <a:rPr lang="en-GB" smtClean="0"/>
              <a:t>26</a:t>
            </a:fld>
            <a:endParaRPr lang="en-GB"/>
          </a:p>
        </p:txBody>
      </p:sp>
    </p:spTree>
    <p:extLst>
      <p:ext uri="{BB962C8B-B14F-4D97-AF65-F5344CB8AC3E}">
        <p14:creationId xmlns:p14="http://schemas.microsoft.com/office/powerpoint/2010/main" val="1524447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time ask to stop and consider which sources of their resilience</a:t>
            </a:r>
            <a:r>
              <a:rPr lang="en-GB" baseline="0" dirty="0" smtClean="0"/>
              <a:t> energy do they take care of.  What do they not give attention to.</a:t>
            </a:r>
          </a:p>
          <a:p>
            <a:r>
              <a:rPr lang="en-GB" baseline="0" dirty="0" smtClean="0"/>
              <a:t>Research evidence from the US military that came out only a couple of weeks ago showed that soldiers who are not sleeping well are less resilient.  They become ill more often, they are more likely to leave, they are less likely to be able to do their jobs on the front line.</a:t>
            </a:r>
            <a:endParaRPr lang="en-GB" dirty="0"/>
          </a:p>
        </p:txBody>
      </p:sp>
      <p:sp>
        <p:nvSpPr>
          <p:cNvPr id="4" name="Slide Number Placeholder 3"/>
          <p:cNvSpPr>
            <a:spLocks noGrp="1"/>
          </p:cNvSpPr>
          <p:nvPr>
            <p:ph type="sldNum" sz="quarter" idx="10"/>
          </p:nvPr>
        </p:nvSpPr>
        <p:spPr/>
        <p:txBody>
          <a:bodyPr/>
          <a:lstStyle/>
          <a:p>
            <a:fld id="{0954D672-C09A-450F-BC4B-CCC651F1411D}" type="slidenum">
              <a:rPr lang="en-GB" smtClean="0"/>
              <a:t>27</a:t>
            </a:fld>
            <a:endParaRPr lang="en-GB"/>
          </a:p>
        </p:txBody>
      </p:sp>
    </p:spTree>
    <p:extLst>
      <p:ext uri="{BB962C8B-B14F-4D97-AF65-F5344CB8AC3E}">
        <p14:creationId xmlns:p14="http://schemas.microsoft.com/office/powerpoint/2010/main" val="421315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EE286-46F2-41DD-91A4-8751D4B23058}" type="slidenum">
              <a:rPr lang="en-GB" smtClean="0"/>
              <a:t>8</a:t>
            </a:fld>
            <a:endParaRPr lang="en-GB"/>
          </a:p>
        </p:txBody>
      </p:sp>
    </p:spTree>
    <p:extLst>
      <p:ext uri="{BB962C8B-B14F-4D97-AF65-F5344CB8AC3E}">
        <p14:creationId xmlns:p14="http://schemas.microsoft.com/office/powerpoint/2010/main" val="209046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Negative qualities</a:t>
            </a:r>
          </a:p>
          <a:p>
            <a:r>
              <a:rPr lang="en-GB" dirty="0" smtClean="0"/>
              <a:t>Studies of children who are</a:t>
            </a:r>
            <a:r>
              <a:rPr lang="en-GB" baseline="0" dirty="0" smtClean="0"/>
              <a:t> neglected in their early developmental stages show that their ability to process events cognitively is impaired.  </a:t>
            </a:r>
          </a:p>
          <a:p>
            <a:r>
              <a:rPr lang="en-GB" baseline="0" dirty="0" smtClean="0"/>
              <a:t>Children who do not have strong attachment to a parental figure, where the parent figure is distracted or inconsistent the child will be clinging when she is there and inconsolable when she leaves, but also when she returns.  In adult life it produces adults who lack confidence and are more timid. A child who is neglected will become indifferent to others, may show a recklessness in their behaviour.</a:t>
            </a:r>
          </a:p>
          <a:p>
            <a:r>
              <a:rPr lang="en-GB" baseline="0" dirty="0" smtClean="0"/>
              <a:t>In contrast a child who experiences secure attachment who can trust on their parent’s behaviour that their needs will be met, learns how to self sooth, how to go out into the world and take risk with a sense that they can manage it. </a:t>
            </a:r>
          </a:p>
          <a:p>
            <a:r>
              <a:rPr lang="en-GB" baseline="0" dirty="0" smtClean="0"/>
              <a:t>The findings from a </a:t>
            </a:r>
            <a:r>
              <a:rPr lang="en-GB" baseline="0" dirty="0" err="1" smtClean="0"/>
              <a:t>groundmaking</a:t>
            </a:r>
            <a:r>
              <a:rPr lang="en-GB" baseline="0" dirty="0" smtClean="0"/>
              <a:t> study of Hawaiian children was that those who did best had a figure in their loves who gave them support, they had personalities which attracted to support and they created a sense of purpose for themselves.</a:t>
            </a:r>
          </a:p>
          <a:p>
            <a:r>
              <a:rPr lang="en-GB" baseline="0" dirty="0" smtClean="0"/>
              <a:t>A more recent study of children in war torn Gaza showed that those who were more resilient had a problem solving approach to difficulties rather than having coping strategies which were avoiding the reality of their situation e.g. drug taking.</a:t>
            </a:r>
            <a:endParaRPr lang="en-GB" dirty="0"/>
          </a:p>
        </p:txBody>
      </p:sp>
      <p:sp>
        <p:nvSpPr>
          <p:cNvPr id="4" name="Slide Number Placeholder 3"/>
          <p:cNvSpPr>
            <a:spLocks noGrp="1"/>
          </p:cNvSpPr>
          <p:nvPr>
            <p:ph type="sldNum" sz="quarter" idx="10"/>
          </p:nvPr>
        </p:nvSpPr>
        <p:spPr/>
        <p:txBody>
          <a:bodyPr/>
          <a:lstStyle/>
          <a:p>
            <a:fld id="{F11155D4-F328-4E10-B1DD-55D0BC6FF781}" type="slidenum">
              <a:rPr lang="en-GB" smtClean="0"/>
              <a:t>9</a:t>
            </a:fld>
            <a:endParaRPr lang="en-GB"/>
          </a:p>
        </p:txBody>
      </p:sp>
    </p:spTree>
    <p:extLst>
      <p:ext uri="{BB962C8B-B14F-4D97-AF65-F5344CB8AC3E}">
        <p14:creationId xmlns:p14="http://schemas.microsoft.com/office/powerpoint/2010/main" val="162166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C457B4-0544-4EC7-932D-F86209316C68}" type="slidenum">
              <a:rPr lang="en-GB" smtClean="0"/>
              <a:t>10</a:t>
            </a:fld>
            <a:endParaRPr lang="en-GB"/>
          </a:p>
        </p:txBody>
      </p:sp>
    </p:spTree>
    <p:extLst>
      <p:ext uri="{BB962C8B-B14F-4D97-AF65-F5344CB8AC3E}">
        <p14:creationId xmlns:p14="http://schemas.microsoft.com/office/powerpoint/2010/main" val="3716589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to consider how they know their resilience is getting stretched.</a:t>
            </a:r>
          </a:p>
          <a:p>
            <a:r>
              <a:rPr lang="en-GB" dirty="0" smtClean="0"/>
              <a:t>Just as my CS client noticed</a:t>
            </a:r>
            <a:r>
              <a:rPr lang="en-GB" baseline="0" dirty="0" smtClean="0"/>
              <a:t> that their sleep patterns were changing, and he did not want to spend social time with friends and colleagues, we each have markers that tell us that our resilience is leaving us.</a:t>
            </a:r>
          </a:p>
          <a:p>
            <a:r>
              <a:rPr lang="en-GB" baseline="0" dirty="0" smtClean="0"/>
              <a:t>This can a wide range of things encompass a wide range of marker e.g. our eating and drinking patterns, our mood, our mental functioning, our effectiveness.</a:t>
            </a:r>
          </a:p>
          <a:p>
            <a:r>
              <a:rPr lang="en-GB" baseline="0" dirty="0" smtClean="0"/>
              <a:t>Stop and for the next few minutes identify with a partner the things that tell you that your resilience is going.</a:t>
            </a:r>
          </a:p>
          <a:p>
            <a:endParaRPr lang="en-GB" baseline="0" dirty="0" smtClean="0"/>
          </a:p>
          <a:p>
            <a:r>
              <a:rPr lang="en-GB" baseline="0" dirty="0" smtClean="0"/>
              <a:t>Collect examples and then pick up that whilst we notice the signs a default position is often ‘keep buggering on’.</a:t>
            </a:r>
          </a:p>
          <a:p>
            <a:endParaRPr lang="en-GB" baseline="0" dirty="0" smtClean="0"/>
          </a:p>
          <a:p>
            <a:r>
              <a:rPr lang="en-GB" baseline="0" dirty="0" smtClean="0"/>
              <a:t>However, having looked at the resilience of leaders who have led their organisations through times of crisis and change, they have strategies for resourcing themselves.</a:t>
            </a:r>
          </a:p>
          <a:p>
            <a:r>
              <a:rPr lang="en-GB" baseline="0" dirty="0" smtClean="0"/>
              <a:t>The first of these is focus.</a:t>
            </a:r>
          </a:p>
          <a:p>
            <a:endParaRPr lang="en-GB" dirty="0"/>
          </a:p>
        </p:txBody>
      </p:sp>
      <p:sp>
        <p:nvSpPr>
          <p:cNvPr id="4" name="Slide Number Placeholder 3"/>
          <p:cNvSpPr>
            <a:spLocks noGrp="1"/>
          </p:cNvSpPr>
          <p:nvPr>
            <p:ph type="sldNum" sz="quarter" idx="10"/>
          </p:nvPr>
        </p:nvSpPr>
        <p:spPr/>
        <p:txBody>
          <a:bodyPr/>
          <a:lstStyle/>
          <a:p>
            <a:fld id="{9C12903E-C668-4FA8-8D48-A978FA35AF87}" type="slidenum">
              <a:rPr lang="en-GB" smtClean="0"/>
              <a:t>11</a:t>
            </a:fld>
            <a:endParaRPr lang="en-GB"/>
          </a:p>
        </p:txBody>
      </p:sp>
    </p:spTree>
    <p:extLst>
      <p:ext uri="{BB962C8B-B14F-4D97-AF65-F5344CB8AC3E}">
        <p14:creationId xmlns:p14="http://schemas.microsoft.com/office/powerpoint/2010/main" val="391035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Resilience is an inference based on observation that some</a:t>
            </a:r>
            <a:r>
              <a:rPr lang="en-GB" baseline="0" dirty="0" smtClean="0"/>
              <a:t> people have a better outcome than others when faced by a comparable level of adversity.  Michael Rutter.</a:t>
            </a:r>
          </a:p>
          <a:p>
            <a:r>
              <a:rPr lang="en-GB" baseline="0" dirty="0" smtClean="0"/>
              <a:t>Resilience is an outcome.  What are the contributing variables.</a:t>
            </a:r>
            <a:endParaRPr lang="en-GB" dirty="0"/>
          </a:p>
        </p:txBody>
      </p:sp>
      <p:sp>
        <p:nvSpPr>
          <p:cNvPr id="4" name="Slide Number Placeholder 3"/>
          <p:cNvSpPr>
            <a:spLocks noGrp="1"/>
          </p:cNvSpPr>
          <p:nvPr>
            <p:ph type="sldNum" sz="quarter" idx="10"/>
          </p:nvPr>
        </p:nvSpPr>
        <p:spPr/>
        <p:txBody>
          <a:bodyPr/>
          <a:lstStyle/>
          <a:p>
            <a:fld id="{1951E56E-0F26-4638-ACC7-DFC0374BACF7}" type="slidenum">
              <a:rPr lang="en-GB" smtClean="0"/>
              <a:t>12</a:t>
            </a:fld>
            <a:endParaRPr lang="en-GB"/>
          </a:p>
        </p:txBody>
      </p:sp>
    </p:spTree>
    <p:extLst>
      <p:ext uri="{BB962C8B-B14F-4D97-AF65-F5344CB8AC3E}">
        <p14:creationId xmlns:p14="http://schemas.microsoft.com/office/powerpoint/2010/main" val="1506869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51E56E-0F26-4638-ACC7-DFC0374BACF7}" type="slidenum">
              <a:rPr lang="en-GB" smtClean="0"/>
              <a:t>14</a:t>
            </a:fld>
            <a:endParaRPr lang="en-GB"/>
          </a:p>
        </p:txBody>
      </p:sp>
    </p:spTree>
    <p:extLst>
      <p:ext uri="{BB962C8B-B14F-4D97-AF65-F5344CB8AC3E}">
        <p14:creationId xmlns:p14="http://schemas.microsoft.com/office/powerpoint/2010/main" val="1916332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51E56E-0F26-4638-ACC7-DFC0374BACF7}" type="slidenum">
              <a:rPr lang="en-GB" smtClean="0"/>
              <a:t>15</a:t>
            </a:fld>
            <a:endParaRPr lang="en-GB"/>
          </a:p>
        </p:txBody>
      </p:sp>
    </p:spTree>
    <p:extLst>
      <p:ext uri="{BB962C8B-B14F-4D97-AF65-F5344CB8AC3E}">
        <p14:creationId xmlns:p14="http://schemas.microsoft.com/office/powerpoint/2010/main" val="116079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13B9C5E-E23B-4B08-935A-7DAA7D95E104}" type="datetimeFigureOut">
              <a:rPr lang="en-GB" smtClean="0"/>
              <a:t>07/10/2016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BC0E4E-DB69-4B64-8176-3520F741DDED}" type="slidenum">
              <a:rPr lang="en-GB" smtClean="0"/>
              <a:t>‹#›</a:t>
            </a:fld>
            <a:endParaRPr lang="en-GB"/>
          </a:p>
        </p:txBody>
      </p:sp>
    </p:spTree>
    <p:extLst>
      <p:ext uri="{BB962C8B-B14F-4D97-AF65-F5344CB8AC3E}">
        <p14:creationId xmlns:p14="http://schemas.microsoft.com/office/powerpoint/2010/main" val="3242199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3B9C5E-E23B-4B08-935A-7DAA7D95E104}" type="datetimeFigureOut">
              <a:rPr lang="en-GB" smtClean="0"/>
              <a:t>07/10/2016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BC0E4E-DB69-4B64-8176-3520F741DDED}" type="slidenum">
              <a:rPr lang="en-GB" smtClean="0"/>
              <a:t>‹#›</a:t>
            </a:fld>
            <a:endParaRPr lang="en-GB"/>
          </a:p>
        </p:txBody>
      </p:sp>
    </p:spTree>
    <p:extLst>
      <p:ext uri="{BB962C8B-B14F-4D97-AF65-F5344CB8AC3E}">
        <p14:creationId xmlns:p14="http://schemas.microsoft.com/office/powerpoint/2010/main" val="2747251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3B9C5E-E23B-4B08-935A-7DAA7D95E104}" type="datetimeFigureOut">
              <a:rPr lang="en-GB" smtClean="0"/>
              <a:t>07/10/2016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BC0E4E-DB69-4B64-8176-3520F741DDED}" type="slidenum">
              <a:rPr lang="en-GB" smtClean="0"/>
              <a:t>‹#›</a:t>
            </a:fld>
            <a:endParaRPr lang="en-GB"/>
          </a:p>
        </p:txBody>
      </p:sp>
    </p:spTree>
    <p:extLst>
      <p:ext uri="{BB962C8B-B14F-4D97-AF65-F5344CB8AC3E}">
        <p14:creationId xmlns:p14="http://schemas.microsoft.com/office/powerpoint/2010/main" val="3312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3B9C5E-E23B-4B08-935A-7DAA7D95E104}" type="datetimeFigureOut">
              <a:rPr lang="en-GB" smtClean="0"/>
              <a:t>07/10/2016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BC0E4E-DB69-4B64-8176-3520F741DDED}" type="slidenum">
              <a:rPr lang="en-GB" smtClean="0"/>
              <a:t>‹#›</a:t>
            </a:fld>
            <a:endParaRPr lang="en-GB"/>
          </a:p>
        </p:txBody>
      </p:sp>
    </p:spTree>
    <p:extLst>
      <p:ext uri="{BB962C8B-B14F-4D97-AF65-F5344CB8AC3E}">
        <p14:creationId xmlns:p14="http://schemas.microsoft.com/office/powerpoint/2010/main" val="1281154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3B9C5E-E23B-4B08-935A-7DAA7D95E104}" type="datetimeFigureOut">
              <a:rPr lang="en-GB" smtClean="0"/>
              <a:t>07/10/2016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BC0E4E-DB69-4B64-8176-3520F741DDED}" type="slidenum">
              <a:rPr lang="en-GB" smtClean="0"/>
              <a:t>‹#›</a:t>
            </a:fld>
            <a:endParaRPr lang="en-GB"/>
          </a:p>
        </p:txBody>
      </p:sp>
    </p:spTree>
    <p:extLst>
      <p:ext uri="{BB962C8B-B14F-4D97-AF65-F5344CB8AC3E}">
        <p14:creationId xmlns:p14="http://schemas.microsoft.com/office/powerpoint/2010/main" val="548891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13B9C5E-E23B-4B08-935A-7DAA7D95E104}" type="datetimeFigureOut">
              <a:rPr lang="en-GB" smtClean="0"/>
              <a:t>07/10/2016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BC0E4E-DB69-4B64-8176-3520F741DDED}" type="slidenum">
              <a:rPr lang="en-GB" smtClean="0"/>
              <a:t>‹#›</a:t>
            </a:fld>
            <a:endParaRPr lang="en-GB"/>
          </a:p>
        </p:txBody>
      </p:sp>
    </p:spTree>
    <p:extLst>
      <p:ext uri="{BB962C8B-B14F-4D97-AF65-F5344CB8AC3E}">
        <p14:creationId xmlns:p14="http://schemas.microsoft.com/office/powerpoint/2010/main" val="79097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13B9C5E-E23B-4B08-935A-7DAA7D95E104}" type="datetimeFigureOut">
              <a:rPr lang="en-GB" smtClean="0"/>
              <a:t>07/10/2016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BC0E4E-DB69-4B64-8176-3520F741DDED}" type="slidenum">
              <a:rPr lang="en-GB" smtClean="0"/>
              <a:t>‹#›</a:t>
            </a:fld>
            <a:endParaRPr lang="en-GB"/>
          </a:p>
        </p:txBody>
      </p:sp>
    </p:spTree>
    <p:extLst>
      <p:ext uri="{BB962C8B-B14F-4D97-AF65-F5344CB8AC3E}">
        <p14:creationId xmlns:p14="http://schemas.microsoft.com/office/powerpoint/2010/main" val="671196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13B9C5E-E23B-4B08-935A-7DAA7D95E104}" type="datetimeFigureOut">
              <a:rPr lang="en-GB" smtClean="0"/>
              <a:t>07/10/2016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BC0E4E-DB69-4B64-8176-3520F741DDED}" type="slidenum">
              <a:rPr lang="en-GB" smtClean="0"/>
              <a:t>‹#›</a:t>
            </a:fld>
            <a:endParaRPr lang="en-GB"/>
          </a:p>
        </p:txBody>
      </p:sp>
    </p:spTree>
    <p:extLst>
      <p:ext uri="{BB962C8B-B14F-4D97-AF65-F5344CB8AC3E}">
        <p14:creationId xmlns:p14="http://schemas.microsoft.com/office/powerpoint/2010/main" val="3555574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B9C5E-E23B-4B08-935A-7DAA7D95E104}" type="datetimeFigureOut">
              <a:rPr lang="en-GB" smtClean="0"/>
              <a:t>07/10/2016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BC0E4E-DB69-4B64-8176-3520F741DDED}" type="slidenum">
              <a:rPr lang="en-GB" smtClean="0"/>
              <a:t>‹#›</a:t>
            </a:fld>
            <a:endParaRPr lang="en-GB"/>
          </a:p>
        </p:txBody>
      </p:sp>
    </p:spTree>
    <p:extLst>
      <p:ext uri="{BB962C8B-B14F-4D97-AF65-F5344CB8AC3E}">
        <p14:creationId xmlns:p14="http://schemas.microsoft.com/office/powerpoint/2010/main" val="2580629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B9C5E-E23B-4B08-935A-7DAA7D95E104}" type="datetimeFigureOut">
              <a:rPr lang="en-GB" smtClean="0"/>
              <a:t>07/10/2016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BC0E4E-DB69-4B64-8176-3520F741DDED}" type="slidenum">
              <a:rPr lang="en-GB" smtClean="0"/>
              <a:t>‹#›</a:t>
            </a:fld>
            <a:endParaRPr lang="en-GB"/>
          </a:p>
        </p:txBody>
      </p:sp>
    </p:spTree>
    <p:extLst>
      <p:ext uri="{BB962C8B-B14F-4D97-AF65-F5344CB8AC3E}">
        <p14:creationId xmlns:p14="http://schemas.microsoft.com/office/powerpoint/2010/main" val="3351739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B9C5E-E23B-4B08-935A-7DAA7D95E104}" type="datetimeFigureOut">
              <a:rPr lang="en-GB" smtClean="0"/>
              <a:t>07/10/2016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BC0E4E-DB69-4B64-8176-3520F741DDED}" type="slidenum">
              <a:rPr lang="en-GB" smtClean="0"/>
              <a:t>‹#›</a:t>
            </a:fld>
            <a:endParaRPr lang="en-GB"/>
          </a:p>
        </p:txBody>
      </p:sp>
    </p:spTree>
    <p:extLst>
      <p:ext uri="{BB962C8B-B14F-4D97-AF65-F5344CB8AC3E}">
        <p14:creationId xmlns:p14="http://schemas.microsoft.com/office/powerpoint/2010/main" val="3182655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B9C5E-E23B-4B08-935A-7DAA7D95E104}" type="datetimeFigureOut">
              <a:rPr lang="en-GB" smtClean="0"/>
              <a:t>07/10/2016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C0E4E-DB69-4B64-8176-3520F741DDED}" type="slidenum">
              <a:rPr lang="en-GB" smtClean="0"/>
              <a:t>‹#›</a:t>
            </a:fld>
            <a:endParaRPr lang="en-GB"/>
          </a:p>
        </p:txBody>
      </p:sp>
    </p:spTree>
    <p:extLst>
      <p:ext uri="{BB962C8B-B14F-4D97-AF65-F5344CB8AC3E}">
        <p14:creationId xmlns:p14="http://schemas.microsoft.com/office/powerpoint/2010/main" val="3289867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carolepemberton.co.uk/"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mailto:carole.pemberton@coachingtosolutions.com" TargetMode="External"/><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tx2"/>
                </a:solidFill>
              </a:rPr>
              <a:t>The Professional Under Pressure: Why your Resilience </a:t>
            </a:r>
            <a:r>
              <a:rPr lang="en-GB" dirty="0">
                <a:solidFill>
                  <a:schemeClr val="tx2"/>
                </a:solidFill>
              </a:rPr>
              <a:t>M</a:t>
            </a:r>
            <a:r>
              <a:rPr lang="en-GB" dirty="0" smtClean="0">
                <a:solidFill>
                  <a:schemeClr val="tx2"/>
                </a:solidFill>
              </a:rPr>
              <a:t>atters</a:t>
            </a:r>
            <a:endParaRPr lang="en-GB" dirty="0">
              <a:solidFill>
                <a:schemeClr val="tx2"/>
              </a:solidFill>
            </a:endParaRPr>
          </a:p>
        </p:txBody>
      </p:sp>
      <p:sp>
        <p:nvSpPr>
          <p:cNvPr id="3" name="Subtitle 2"/>
          <p:cNvSpPr>
            <a:spLocks noGrp="1"/>
          </p:cNvSpPr>
          <p:nvPr>
            <p:ph type="subTitle" idx="1"/>
          </p:nvPr>
        </p:nvSpPr>
        <p:spPr/>
        <p:txBody>
          <a:bodyPr/>
          <a:lstStyle/>
          <a:p>
            <a:r>
              <a:rPr lang="en-GB" dirty="0" smtClean="0"/>
              <a:t>Dr Carole Pemberton</a:t>
            </a:r>
          </a:p>
          <a:p>
            <a:r>
              <a:rPr lang="en-GB" dirty="0" smtClean="0"/>
              <a:t>Coaching to Solutions</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1704" y="5791200"/>
            <a:ext cx="4867184" cy="585216"/>
          </a:xfrm>
          <a:prstGeom prst="rect">
            <a:avLst/>
          </a:prstGeom>
        </p:spPr>
      </p:pic>
    </p:spTree>
    <p:extLst>
      <p:ext uri="{BB962C8B-B14F-4D97-AF65-F5344CB8AC3E}">
        <p14:creationId xmlns:p14="http://schemas.microsoft.com/office/powerpoint/2010/main" val="2082970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4"/>
          <p:cNvSpPr txBox="1">
            <a:spLocks noChangeArrowheads="1"/>
          </p:cNvSpPr>
          <p:nvPr/>
        </p:nvSpPr>
        <p:spPr bwMode="auto">
          <a:xfrm>
            <a:off x="1331640" y="260648"/>
            <a:ext cx="661937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4400" dirty="0" smtClean="0">
                <a:solidFill>
                  <a:schemeClr val="tx2"/>
                </a:solidFill>
                <a:ea typeface="Helvetica" pitchFamily="34" charset="0"/>
                <a:cs typeface="Helvetica" pitchFamily="34" charset="0"/>
              </a:rPr>
              <a:t>Resilience is Learned (Mostly) </a:t>
            </a:r>
            <a:endParaRPr lang="en-GB" altLang="en-US" sz="4400" dirty="0">
              <a:solidFill>
                <a:schemeClr val="tx2"/>
              </a:solidFill>
              <a:ea typeface="Helvetica" pitchFamily="34" charset="0"/>
              <a:cs typeface="Helvetica"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892883"/>
            <a:ext cx="3188221" cy="276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5949280"/>
            <a:ext cx="3608387"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28184" y="1916832"/>
            <a:ext cx="2312243" cy="1569660"/>
          </a:xfrm>
          <a:prstGeom prst="rect">
            <a:avLst/>
          </a:prstGeom>
          <a:noFill/>
        </p:spPr>
        <p:txBody>
          <a:bodyPr wrap="square" rtlCol="0">
            <a:spAutoFit/>
          </a:bodyPr>
          <a:lstStyle/>
          <a:p>
            <a:r>
              <a:rPr lang="en-GB" sz="2400" dirty="0" smtClean="0">
                <a:solidFill>
                  <a:schemeClr val="tx1">
                    <a:lumMod val="50000"/>
                    <a:lumOff val="50000"/>
                  </a:schemeClr>
                </a:solidFill>
                <a:latin typeface="Arial" panose="020B0604020202020204" pitchFamily="34" charset="0"/>
                <a:cs typeface="Arial" panose="020B0604020202020204" pitchFamily="34" charset="0"/>
              </a:rPr>
              <a:t>Adversity as</a:t>
            </a:r>
          </a:p>
          <a:p>
            <a:r>
              <a:rPr lang="en-GB" sz="2400" dirty="0" err="1" smtClean="0">
                <a:solidFill>
                  <a:schemeClr val="tx1">
                    <a:lumMod val="50000"/>
                    <a:lumOff val="50000"/>
                  </a:schemeClr>
                </a:solidFill>
                <a:latin typeface="Arial" panose="020B0604020202020204" pitchFamily="34" charset="0"/>
                <a:cs typeface="Arial" panose="020B0604020202020204" pitchFamily="34" charset="0"/>
              </a:rPr>
              <a:t>Innoculation</a:t>
            </a:r>
            <a:endParaRPr lang="en-GB" sz="2400" dirty="0" smtClean="0">
              <a:solidFill>
                <a:schemeClr val="tx1">
                  <a:lumMod val="50000"/>
                  <a:lumOff val="50000"/>
                </a:schemeClr>
              </a:solidFill>
              <a:latin typeface="Arial" panose="020B0604020202020204" pitchFamily="34" charset="0"/>
              <a:cs typeface="Arial" panose="020B0604020202020204" pitchFamily="34" charset="0"/>
            </a:endParaRPr>
          </a:p>
          <a:p>
            <a:r>
              <a:rPr lang="en-GB" sz="2400" dirty="0" smtClean="0">
                <a:solidFill>
                  <a:schemeClr val="tx1">
                    <a:lumMod val="50000"/>
                    <a:lumOff val="50000"/>
                  </a:schemeClr>
                </a:solidFill>
                <a:latin typeface="Arial" panose="020B0604020202020204" pitchFamily="34" charset="0"/>
                <a:cs typeface="Arial" panose="020B0604020202020204" pitchFamily="34" charset="0"/>
              </a:rPr>
              <a:t>Professor Michael Rutter</a:t>
            </a:r>
            <a:endParaRPr lang="en-GB" sz="2400" dirty="0">
              <a:solidFill>
                <a:schemeClr val="tx1">
                  <a:lumMod val="50000"/>
                  <a:lumOff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30939"/>
            <a:ext cx="6618221" cy="1172915"/>
          </a:xfrm>
          <a:prstGeom prst="rect">
            <a:avLst/>
          </a:prstGeom>
          <a:noFill/>
        </p:spPr>
        <p:txBody>
          <a:bodyPr wrap="square" lIns="64291" tIns="32146" rIns="64291" bIns="32146" rtlCol="0">
            <a:spAutoFit/>
          </a:bodyPr>
          <a:lstStyle/>
          <a:p>
            <a:r>
              <a:rPr lang="en-GB" sz="3600" dirty="0" smtClean="0">
                <a:solidFill>
                  <a:schemeClr val="tx2"/>
                </a:solidFill>
              </a:rPr>
              <a:t>What changes when your resilience is getting stretched?</a:t>
            </a:r>
            <a:endParaRPr lang="en-GB" sz="3600" dirty="0">
              <a:solidFill>
                <a:schemeClr val="tx2"/>
              </a:solidFill>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2314137"/>
            <a:ext cx="2589238" cy="33141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095" y="6096000"/>
            <a:ext cx="36036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48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What Makes Up Resilience?</a:t>
            </a:r>
            <a:endParaRPr lang="en-GB" dirty="0">
              <a:solidFill>
                <a:schemeClr val="tx2"/>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6093296"/>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743200" y="2277176"/>
            <a:ext cx="3886200" cy="274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0180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Your Resilience Profile</a:t>
            </a:r>
            <a:endParaRPr lang="en-GB" dirty="0">
              <a:solidFill>
                <a:schemeClr val="tx2"/>
              </a:solidFill>
            </a:endParaRPr>
          </a:p>
        </p:txBody>
      </p:sp>
      <p:sp>
        <p:nvSpPr>
          <p:cNvPr id="3" name="Content Placeholder 2"/>
          <p:cNvSpPr>
            <a:spLocks noGrp="1"/>
          </p:cNvSpPr>
          <p:nvPr>
            <p:ph idx="1"/>
          </p:nvPr>
        </p:nvSpPr>
        <p:spPr/>
        <p:txBody>
          <a:bodyPr>
            <a:normAutofit/>
          </a:bodyPr>
          <a:lstStyle/>
          <a:p>
            <a:pPr marL="0" indent="0">
              <a:buNone/>
            </a:pPr>
            <a:r>
              <a:rPr lang="en-GB" sz="2400" b="1" dirty="0" smtClean="0">
                <a:solidFill>
                  <a:schemeClr val="tx2"/>
                </a:solidFill>
              </a:rPr>
              <a:t>True</a:t>
            </a:r>
            <a:endParaRPr lang="en-GB" sz="2400" b="1" dirty="0">
              <a:solidFill>
                <a:schemeClr val="tx2"/>
              </a:solidFill>
            </a:endParaRPr>
          </a:p>
        </p:txBody>
      </p:sp>
      <p:cxnSp>
        <p:nvCxnSpPr>
          <p:cNvPr id="5" name="Straight Connector 4"/>
          <p:cNvCxnSpPr/>
          <p:nvPr/>
        </p:nvCxnSpPr>
        <p:spPr>
          <a:xfrm>
            <a:off x="1259632" y="1737659"/>
            <a:ext cx="0" cy="3960440"/>
          </a:xfrm>
          <a:prstGeom prst="line">
            <a:avLst/>
          </a:prstGeom>
          <a:ln w="508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59632" y="5698099"/>
            <a:ext cx="7416824" cy="0"/>
          </a:xfrm>
          <a:prstGeom prst="line">
            <a:avLst/>
          </a:prstGeom>
          <a:ln w="508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9512" y="5843909"/>
            <a:ext cx="1080120" cy="461665"/>
          </a:xfrm>
          <a:prstGeom prst="rect">
            <a:avLst/>
          </a:prstGeom>
          <a:noFill/>
        </p:spPr>
        <p:txBody>
          <a:bodyPr wrap="square" rtlCol="0">
            <a:spAutoFit/>
          </a:bodyPr>
          <a:lstStyle/>
          <a:p>
            <a:r>
              <a:rPr lang="en-GB" sz="2400" b="1" dirty="0" smtClean="0">
                <a:solidFill>
                  <a:schemeClr val="tx2"/>
                </a:solidFill>
              </a:rPr>
              <a:t>Untrue</a:t>
            </a:r>
            <a:endParaRPr lang="en-GB" sz="2400" b="1" dirty="0">
              <a:solidFill>
                <a:schemeClr val="tx2"/>
              </a:solidFill>
            </a:endParaRPr>
          </a:p>
        </p:txBody>
      </p:sp>
      <p:sp>
        <p:nvSpPr>
          <p:cNvPr id="10" name="TextBox 9"/>
          <p:cNvSpPr txBox="1"/>
          <p:nvPr/>
        </p:nvSpPr>
        <p:spPr>
          <a:xfrm rot="16200000">
            <a:off x="1239715" y="6136125"/>
            <a:ext cx="1245384" cy="369332"/>
          </a:xfrm>
          <a:prstGeom prst="rect">
            <a:avLst/>
          </a:prstGeom>
          <a:noFill/>
        </p:spPr>
        <p:txBody>
          <a:bodyPr wrap="square" rtlCol="0">
            <a:spAutoFit/>
          </a:bodyPr>
          <a:lstStyle/>
          <a:p>
            <a:r>
              <a:rPr lang="en-GB" dirty="0" smtClean="0"/>
              <a:t>Optimism</a:t>
            </a:r>
            <a:endParaRPr lang="en-GB" dirty="0"/>
          </a:p>
        </p:txBody>
      </p:sp>
      <p:sp>
        <p:nvSpPr>
          <p:cNvPr id="11" name="TextBox 10"/>
          <p:cNvSpPr txBox="1"/>
          <p:nvPr/>
        </p:nvSpPr>
        <p:spPr>
          <a:xfrm rot="16200000">
            <a:off x="1856566" y="6072425"/>
            <a:ext cx="1337884" cy="371511"/>
          </a:xfrm>
          <a:prstGeom prst="rect">
            <a:avLst/>
          </a:prstGeom>
          <a:noFill/>
        </p:spPr>
        <p:txBody>
          <a:bodyPr wrap="square" rtlCol="0">
            <a:spAutoFit/>
          </a:bodyPr>
          <a:lstStyle/>
          <a:p>
            <a:r>
              <a:rPr lang="en-GB" dirty="0" smtClean="0"/>
              <a:t>Flexibility</a:t>
            </a:r>
            <a:endParaRPr lang="en-GB" dirty="0"/>
          </a:p>
        </p:txBody>
      </p:sp>
      <p:sp>
        <p:nvSpPr>
          <p:cNvPr id="12" name="TextBox 11"/>
          <p:cNvSpPr txBox="1"/>
          <p:nvPr/>
        </p:nvSpPr>
        <p:spPr>
          <a:xfrm rot="16200000">
            <a:off x="2194923" y="5890075"/>
            <a:ext cx="1584176" cy="369332"/>
          </a:xfrm>
          <a:prstGeom prst="rect">
            <a:avLst/>
          </a:prstGeom>
          <a:noFill/>
        </p:spPr>
        <p:txBody>
          <a:bodyPr wrap="square" rtlCol="0">
            <a:spAutoFit/>
          </a:bodyPr>
          <a:lstStyle/>
          <a:p>
            <a:r>
              <a:rPr lang="en-GB" dirty="0" smtClean="0"/>
              <a:t>Purpose</a:t>
            </a:r>
            <a:endParaRPr lang="en-GB" dirty="0"/>
          </a:p>
        </p:txBody>
      </p:sp>
      <p:sp>
        <p:nvSpPr>
          <p:cNvPr id="13" name="TextBox 12"/>
          <p:cNvSpPr txBox="1"/>
          <p:nvPr/>
        </p:nvSpPr>
        <p:spPr>
          <a:xfrm rot="16200000">
            <a:off x="2709682" y="5859315"/>
            <a:ext cx="1645696" cy="369332"/>
          </a:xfrm>
          <a:prstGeom prst="rect">
            <a:avLst/>
          </a:prstGeom>
          <a:noFill/>
        </p:spPr>
        <p:txBody>
          <a:bodyPr wrap="square" rtlCol="0">
            <a:spAutoFit/>
          </a:bodyPr>
          <a:lstStyle/>
          <a:p>
            <a:r>
              <a:rPr lang="en-GB" dirty="0" smtClean="0"/>
              <a:t>Support</a:t>
            </a:r>
            <a:endParaRPr lang="en-GB" dirty="0"/>
          </a:p>
        </p:txBody>
      </p:sp>
      <p:sp>
        <p:nvSpPr>
          <p:cNvPr id="14" name="TextBox 13"/>
          <p:cNvSpPr txBox="1"/>
          <p:nvPr/>
        </p:nvSpPr>
        <p:spPr>
          <a:xfrm rot="16200000">
            <a:off x="3354020" y="5747160"/>
            <a:ext cx="1575348" cy="646331"/>
          </a:xfrm>
          <a:prstGeom prst="rect">
            <a:avLst/>
          </a:prstGeom>
          <a:noFill/>
        </p:spPr>
        <p:txBody>
          <a:bodyPr wrap="square" rtlCol="0">
            <a:spAutoFit/>
          </a:bodyPr>
          <a:lstStyle/>
          <a:p>
            <a:r>
              <a:rPr lang="en-GB" dirty="0" smtClean="0"/>
              <a:t>Emotional</a:t>
            </a:r>
          </a:p>
          <a:p>
            <a:r>
              <a:rPr lang="en-GB" dirty="0" smtClean="0"/>
              <a:t>Control</a:t>
            </a:r>
            <a:endParaRPr lang="en-GB" dirty="0"/>
          </a:p>
        </p:txBody>
      </p:sp>
      <p:sp>
        <p:nvSpPr>
          <p:cNvPr id="15" name="TextBox 14"/>
          <p:cNvSpPr txBox="1"/>
          <p:nvPr/>
        </p:nvSpPr>
        <p:spPr>
          <a:xfrm rot="16200000">
            <a:off x="3984115" y="5890075"/>
            <a:ext cx="1512168" cy="369332"/>
          </a:xfrm>
          <a:prstGeom prst="rect">
            <a:avLst/>
          </a:prstGeom>
          <a:noFill/>
        </p:spPr>
        <p:txBody>
          <a:bodyPr wrap="square" rtlCol="0">
            <a:spAutoFit/>
          </a:bodyPr>
          <a:lstStyle/>
          <a:p>
            <a:r>
              <a:rPr lang="en-GB" dirty="0" smtClean="0"/>
              <a:t>Confidence</a:t>
            </a:r>
            <a:endParaRPr lang="en-GB" dirty="0"/>
          </a:p>
        </p:txBody>
      </p:sp>
      <p:sp>
        <p:nvSpPr>
          <p:cNvPr id="16" name="TextBox 15"/>
          <p:cNvSpPr txBox="1"/>
          <p:nvPr/>
        </p:nvSpPr>
        <p:spPr>
          <a:xfrm rot="16200000">
            <a:off x="4288614" y="5644436"/>
            <a:ext cx="1944216" cy="646331"/>
          </a:xfrm>
          <a:prstGeom prst="rect">
            <a:avLst/>
          </a:prstGeom>
          <a:noFill/>
        </p:spPr>
        <p:txBody>
          <a:bodyPr wrap="square" rtlCol="0">
            <a:spAutoFit/>
          </a:bodyPr>
          <a:lstStyle/>
          <a:p>
            <a:r>
              <a:rPr lang="en-GB" dirty="0" smtClean="0"/>
              <a:t>Energy </a:t>
            </a:r>
          </a:p>
          <a:p>
            <a:r>
              <a:rPr lang="en-GB" dirty="0" smtClean="0"/>
              <a:t>focus</a:t>
            </a:r>
            <a:endParaRPr lang="en-GB" dirty="0"/>
          </a:p>
        </p:txBody>
      </p:sp>
      <p:sp>
        <p:nvSpPr>
          <p:cNvPr id="17" name="TextBox 16"/>
          <p:cNvSpPr txBox="1"/>
          <p:nvPr/>
        </p:nvSpPr>
        <p:spPr>
          <a:xfrm rot="16200000">
            <a:off x="5150716" y="5732924"/>
            <a:ext cx="1580400" cy="646331"/>
          </a:xfrm>
          <a:prstGeom prst="rect">
            <a:avLst/>
          </a:prstGeom>
          <a:noFill/>
        </p:spPr>
        <p:txBody>
          <a:bodyPr wrap="square" rtlCol="0">
            <a:spAutoFit/>
          </a:bodyPr>
          <a:lstStyle/>
          <a:p>
            <a:r>
              <a:rPr lang="en-GB" dirty="0" smtClean="0"/>
              <a:t>Managing</a:t>
            </a:r>
          </a:p>
          <a:p>
            <a:r>
              <a:rPr lang="en-GB" dirty="0" smtClean="0"/>
              <a:t>Thoughts</a:t>
            </a:r>
            <a:endParaRPr lang="en-GB" dirty="0"/>
          </a:p>
        </p:txBody>
      </p:sp>
      <p:sp>
        <p:nvSpPr>
          <p:cNvPr id="18" name="TextBox 17"/>
          <p:cNvSpPr txBox="1"/>
          <p:nvPr/>
        </p:nvSpPr>
        <p:spPr>
          <a:xfrm rot="16200000">
            <a:off x="5548648" y="5741162"/>
            <a:ext cx="1800200" cy="369332"/>
          </a:xfrm>
          <a:prstGeom prst="rect">
            <a:avLst/>
          </a:prstGeom>
          <a:noFill/>
        </p:spPr>
        <p:txBody>
          <a:bodyPr wrap="square" rtlCol="0">
            <a:spAutoFit/>
          </a:bodyPr>
          <a:lstStyle/>
          <a:p>
            <a:r>
              <a:rPr lang="en-GB" dirty="0" smtClean="0"/>
              <a:t>Proactivity</a:t>
            </a:r>
            <a:endParaRPr lang="en-GB" dirty="0"/>
          </a:p>
        </p:txBody>
      </p:sp>
      <p:sp>
        <p:nvSpPr>
          <p:cNvPr id="19" name="TextBox 18"/>
          <p:cNvSpPr txBox="1"/>
          <p:nvPr/>
        </p:nvSpPr>
        <p:spPr>
          <a:xfrm rot="16200000">
            <a:off x="6104158" y="5517617"/>
            <a:ext cx="1800200" cy="646331"/>
          </a:xfrm>
          <a:prstGeom prst="rect">
            <a:avLst/>
          </a:prstGeom>
          <a:noFill/>
        </p:spPr>
        <p:txBody>
          <a:bodyPr wrap="square" rtlCol="0">
            <a:spAutoFit/>
          </a:bodyPr>
          <a:lstStyle/>
          <a:p>
            <a:r>
              <a:rPr lang="en-GB" dirty="0" smtClean="0"/>
              <a:t>Face</a:t>
            </a:r>
          </a:p>
          <a:p>
            <a:r>
              <a:rPr lang="en-GB" dirty="0" smtClean="0"/>
              <a:t>Reality</a:t>
            </a:r>
            <a:endParaRPr lang="en-GB" dirty="0"/>
          </a:p>
        </p:txBody>
      </p:sp>
      <p:sp>
        <p:nvSpPr>
          <p:cNvPr id="21" name="TextBox 20"/>
          <p:cNvSpPr txBox="1"/>
          <p:nvPr/>
        </p:nvSpPr>
        <p:spPr>
          <a:xfrm rot="16200000">
            <a:off x="6958092" y="5859314"/>
            <a:ext cx="1349032" cy="369332"/>
          </a:xfrm>
          <a:prstGeom prst="rect">
            <a:avLst/>
          </a:prstGeom>
          <a:noFill/>
        </p:spPr>
        <p:txBody>
          <a:bodyPr wrap="square" rtlCol="0">
            <a:spAutoFit/>
          </a:bodyPr>
          <a:lstStyle/>
          <a:p>
            <a:r>
              <a:rPr lang="en-GB" dirty="0" smtClean="0"/>
              <a:t>Balance</a:t>
            </a:r>
            <a:endParaRPr lang="en-GB" dirty="0"/>
          </a:p>
        </p:txBody>
      </p:sp>
      <p:sp>
        <p:nvSpPr>
          <p:cNvPr id="22" name="TextBox 21"/>
          <p:cNvSpPr txBox="1"/>
          <p:nvPr/>
        </p:nvSpPr>
        <p:spPr>
          <a:xfrm rot="16200000">
            <a:off x="7240723" y="5688274"/>
            <a:ext cx="1626319" cy="369332"/>
          </a:xfrm>
          <a:prstGeom prst="rect">
            <a:avLst/>
          </a:prstGeom>
          <a:noFill/>
        </p:spPr>
        <p:txBody>
          <a:bodyPr wrap="square" rtlCol="0">
            <a:spAutoFit/>
          </a:bodyPr>
          <a:lstStyle/>
          <a:p>
            <a:r>
              <a:rPr lang="en-GB" dirty="0" smtClean="0"/>
              <a:t>Grit</a:t>
            </a:r>
            <a:endParaRPr lang="en-GB" dirty="0"/>
          </a:p>
        </p:txBody>
      </p:sp>
      <p:sp>
        <p:nvSpPr>
          <p:cNvPr id="23" name="TextBox 22"/>
          <p:cNvSpPr txBox="1"/>
          <p:nvPr/>
        </p:nvSpPr>
        <p:spPr>
          <a:xfrm rot="16200000">
            <a:off x="7742963" y="5871423"/>
            <a:ext cx="1497654" cy="369332"/>
          </a:xfrm>
          <a:prstGeom prst="rect">
            <a:avLst/>
          </a:prstGeom>
          <a:noFill/>
        </p:spPr>
        <p:txBody>
          <a:bodyPr wrap="square" rtlCol="0">
            <a:spAutoFit/>
          </a:bodyPr>
          <a:lstStyle/>
          <a:p>
            <a:r>
              <a:rPr lang="en-GB" dirty="0" smtClean="0"/>
              <a:t>Reflection</a:t>
            </a:r>
            <a:endParaRPr lang="en-GB" dirty="0"/>
          </a:p>
        </p:txBody>
      </p:sp>
      <p:sp>
        <p:nvSpPr>
          <p:cNvPr id="26" name="TextBox 25"/>
          <p:cNvSpPr txBox="1"/>
          <p:nvPr/>
        </p:nvSpPr>
        <p:spPr>
          <a:xfrm>
            <a:off x="1677741" y="4725144"/>
            <a:ext cx="369332" cy="369332"/>
          </a:xfrm>
          <a:prstGeom prst="rect">
            <a:avLst/>
          </a:prstGeom>
          <a:noFill/>
        </p:spPr>
        <p:txBody>
          <a:bodyPr wrap="square" rtlCol="0">
            <a:spAutoFit/>
          </a:bodyPr>
          <a:lstStyle/>
          <a:p>
            <a:r>
              <a:rPr lang="en-GB" dirty="0" smtClean="0"/>
              <a:t>X</a:t>
            </a:r>
            <a:endParaRPr lang="en-GB" dirty="0"/>
          </a:p>
        </p:txBody>
      </p:sp>
      <p:sp>
        <p:nvSpPr>
          <p:cNvPr id="27" name="TextBox 26"/>
          <p:cNvSpPr txBox="1"/>
          <p:nvPr/>
        </p:nvSpPr>
        <p:spPr>
          <a:xfrm>
            <a:off x="2247687" y="2276872"/>
            <a:ext cx="369332" cy="369332"/>
          </a:xfrm>
          <a:prstGeom prst="rect">
            <a:avLst/>
          </a:prstGeom>
          <a:noFill/>
        </p:spPr>
        <p:txBody>
          <a:bodyPr wrap="square" rtlCol="0">
            <a:spAutoFit/>
          </a:bodyPr>
          <a:lstStyle/>
          <a:p>
            <a:r>
              <a:rPr lang="en-GB" dirty="0" smtClean="0"/>
              <a:t>X</a:t>
            </a:r>
            <a:endParaRPr lang="en-GB" dirty="0"/>
          </a:p>
        </p:txBody>
      </p:sp>
      <p:sp>
        <p:nvSpPr>
          <p:cNvPr id="28" name="TextBox 27"/>
          <p:cNvSpPr txBox="1"/>
          <p:nvPr/>
        </p:nvSpPr>
        <p:spPr>
          <a:xfrm>
            <a:off x="2811852" y="4937930"/>
            <a:ext cx="369332" cy="369332"/>
          </a:xfrm>
          <a:prstGeom prst="rect">
            <a:avLst/>
          </a:prstGeom>
          <a:noFill/>
        </p:spPr>
        <p:txBody>
          <a:bodyPr wrap="square" rtlCol="0">
            <a:spAutoFit/>
          </a:bodyPr>
          <a:lstStyle/>
          <a:p>
            <a:r>
              <a:rPr lang="en-GB" dirty="0" smtClean="0"/>
              <a:t>X</a:t>
            </a:r>
            <a:endParaRPr lang="en-GB" dirty="0"/>
          </a:p>
        </p:txBody>
      </p:sp>
      <p:sp>
        <p:nvSpPr>
          <p:cNvPr id="29" name="TextBox 28"/>
          <p:cNvSpPr txBox="1"/>
          <p:nvPr/>
        </p:nvSpPr>
        <p:spPr>
          <a:xfrm>
            <a:off x="3530775" y="1737659"/>
            <a:ext cx="369332" cy="369332"/>
          </a:xfrm>
          <a:prstGeom prst="rect">
            <a:avLst/>
          </a:prstGeom>
          <a:noFill/>
        </p:spPr>
        <p:txBody>
          <a:bodyPr wrap="square" rtlCol="0">
            <a:spAutoFit/>
          </a:bodyPr>
          <a:lstStyle/>
          <a:p>
            <a:r>
              <a:rPr lang="en-GB" dirty="0" smtClean="0"/>
              <a:t>X</a:t>
            </a:r>
            <a:endParaRPr lang="en-GB" dirty="0"/>
          </a:p>
        </p:txBody>
      </p:sp>
      <p:sp>
        <p:nvSpPr>
          <p:cNvPr id="30" name="TextBox 29"/>
          <p:cNvSpPr txBox="1"/>
          <p:nvPr/>
        </p:nvSpPr>
        <p:spPr>
          <a:xfrm>
            <a:off x="3737703" y="5097986"/>
            <a:ext cx="369332" cy="369332"/>
          </a:xfrm>
          <a:prstGeom prst="rect">
            <a:avLst/>
          </a:prstGeom>
          <a:noFill/>
        </p:spPr>
        <p:txBody>
          <a:bodyPr wrap="square" rtlCol="0">
            <a:spAutoFit/>
          </a:bodyPr>
          <a:lstStyle/>
          <a:p>
            <a:r>
              <a:rPr lang="en-GB" dirty="0" smtClean="0"/>
              <a:t>X</a:t>
            </a:r>
            <a:endParaRPr lang="en-GB" dirty="0"/>
          </a:p>
        </p:txBody>
      </p:sp>
      <p:sp>
        <p:nvSpPr>
          <p:cNvPr id="31" name="TextBox 30"/>
          <p:cNvSpPr txBox="1"/>
          <p:nvPr/>
        </p:nvSpPr>
        <p:spPr>
          <a:xfrm>
            <a:off x="4280194" y="4149080"/>
            <a:ext cx="369332" cy="369332"/>
          </a:xfrm>
          <a:prstGeom prst="rect">
            <a:avLst/>
          </a:prstGeom>
          <a:noFill/>
        </p:spPr>
        <p:txBody>
          <a:bodyPr wrap="square" rtlCol="0">
            <a:spAutoFit/>
          </a:bodyPr>
          <a:lstStyle/>
          <a:p>
            <a:r>
              <a:rPr lang="en-GB" dirty="0" smtClean="0"/>
              <a:t>X</a:t>
            </a:r>
            <a:endParaRPr lang="en-GB" dirty="0"/>
          </a:p>
        </p:txBody>
      </p:sp>
      <p:sp>
        <p:nvSpPr>
          <p:cNvPr id="32" name="TextBox 31"/>
          <p:cNvSpPr txBox="1"/>
          <p:nvPr/>
        </p:nvSpPr>
        <p:spPr>
          <a:xfrm>
            <a:off x="4937556" y="3348547"/>
            <a:ext cx="369332" cy="369332"/>
          </a:xfrm>
          <a:prstGeom prst="rect">
            <a:avLst/>
          </a:prstGeom>
          <a:noFill/>
        </p:spPr>
        <p:txBody>
          <a:bodyPr wrap="square" rtlCol="0">
            <a:spAutoFit/>
          </a:bodyPr>
          <a:lstStyle/>
          <a:p>
            <a:r>
              <a:rPr lang="en-GB" dirty="0" smtClean="0"/>
              <a:t>X</a:t>
            </a:r>
            <a:endParaRPr lang="en-GB" dirty="0"/>
          </a:p>
        </p:txBody>
      </p:sp>
      <p:sp>
        <p:nvSpPr>
          <p:cNvPr id="33" name="TextBox 32"/>
          <p:cNvSpPr txBox="1"/>
          <p:nvPr/>
        </p:nvSpPr>
        <p:spPr>
          <a:xfrm>
            <a:off x="5617750" y="3717879"/>
            <a:ext cx="369332" cy="369332"/>
          </a:xfrm>
          <a:prstGeom prst="rect">
            <a:avLst/>
          </a:prstGeom>
          <a:noFill/>
        </p:spPr>
        <p:txBody>
          <a:bodyPr wrap="square" rtlCol="0">
            <a:spAutoFit/>
          </a:bodyPr>
          <a:lstStyle/>
          <a:p>
            <a:r>
              <a:rPr lang="en-GB" dirty="0" smtClean="0"/>
              <a:t>X</a:t>
            </a:r>
            <a:endParaRPr lang="en-GB" dirty="0"/>
          </a:p>
        </p:txBody>
      </p:sp>
      <p:sp>
        <p:nvSpPr>
          <p:cNvPr id="34" name="TextBox 33"/>
          <p:cNvSpPr txBox="1"/>
          <p:nvPr/>
        </p:nvSpPr>
        <p:spPr>
          <a:xfrm>
            <a:off x="6311760" y="1938359"/>
            <a:ext cx="369332" cy="369332"/>
          </a:xfrm>
          <a:prstGeom prst="rect">
            <a:avLst/>
          </a:prstGeom>
          <a:noFill/>
        </p:spPr>
        <p:txBody>
          <a:bodyPr wrap="square" rtlCol="0">
            <a:spAutoFit/>
          </a:bodyPr>
          <a:lstStyle/>
          <a:p>
            <a:r>
              <a:rPr lang="en-GB" dirty="0" smtClean="0"/>
              <a:t>X</a:t>
            </a:r>
            <a:endParaRPr lang="en-GB" dirty="0"/>
          </a:p>
        </p:txBody>
      </p:sp>
      <p:sp>
        <p:nvSpPr>
          <p:cNvPr id="35" name="TextBox 34"/>
          <p:cNvSpPr txBox="1"/>
          <p:nvPr/>
        </p:nvSpPr>
        <p:spPr>
          <a:xfrm flipV="1">
            <a:off x="7004258" y="2268444"/>
            <a:ext cx="417280" cy="377760"/>
          </a:xfrm>
          <a:prstGeom prst="rect">
            <a:avLst/>
          </a:prstGeom>
          <a:noFill/>
        </p:spPr>
        <p:txBody>
          <a:bodyPr wrap="square" rtlCol="0">
            <a:spAutoFit/>
          </a:bodyPr>
          <a:lstStyle/>
          <a:p>
            <a:r>
              <a:rPr lang="en-GB" dirty="0" smtClean="0"/>
              <a:t>X</a:t>
            </a:r>
            <a:endParaRPr lang="en-GB" dirty="0"/>
          </a:p>
        </p:txBody>
      </p:sp>
      <p:sp>
        <p:nvSpPr>
          <p:cNvPr id="36" name="TextBox 35"/>
          <p:cNvSpPr txBox="1"/>
          <p:nvPr/>
        </p:nvSpPr>
        <p:spPr>
          <a:xfrm flipV="1">
            <a:off x="7660576" y="1560599"/>
            <a:ext cx="417280" cy="377760"/>
          </a:xfrm>
          <a:prstGeom prst="rect">
            <a:avLst/>
          </a:prstGeom>
          <a:noFill/>
        </p:spPr>
        <p:txBody>
          <a:bodyPr wrap="square" rtlCol="0">
            <a:spAutoFit/>
          </a:bodyPr>
          <a:lstStyle/>
          <a:p>
            <a:r>
              <a:rPr lang="en-GB" dirty="0" smtClean="0"/>
              <a:t>X</a:t>
            </a:r>
            <a:endParaRPr lang="en-GB" dirty="0"/>
          </a:p>
        </p:txBody>
      </p:sp>
      <p:sp>
        <p:nvSpPr>
          <p:cNvPr id="37" name="TextBox 36"/>
          <p:cNvSpPr txBox="1"/>
          <p:nvPr/>
        </p:nvSpPr>
        <p:spPr>
          <a:xfrm flipV="1">
            <a:off x="7692231" y="4630489"/>
            <a:ext cx="417280" cy="377760"/>
          </a:xfrm>
          <a:prstGeom prst="rect">
            <a:avLst/>
          </a:prstGeom>
          <a:noFill/>
        </p:spPr>
        <p:txBody>
          <a:bodyPr wrap="square" rtlCol="0">
            <a:spAutoFit/>
          </a:bodyPr>
          <a:lstStyle/>
          <a:p>
            <a:r>
              <a:rPr lang="en-GB" dirty="0" smtClean="0"/>
              <a:t>X</a:t>
            </a:r>
            <a:endParaRPr lang="en-GB" dirty="0"/>
          </a:p>
        </p:txBody>
      </p:sp>
      <p:sp>
        <p:nvSpPr>
          <p:cNvPr id="38" name="TextBox 37"/>
          <p:cNvSpPr txBox="1"/>
          <p:nvPr/>
        </p:nvSpPr>
        <p:spPr>
          <a:xfrm flipV="1">
            <a:off x="8467816" y="5044527"/>
            <a:ext cx="417280" cy="377760"/>
          </a:xfrm>
          <a:prstGeom prst="rect">
            <a:avLst/>
          </a:prstGeom>
          <a:noFill/>
        </p:spPr>
        <p:txBody>
          <a:bodyPr wrap="square" rtlCol="0">
            <a:spAutoFit/>
          </a:bodyPr>
          <a:lstStyle/>
          <a:p>
            <a:r>
              <a:rPr lang="en-GB" dirty="0" smtClean="0"/>
              <a:t>X</a:t>
            </a:r>
            <a:endParaRPr lang="en-GB" dirty="0"/>
          </a:p>
        </p:txBody>
      </p:sp>
      <p:cxnSp>
        <p:nvCxnSpPr>
          <p:cNvPr id="40" name="Straight Connector 39"/>
          <p:cNvCxnSpPr/>
          <p:nvPr/>
        </p:nvCxnSpPr>
        <p:spPr>
          <a:xfrm flipV="1">
            <a:off x="1862407" y="2461538"/>
            <a:ext cx="477345" cy="247639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2353" y="2461538"/>
            <a:ext cx="564165" cy="26329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996518" y="1938359"/>
            <a:ext cx="718923" cy="3156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9" idx="2"/>
          </p:cNvCxnSpPr>
          <p:nvPr/>
        </p:nvCxnSpPr>
        <p:spPr>
          <a:xfrm>
            <a:off x="3715441" y="2106991"/>
            <a:ext cx="184666" cy="3211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900107" y="4333746"/>
            <a:ext cx="564753" cy="932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4464860" y="3516417"/>
            <a:ext cx="657362" cy="817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122222" y="3516417"/>
            <a:ext cx="680194" cy="4086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802416" y="2106991"/>
            <a:ext cx="646332" cy="1818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448748" y="2123025"/>
            <a:ext cx="764150" cy="334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7212898" y="1749479"/>
            <a:ext cx="656318" cy="712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900871" y="1749479"/>
            <a:ext cx="0" cy="305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900871" y="4819369"/>
            <a:ext cx="775584" cy="36923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505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Optimism</a:t>
            </a:r>
            <a:endParaRPr lang="en-GB" dirty="0">
              <a:solidFill>
                <a:schemeClr val="tx2"/>
              </a:solidFill>
            </a:endParaRPr>
          </a:p>
        </p:txBody>
      </p:sp>
      <p:sp>
        <p:nvSpPr>
          <p:cNvPr id="3" name="TextBox 2"/>
          <p:cNvSpPr txBox="1"/>
          <p:nvPr/>
        </p:nvSpPr>
        <p:spPr>
          <a:xfrm>
            <a:off x="1475656" y="5512876"/>
            <a:ext cx="5688632" cy="584775"/>
          </a:xfrm>
          <a:prstGeom prst="rect">
            <a:avLst/>
          </a:prstGeom>
          <a:noFill/>
          <a:ln>
            <a:solidFill>
              <a:schemeClr val="accent1"/>
            </a:solidFill>
          </a:ln>
        </p:spPr>
        <p:txBody>
          <a:bodyPr wrap="square" rtlCol="0">
            <a:spAutoFit/>
          </a:bodyPr>
          <a:lstStyle/>
          <a:p>
            <a:pPr algn="ctr"/>
            <a:r>
              <a:rPr lang="en-GB" sz="3200" dirty="0" smtClean="0">
                <a:solidFill>
                  <a:schemeClr val="tx1">
                    <a:lumMod val="50000"/>
                    <a:lumOff val="50000"/>
                  </a:schemeClr>
                </a:solidFill>
              </a:rPr>
              <a:t>I am optimistic about my work.</a:t>
            </a:r>
            <a:endParaRPr lang="en-GB" sz="3200" dirty="0">
              <a:solidFill>
                <a:schemeClr val="tx1">
                  <a:lumMod val="50000"/>
                  <a:lumOff val="50000"/>
                </a:schemeClr>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384" y="1196752"/>
            <a:ext cx="5993904" cy="4104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6369890"/>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257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Flexibility</a:t>
            </a:r>
            <a:endParaRPr lang="en-GB" dirty="0">
              <a:solidFill>
                <a:schemeClr val="tx2"/>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772816"/>
            <a:ext cx="4029075"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58421" y="4175209"/>
            <a:ext cx="5832648" cy="2062103"/>
          </a:xfrm>
          <a:prstGeom prst="rect">
            <a:avLst/>
          </a:prstGeom>
          <a:noFill/>
          <a:ln>
            <a:solidFill>
              <a:schemeClr val="accent1"/>
            </a:solidFill>
          </a:ln>
        </p:spPr>
        <p:txBody>
          <a:bodyPr wrap="square" rtlCol="0">
            <a:spAutoFit/>
          </a:bodyPr>
          <a:lstStyle/>
          <a:p>
            <a:r>
              <a:rPr lang="en-GB" sz="3200" dirty="0" smtClean="0">
                <a:solidFill>
                  <a:schemeClr val="tx1">
                    <a:lumMod val="50000"/>
                    <a:lumOff val="50000"/>
                  </a:schemeClr>
                </a:solidFill>
              </a:rPr>
              <a:t>I don’t find it difficult to change my approach when something isn’t working or is no longer wanted.</a:t>
            </a:r>
            <a:endParaRPr lang="en-GB" sz="3200" dirty="0">
              <a:solidFill>
                <a:schemeClr val="tx1">
                  <a:lumMod val="50000"/>
                  <a:lumOff val="50000"/>
                </a:schemeClr>
              </a:solidFill>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6237312"/>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859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Purpose</a:t>
            </a:r>
            <a:endParaRPr lang="en-GB" dirty="0">
              <a:solidFill>
                <a:schemeClr val="tx2"/>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412776"/>
            <a:ext cx="3031286" cy="320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803167" y="4941168"/>
            <a:ext cx="5832648" cy="1077218"/>
          </a:xfrm>
          <a:prstGeom prst="rect">
            <a:avLst/>
          </a:prstGeom>
          <a:noFill/>
          <a:ln>
            <a:solidFill>
              <a:schemeClr val="accent1"/>
            </a:solidFill>
          </a:ln>
        </p:spPr>
        <p:txBody>
          <a:bodyPr wrap="square" rtlCol="0">
            <a:spAutoFit/>
          </a:bodyPr>
          <a:lstStyle/>
          <a:p>
            <a:r>
              <a:rPr lang="en-GB" sz="3200" dirty="0" smtClean="0">
                <a:solidFill>
                  <a:schemeClr val="tx1">
                    <a:lumMod val="50000"/>
                    <a:lumOff val="50000"/>
                  </a:schemeClr>
                </a:solidFill>
              </a:rPr>
              <a:t>I know what I want from my career and why.</a:t>
            </a:r>
            <a:endParaRPr lang="en-GB" sz="3200" dirty="0">
              <a:solidFill>
                <a:schemeClr val="tx1">
                  <a:lumMod val="50000"/>
                  <a:lumOff val="50000"/>
                </a:schemeClr>
              </a:solidFill>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375" y="6208238"/>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381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Support</a:t>
            </a:r>
            <a:endParaRPr lang="en-GB" dirty="0">
              <a:solidFill>
                <a:schemeClr val="tx2"/>
              </a:solidFill>
            </a:endParaRPr>
          </a:p>
        </p:txBody>
      </p:sp>
      <p:sp>
        <p:nvSpPr>
          <p:cNvPr id="3" name="TextBox 2"/>
          <p:cNvSpPr txBox="1"/>
          <p:nvPr/>
        </p:nvSpPr>
        <p:spPr>
          <a:xfrm>
            <a:off x="1545601" y="5013176"/>
            <a:ext cx="5832648" cy="1569660"/>
          </a:xfrm>
          <a:prstGeom prst="rect">
            <a:avLst/>
          </a:prstGeom>
          <a:noFill/>
          <a:ln>
            <a:solidFill>
              <a:schemeClr val="accent1"/>
            </a:solidFill>
          </a:ln>
        </p:spPr>
        <p:txBody>
          <a:bodyPr wrap="square" rtlCol="0">
            <a:spAutoFit/>
          </a:bodyPr>
          <a:lstStyle/>
          <a:p>
            <a:r>
              <a:rPr lang="en-GB" sz="3200" dirty="0" smtClean="0">
                <a:solidFill>
                  <a:schemeClr val="tx1">
                    <a:lumMod val="50000"/>
                    <a:lumOff val="50000"/>
                  </a:schemeClr>
                </a:solidFill>
              </a:rPr>
              <a:t>When I am struggling with something I talk to people who can help me.</a:t>
            </a:r>
            <a:endParaRPr lang="en-GB" sz="3200" dirty="0">
              <a:solidFill>
                <a:schemeClr val="tx1">
                  <a:lumMod val="50000"/>
                  <a:lumOff val="50000"/>
                </a:schemeClr>
              </a:solidFill>
            </a:endParaRPr>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524000"/>
            <a:ext cx="4454797" cy="298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576" y="6237312"/>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5267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lumMod val="65000"/>
                    <a:lumOff val="35000"/>
                  </a:schemeClr>
                </a:solidFill>
              </a:rPr>
              <a:t>Emotional Control</a:t>
            </a:r>
            <a:endParaRPr lang="en-GB" dirty="0">
              <a:solidFill>
                <a:schemeClr val="tx1">
                  <a:lumMod val="65000"/>
                  <a:lumOff val="35000"/>
                </a:schemeClr>
              </a:solidFill>
            </a:endParaRPr>
          </a:p>
        </p:txBody>
      </p:sp>
      <p:sp>
        <p:nvSpPr>
          <p:cNvPr id="3" name="TextBox 2"/>
          <p:cNvSpPr txBox="1"/>
          <p:nvPr/>
        </p:nvSpPr>
        <p:spPr>
          <a:xfrm>
            <a:off x="1593583" y="5013176"/>
            <a:ext cx="5832648" cy="1077218"/>
          </a:xfrm>
          <a:prstGeom prst="rect">
            <a:avLst/>
          </a:prstGeom>
          <a:noFill/>
          <a:ln>
            <a:solidFill>
              <a:schemeClr val="accent1"/>
            </a:solidFill>
          </a:ln>
        </p:spPr>
        <p:txBody>
          <a:bodyPr wrap="square" rtlCol="0">
            <a:spAutoFit/>
          </a:bodyPr>
          <a:lstStyle/>
          <a:p>
            <a:r>
              <a:rPr lang="en-GB" sz="3200" dirty="0" smtClean="0">
                <a:solidFill>
                  <a:schemeClr val="tx1">
                    <a:lumMod val="50000"/>
                    <a:lumOff val="50000"/>
                  </a:schemeClr>
                </a:solidFill>
              </a:rPr>
              <a:t>I can control my emotions even when I am feeling pressured.</a:t>
            </a:r>
            <a:endParaRPr lang="en-GB" sz="3200" dirty="0">
              <a:solidFill>
                <a:schemeClr val="tx1">
                  <a:lumMod val="50000"/>
                  <a:lumOff val="50000"/>
                </a:scheme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564" y="1556792"/>
            <a:ext cx="381952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375" y="6378109"/>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630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lumMod val="65000"/>
                    <a:lumOff val="35000"/>
                  </a:schemeClr>
                </a:solidFill>
              </a:rPr>
              <a:t>Confidence</a:t>
            </a:r>
            <a:endParaRPr lang="en-GB" dirty="0">
              <a:solidFill>
                <a:schemeClr val="tx1">
                  <a:lumMod val="65000"/>
                  <a:lumOff val="35000"/>
                </a:schemeClr>
              </a:solidFill>
            </a:endParaRPr>
          </a:p>
        </p:txBody>
      </p:sp>
      <p:sp>
        <p:nvSpPr>
          <p:cNvPr id="3" name="TextBox 2"/>
          <p:cNvSpPr txBox="1"/>
          <p:nvPr/>
        </p:nvSpPr>
        <p:spPr>
          <a:xfrm>
            <a:off x="1763688" y="4648200"/>
            <a:ext cx="5832648" cy="1569660"/>
          </a:xfrm>
          <a:prstGeom prst="rect">
            <a:avLst/>
          </a:prstGeom>
          <a:noFill/>
          <a:ln>
            <a:solidFill>
              <a:schemeClr val="accent1"/>
            </a:solidFill>
          </a:ln>
        </p:spPr>
        <p:txBody>
          <a:bodyPr wrap="square" rtlCol="0">
            <a:spAutoFit/>
          </a:bodyPr>
          <a:lstStyle/>
          <a:p>
            <a:r>
              <a:rPr lang="en-GB" sz="3200" dirty="0" smtClean="0">
                <a:solidFill>
                  <a:schemeClr val="tx1">
                    <a:lumMod val="50000"/>
                    <a:lumOff val="50000"/>
                  </a:schemeClr>
                </a:solidFill>
              </a:rPr>
              <a:t>My confidence is strong regardless of the immediate difficulties.</a:t>
            </a:r>
            <a:endParaRPr lang="en-GB" sz="3200" dirty="0">
              <a:solidFill>
                <a:schemeClr val="tx1">
                  <a:lumMod val="50000"/>
                  <a:lumOff val="50000"/>
                </a:schemeClr>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1844824"/>
            <a:ext cx="466725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9523" y="6366812"/>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538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533400"/>
            <a:ext cx="8229600" cy="5592763"/>
          </a:xfrm>
        </p:spPr>
        <p:txBody>
          <a:bodyPr>
            <a:normAutofit/>
          </a:bodyPr>
          <a:lstStyle/>
          <a:p>
            <a:pPr marL="0" indent="0" algn="ctr">
              <a:buNone/>
            </a:pPr>
            <a:r>
              <a:rPr lang="en-GB" sz="5400" b="1" dirty="0" smtClean="0">
                <a:solidFill>
                  <a:schemeClr val="tx2"/>
                </a:solidFill>
              </a:rPr>
              <a:t>VUCA</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752600"/>
            <a:ext cx="4674280" cy="3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096000"/>
            <a:ext cx="3608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55534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lumMod val="50000"/>
                    <a:lumOff val="50000"/>
                  </a:schemeClr>
                </a:solidFill>
              </a:rPr>
              <a:t>Focus</a:t>
            </a:r>
            <a:endParaRPr lang="en-GB" dirty="0">
              <a:solidFill>
                <a:schemeClr val="tx1">
                  <a:lumMod val="50000"/>
                  <a:lumOff val="50000"/>
                </a:schemeClr>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628800"/>
            <a:ext cx="609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12218" y="4509120"/>
            <a:ext cx="6696744" cy="1077218"/>
          </a:xfrm>
          <a:prstGeom prst="rect">
            <a:avLst/>
          </a:prstGeom>
          <a:noFill/>
          <a:ln>
            <a:solidFill>
              <a:schemeClr val="accent1"/>
            </a:solidFill>
          </a:ln>
        </p:spPr>
        <p:txBody>
          <a:bodyPr wrap="square" rtlCol="0">
            <a:spAutoFit/>
          </a:bodyPr>
          <a:lstStyle/>
          <a:p>
            <a:r>
              <a:rPr lang="en-GB" sz="3200" dirty="0" smtClean="0">
                <a:solidFill>
                  <a:schemeClr val="tx1">
                    <a:lumMod val="50000"/>
                    <a:lumOff val="50000"/>
                  </a:schemeClr>
                </a:solidFill>
              </a:rPr>
              <a:t>I can focus my energies on the right things even when under pressure.</a:t>
            </a:r>
            <a:endParaRPr lang="en-GB" sz="3200" dirty="0">
              <a:solidFill>
                <a:schemeClr val="tx1">
                  <a:lumMod val="50000"/>
                  <a:lumOff val="50000"/>
                </a:schemeClr>
              </a:solidFill>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6165304"/>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180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lumMod val="65000"/>
                    <a:lumOff val="35000"/>
                  </a:schemeClr>
                </a:solidFill>
              </a:rPr>
              <a:t>Managing Thoughts</a:t>
            </a:r>
            <a:endParaRPr lang="en-GB" dirty="0">
              <a:solidFill>
                <a:schemeClr val="tx1">
                  <a:lumMod val="65000"/>
                  <a:lumOff val="35000"/>
                </a:schemeClr>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844824"/>
            <a:ext cx="5181600" cy="237172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619672" y="4546575"/>
            <a:ext cx="6624736" cy="1077218"/>
          </a:xfrm>
          <a:prstGeom prst="rect">
            <a:avLst/>
          </a:prstGeom>
          <a:noFill/>
          <a:ln>
            <a:solidFill>
              <a:schemeClr val="accent1"/>
            </a:solidFill>
          </a:ln>
        </p:spPr>
        <p:txBody>
          <a:bodyPr wrap="square" rtlCol="0">
            <a:spAutoFit/>
          </a:bodyPr>
          <a:lstStyle/>
          <a:p>
            <a:r>
              <a:rPr lang="en-GB" sz="3200" dirty="0" smtClean="0">
                <a:solidFill>
                  <a:schemeClr val="tx1">
                    <a:lumMod val="50000"/>
                    <a:lumOff val="50000"/>
                  </a:schemeClr>
                </a:solidFill>
              </a:rPr>
              <a:t>I am able to challenge my thoughts when they undermine me.</a:t>
            </a:r>
            <a:endParaRPr lang="en-GB" sz="3200" dirty="0">
              <a:solidFill>
                <a:schemeClr val="tx1">
                  <a:lumMod val="50000"/>
                  <a:lumOff val="50000"/>
                </a:schemeClr>
              </a:solidFill>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6165304"/>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6434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lumMod val="50000"/>
                    <a:lumOff val="50000"/>
                  </a:schemeClr>
                </a:solidFill>
              </a:rPr>
              <a:t>Proactivity</a:t>
            </a:r>
            <a:endParaRPr lang="en-GB" dirty="0">
              <a:solidFill>
                <a:schemeClr val="tx1">
                  <a:lumMod val="50000"/>
                  <a:lumOff val="50000"/>
                </a:schemeClr>
              </a:solidFill>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1412776"/>
            <a:ext cx="514501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59632" y="5157192"/>
            <a:ext cx="6624736" cy="584775"/>
          </a:xfrm>
          <a:prstGeom prst="rect">
            <a:avLst/>
          </a:prstGeom>
          <a:noFill/>
          <a:ln>
            <a:solidFill>
              <a:schemeClr val="tx1"/>
            </a:solidFill>
          </a:ln>
        </p:spPr>
        <p:txBody>
          <a:bodyPr wrap="square" rtlCol="0">
            <a:spAutoFit/>
          </a:bodyPr>
          <a:lstStyle/>
          <a:p>
            <a:r>
              <a:rPr lang="en-GB" sz="3200" dirty="0" smtClean="0">
                <a:solidFill>
                  <a:schemeClr val="tx1">
                    <a:lumMod val="50000"/>
                    <a:lumOff val="50000"/>
                  </a:schemeClr>
                </a:solidFill>
              </a:rPr>
              <a:t>I am decisive and don’t procrastinate.</a:t>
            </a:r>
            <a:endParaRPr lang="en-GB" sz="3200" dirty="0">
              <a:solidFill>
                <a:schemeClr val="tx1">
                  <a:lumMod val="50000"/>
                  <a:lumOff val="50000"/>
                </a:schemeClr>
              </a:solidFill>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165304"/>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8043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lumMod val="65000"/>
                    <a:lumOff val="35000"/>
                  </a:schemeClr>
                </a:solidFill>
              </a:rPr>
              <a:t>Facing Reality</a:t>
            </a:r>
            <a:endParaRPr lang="en-GB" dirty="0">
              <a:solidFill>
                <a:schemeClr val="tx1">
                  <a:lumMod val="65000"/>
                  <a:lumOff val="35000"/>
                </a:schemeClr>
              </a:solidFill>
            </a:endParaRPr>
          </a:p>
        </p:txBody>
      </p:sp>
      <p:sp>
        <p:nvSpPr>
          <p:cNvPr id="3" name="TextBox 2"/>
          <p:cNvSpPr txBox="1"/>
          <p:nvPr/>
        </p:nvSpPr>
        <p:spPr>
          <a:xfrm>
            <a:off x="1619672" y="4941168"/>
            <a:ext cx="6624736" cy="1077218"/>
          </a:xfrm>
          <a:prstGeom prst="rect">
            <a:avLst/>
          </a:prstGeom>
          <a:noFill/>
          <a:ln>
            <a:solidFill>
              <a:schemeClr val="accent1"/>
            </a:solidFill>
          </a:ln>
        </p:spPr>
        <p:txBody>
          <a:bodyPr wrap="square" rtlCol="0">
            <a:spAutoFit/>
          </a:bodyPr>
          <a:lstStyle/>
          <a:p>
            <a:r>
              <a:rPr lang="en-GB" sz="3200" dirty="0" smtClean="0">
                <a:solidFill>
                  <a:schemeClr val="tx1">
                    <a:lumMod val="50000"/>
                    <a:lumOff val="50000"/>
                  </a:schemeClr>
                </a:solidFill>
              </a:rPr>
              <a:t>I can face reality even when it is uncomfortable.</a:t>
            </a:r>
            <a:endParaRPr lang="en-GB" sz="3200" dirty="0">
              <a:solidFill>
                <a:schemeClr val="tx1">
                  <a:lumMod val="50000"/>
                  <a:lumOff val="50000"/>
                </a:schemeClr>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412776"/>
            <a:ext cx="6117679" cy="3429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6165304"/>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73845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chemeClr val="tx2"/>
                </a:solidFill>
              </a:rPr>
              <a:t>Balance</a:t>
            </a:r>
            <a:endParaRPr lang="en-GB" dirty="0">
              <a:solidFill>
                <a:schemeClr val="tx2"/>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3" y="1268760"/>
            <a:ext cx="4733313" cy="314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63638" y="4630062"/>
            <a:ext cx="6624736" cy="1569660"/>
          </a:xfrm>
          <a:prstGeom prst="rect">
            <a:avLst/>
          </a:prstGeom>
          <a:noFill/>
          <a:ln>
            <a:solidFill>
              <a:schemeClr val="tx1"/>
            </a:solidFill>
          </a:ln>
        </p:spPr>
        <p:txBody>
          <a:bodyPr wrap="square" rtlCol="0">
            <a:spAutoFit/>
          </a:bodyPr>
          <a:lstStyle/>
          <a:p>
            <a:r>
              <a:rPr lang="en-GB" sz="3200" dirty="0" smtClean="0">
                <a:solidFill>
                  <a:schemeClr val="tx1">
                    <a:lumMod val="50000"/>
                    <a:lumOff val="50000"/>
                  </a:schemeClr>
                </a:solidFill>
              </a:rPr>
              <a:t>I keep a sense of balance in my life even when I am dealing with tough stuff.</a:t>
            </a:r>
            <a:endParaRPr lang="en-GB" sz="3200" dirty="0">
              <a:solidFill>
                <a:schemeClr val="tx1">
                  <a:lumMod val="50000"/>
                  <a:lumOff val="50000"/>
                </a:schemeClr>
              </a:solidFill>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6222126"/>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067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Grit</a:t>
            </a:r>
            <a:endParaRPr lang="en-GB" dirty="0">
              <a:solidFill>
                <a:schemeClr val="tx2"/>
              </a:solidFill>
            </a:endParaRPr>
          </a:p>
        </p:txBody>
      </p:sp>
      <p:sp>
        <p:nvSpPr>
          <p:cNvPr id="3" name="TextBox 2"/>
          <p:cNvSpPr txBox="1"/>
          <p:nvPr/>
        </p:nvSpPr>
        <p:spPr>
          <a:xfrm>
            <a:off x="1547664" y="4869160"/>
            <a:ext cx="6264696" cy="1077218"/>
          </a:xfrm>
          <a:prstGeom prst="rect">
            <a:avLst/>
          </a:prstGeom>
          <a:noFill/>
          <a:ln>
            <a:solidFill>
              <a:schemeClr val="tx2"/>
            </a:solidFill>
          </a:ln>
        </p:spPr>
        <p:txBody>
          <a:bodyPr wrap="square" rtlCol="0">
            <a:spAutoFit/>
          </a:bodyPr>
          <a:lstStyle/>
          <a:p>
            <a:r>
              <a:rPr lang="en-GB" sz="3200" dirty="0" smtClean="0">
                <a:solidFill>
                  <a:schemeClr val="tx1">
                    <a:lumMod val="50000"/>
                    <a:lumOff val="50000"/>
                  </a:schemeClr>
                </a:solidFill>
              </a:rPr>
              <a:t>I stick at things once I commit to them.</a:t>
            </a:r>
            <a:endParaRPr lang="en-GB" sz="3200" dirty="0">
              <a:solidFill>
                <a:schemeClr val="tx1">
                  <a:lumMod val="50000"/>
                  <a:lumOff val="50000"/>
                </a:schemeClr>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7264" y="1493520"/>
            <a:ext cx="4345496" cy="2448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6165304"/>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50295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Reflection</a:t>
            </a:r>
            <a:endParaRPr lang="en-GB" dirty="0">
              <a:solidFill>
                <a:schemeClr val="tx2"/>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20538"/>
            <a:ext cx="4146808" cy="2749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13783" y="5212871"/>
            <a:ext cx="6192688" cy="1077218"/>
          </a:xfrm>
          <a:prstGeom prst="rect">
            <a:avLst/>
          </a:prstGeom>
          <a:noFill/>
          <a:ln>
            <a:solidFill>
              <a:schemeClr val="tx1"/>
            </a:solidFill>
          </a:ln>
        </p:spPr>
        <p:txBody>
          <a:bodyPr wrap="square" rtlCol="0">
            <a:spAutoFit/>
          </a:bodyPr>
          <a:lstStyle/>
          <a:p>
            <a:r>
              <a:rPr lang="en-GB" sz="3200" dirty="0" smtClean="0">
                <a:solidFill>
                  <a:schemeClr val="tx1">
                    <a:lumMod val="50000"/>
                    <a:lumOff val="50000"/>
                  </a:schemeClr>
                </a:solidFill>
              </a:rPr>
              <a:t>I take time out to reflect on what I am doing even when I have no time.</a:t>
            </a:r>
            <a:endParaRPr lang="en-GB" sz="3200" dirty="0">
              <a:solidFill>
                <a:schemeClr val="tx1">
                  <a:lumMod val="50000"/>
                  <a:lumOff val="50000"/>
                </a:schemeClr>
              </a:solidFill>
            </a:endParaRPr>
          </a:p>
        </p:txBody>
      </p:sp>
    </p:spTree>
    <p:extLst>
      <p:ext uri="{BB962C8B-B14F-4D97-AF65-F5344CB8AC3E}">
        <p14:creationId xmlns:p14="http://schemas.microsoft.com/office/powerpoint/2010/main" val="9867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Learning from Leaders</a:t>
            </a:r>
            <a:endParaRPr lang="en-GB" dirty="0">
              <a:solidFill>
                <a:schemeClr val="tx2"/>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565551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436096" y="1228110"/>
            <a:ext cx="2088232"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chemeClr val="tx1">
                    <a:lumMod val="50000"/>
                    <a:lumOff val="50000"/>
                  </a:schemeClr>
                </a:solidFill>
              </a:rPr>
              <a:t>Eat, Sleep, Move</a:t>
            </a:r>
            <a:endParaRPr lang="en-GB" sz="2400" dirty="0">
              <a:solidFill>
                <a:schemeClr val="tx1">
                  <a:lumMod val="50000"/>
                  <a:lumOff val="50000"/>
                </a:schemeClr>
              </a:solidFill>
            </a:endParaRPr>
          </a:p>
        </p:txBody>
      </p:sp>
      <p:sp>
        <p:nvSpPr>
          <p:cNvPr id="6" name="TextBox 5"/>
          <p:cNvSpPr txBox="1"/>
          <p:nvPr/>
        </p:nvSpPr>
        <p:spPr>
          <a:xfrm>
            <a:off x="7020272" y="2636912"/>
            <a:ext cx="1872208"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chemeClr val="tx1">
                    <a:lumMod val="50000"/>
                    <a:lumOff val="50000"/>
                  </a:schemeClr>
                </a:solidFill>
              </a:rPr>
              <a:t>Energy Focus </a:t>
            </a:r>
          </a:p>
          <a:p>
            <a:r>
              <a:rPr lang="en-GB" sz="2400" dirty="0" smtClean="0">
                <a:solidFill>
                  <a:schemeClr val="tx1">
                    <a:lumMod val="50000"/>
                    <a:lumOff val="50000"/>
                  </a:schemeClr>
                </a:solidFill>
              </a:rPr>
              <a:t>      vs Goal</a:t>
            </a:r>
          </a:p>
          <a:p>
            <a:pPr marL="342900" indent="-342900">
              <a:buFont typeface="Arial" panose="020B0604020202020204" pitchFamily="34" charset="0"/>
              <a:buChar char="•"/>
            </a:pPr>
            <a:r>
              <a:rPr lang="en-GB" sz="2400" dirty="0" smtClean="0">
                <a:solidFill>
                  <a:schemeClr val="tx1">
                    <a:lumMod val="50000"/>
                    <a:lumOff val="50000"/>
                  </a:schemeClr>
                </a:solidFill>
              </a:rPr>
              <a:t>Reflection time</a:t>
            </a:r>
          </a:p>
          <a:p>
            <a:pPr marL="342900" indent="-342900">
              <a:buFont typeface="Arial" panose="020B0604020202020204" pitchFamily="34" charset="0"/>
              <a:buChar char="•"/>
            </a:pPr>
            <a:r>
              <a:rPr lang="en-GB" sz="2400" dirty="0" smtClean="0">
                <a:solidFill>
                  <a:schemeClr val="tx1">
                    <a:lumMod val="50000"/>
                    <a:lumOff val="50000"/>
                  </a:schemeClr>
                </a:solidFill>
              </a:rPr>
              <a:t>Thinking supporters</a:t>
            </a:r>
            <a:endParaRPr lang="en-GB" sz="2400" dirty="0">
              <a:solidFill>
                <a:schemeClr val="tx1">
                  <a:lumMod val="50000"/>
                  <a:lumOff val="50000"/>
                </a:schemeClr>
              </a:solidFill>
            </a:endParaRPr>
          </a:p>
        </p:txBody>
      </p:sp>
      <p:sp>
        <p:nvSpPr>
          <p:cNvPr id="7" name="TextBox 6"/>
          <p:cNvSpPr txBox="1"/>
          <p:nvPr/>
        </p:nvSpPr>
        <p:spPr>
          <a:xfrm>
            <a:off x="5580112" y="5548590"/>
            <a:ext cx="3024336"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chemeClr val="tx1">
                    <a:lumMod val="50000"/>
                    <a:lumOff val="50000"/>
                  </a:schemeClr>
                </a:solidFill>
              </a:rPr>
              <a:t>Notice what is OK</a:t>
            </a:r>
          </a:p>
          <a:p>
            <a:pPr marL="342900" indent="-342900">
              <a:buFont typeface="Arial" panose="020B0604020202020204" pitchFamily="34" charset="0"/>
              <a:buChar char="•"/>
            </a:pPr>
            <a:r>
              <a:rPr lang="en-GB" sz="2400" dirty="0" smtClean="0">
                <a:solidFill>
                  <a:schemeClr val="tx1">
                    <a:lumMod val="50000"/>
                    <a:lumOff val="50000"/>
                  </a:schemeClr>
                </a:solidFill>
              </a:rPr>
              <a:t>I am not my job</a:t>
            </a:r>
          </a:p>
        </p:txBody>
      </p:sp>
      <p:sp>
        <p:nvSpPr>
          <p:cNvPr id="8" name="TextBox 7"/>
          <p:cNvSpPr txBox="1"/>
          <p:nvPr/>
        </p:nvSpPr>
        <p:spPr>
          <a:xfrm>
            <a:off x="395536" y="3140968"/>
            <a:ext cx="1800200"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chemeClr val="accent3">
                    <a:lumMod val="50000"/>
                  </a:schemeClr>
                </a:solidFill>
              </a:rPr>
              <a:t>Why this </a:t>
            </a:r>
          </a:p>
          <a:p>
            <a:pPr marL="354013"/>
            <a:r>
              <a:rPr lang="en-GB" sz="2400" dirty="0">
                <a:solidFill>
                  <a:schemeClr val="accent3">
                    <a:lumMod val="50000"/>
                  </a:schemeClr>
                </a:solidFill>
              </a:rPr>
              <a:t>m</a:t>
            </a:r>
            <a:r>
              <a:rPr lang="en-GB" sz="2400" dirty="0" smtClean="0">
                <a:solidFill>
                  <a:schemeClr val="accent3">
                    <a:lumMod val="50000"/>
                  </a:schemeClr>
                </a:solidFill>
              </a:rPr>
              <a:t>atters to me</a:t>
            </a:r>
            <a:endParaRPr lang="en-GB" sz="2400" dirty="0">
              <a:solidFill>
                <a:schemeClr val="accent3">
                  <a:lumMod val="50000"/>
                </a:schemeClr>
              </a:solidFill>
            </a:endParaRPr>
          </a:p>
        </p:txBody>
      </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024" y="6361203"/>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41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barn(inVertical)">
                                      <p:cBhvr>
                                        <p:cTn id="31" dur="500"/>
                                        <p:tgtEl>
                                          <p:spTgt spid="8">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barn(inVertical)">
                                      <p:cBhvr>
                                        <p:cTn id="3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9207" y="593685"/>
            <a:ext cx="5316216" cy="680473"/>
          </a:xfrm>
          <a:prstGeom prst="rect">
            <a:avLst/>
          </a:prstGeom>
          <a:noFill/>
        </p:spPr>
        <p:txBody>
          <a:bodyPr wrap="square" lIns="64291" tIns="32146" rIns="64291" bIns="32146" rtlCol="0">
            <a:spAutoFit/>
          </a:bodyPr>
          <a:lstStyle/>
          <a:p>
            <a:r>
              <a:rPr lang="en-GB" sz="4000" dirty="0" smtClean="0">
                <a:solidFill>
                  <a:schemeClr val="tx2"/>
                </a:solidFill>
              </a:rPr>
              <a:t>Building Resilience</a:t>
            </a:r>
            <a:endParaRPr lang="en-GB" sz="4000" dirty="0">
              <a:solidFill>
                <a:schemeClr val="tx2"/>
              </a:solidFill>
            </a:endParaRPr>
          </a:p>
        </p:txBody>
      </p:sp>
      <p:sp>
        <p:nvSpPr>
          <p:cNvPr id="6" name="TextBox 5"/>
          <p:cNvSpPr txBox="1"/>
          <p:nvPr/>
        </p:nvSpPr>
        <p:spPr>
          <a:xfrm>
            <a:off x="1736271" y="4038600"/>
            <a:ext cx="5419001" cy="2034690"/>
          </a:xfrm>
          <a:prstGeom prst="rect">
            <a:avLst/>
          </a:prstGeom>
          <a:noFill/>
        </p:spPr>
        <p:txBody>
          <a:bodyPr wrap="square" lIns="64291" tIns="32146" rIns="64291" bIns="32146" rtlCol="0">
            <a:spAutoFit/>
          </a:bodyPr>
          <a:lstStyle/>
          <a:p>
            <a:r>
              <a:rPr lang="en-GB" sz="3200" dirty="0" smtClean="0">
                <a:solidFill>
                  <a:schemeClr val="tx1">
                    <a:lumMod val="50000"/>
                    <a:lumOff val="50000"/>
                  </a:schemeClr>
                </a:solidFill>
              </a:rPr>
              <a:t>Do One Thing Differently for One Month – and your brain will have rewired to see it as the new normal.</a:t>
            </a:r>
            <a:endParaRPr lang="en-GB" sz="3200" dirty="0">
              <a:solidFill>
                <a:schemeClr val="tx1">
                  <a:lumMod val="50000"/>
                  <a:lumOff val="50000"/>
                </a:schemeClr>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524000"/>
            <a:ext cx="3673929"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6073290"/>
            <a:ext cx="36036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437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chemeClr val="tx2"/>
                </a:solidFill>
              </a:rPr>
              <a:t>So to Summarise</a:t>
            </a:r>
            <a:endParaRPr lang="en-GB" sz="4000" dirty="0">
              <a:solidFill>
                <a:schemeClr val="tx2"/>
              </a:solidFill>
            </a:endParaRPr>
          </a:p>
        </p:txBody>
      </p:sp>
      <p:sp>
        <p:nvSpPr>
          <p:cNvPr id="3" name="Content Placeholder 2"/>
          <p:cNvSpPr>
            <a:spLocks noGrp="1"/>
          </p:cNvSpPr>
          <p:nvPr>
            <p:ph idx="1"/>
          </p:nvPr>
        </p:nvSpPr>
        <p:spPr/>
        <p:txBody>
          <a:bodyPr/>
          <a:lstStyle/>
          <a:p>
            <a:r>
              <a:rPr lang="en-GB" dirty="0" smtClean="0">
                <a:solidFill>
                  <a:schemeClr val="tx1">
                    <a:lumMod val="50000"/>
                    <a:lumOff val="50000"/>
                  </a:schemeClr>
                </a:solidFill>
              </a:rPr>
              <a:t>We are all resilient and unresilient</a:t>
            </a:r>
          </a:p>
          <a:p>
            <a:r>
              <a:rPr lang="en-GB" dirty="0" smtClean="0">
                <a:solidFill>
                  <a:schemeClr val="tx1">
                    <a:lumMod val="50000"/>
                    <a:lumOff val="50000"/>
                  </a:schemeClr>
                </a:solidFill>
              </a:rPr>
              <a:t>Genetics vs Childhood and Life</a:t>
            </a:r>
          </a:p>
          <a:p>
            <a:r>
              <a:rPr lang="en-GB" dirty="0" smtClean="0">
                <a:solidFill>
                  <a:schemeClr val="tx1">
                    <a:lumMod val="50000"/>
                    <a:lumOff val="50000"/>
                  </a:schemeClr>
                </a:solidFill>
              </a:rPr>
              <a:t>You have an individual template</a:t>
            </a:r>
          </a:p>
          <a:p>
            <a:r>
              <a:rPr lang="en-GB" dirty="0" smtClean="0">
                <a:solidFill>
                  <a:schemeClr val="tx1">
                    <a:lumMod val="50000"/>
                    <a:lumOff val="50000"/>
                  </a:schemeClr>
                </a:solidFill>
              </a:rPr>
              <a:t>We need to notice when our resilience is getting frayed</a:t>
            </a:r>
          </a:p>
          <a:p>
            <a:r>
              <a:rPr lang="en-GB" dirty="0" smtClean="0">
                <a:solidFill>
                  <a:schemeClr val="tx1">
                    <a:lumMod val="50000"/>
                    <a:lumOff val="50000"/>
                  </a:schemeClr>
                </a:solidFill>
              </a:rPr>
              <a:t>Take care of your physical, emotional, mental and purpose energies.</a:t>
            </a:r>
          </a:p>
          <a:p>
            <a:pPr marL="0" indent="0">
              <a:buNone/>
            </a:pPr>
            <a:endParaRPr lang="en-GB" dirty="0" smtClean="0">
              <a:solidFill>
                <a:schemeClr val="tx1">
                  <a:lumMod val="50000"/>
                  <a:lumOff val="50000"/>
                </a:schemeClr>
              </a:solidFill>
            </a:endParaRPr>
          </a:p>
          <a:p>
            <a:endParaRPr lang="en-GB" dirty="0">
              <a:solidFill>
                <a:schemeClr val="tx1">
                  <a:lumMod val="50000"/>
                  <a:lumOff val="50000"/>
                </a:scheme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6019800"/>
            <a:ext cx="36036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175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39276117"/>
              </p:ext>
            </p:extLst>
          </p:nvPr>
        </p:nvGraphicFramePr>
        <p:xfrm>
          <a:off x="968833" y="1524000"/>
          <a:ext cx="7391400" cy="3916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1475656" y="332656"/>
            <a:ext cx="6377755" cy="769441"/>
          </a:xfrm>
          <a:prstGeom prst="rect">
            <a:avLst/>
          </a:prstGeom>
          <a:noFill/>
        </p:spPr>
        <p:txBody>
          <a:bodyPr wrap="square" rtlCol="0">
            <a:spAutoFit/>
          </a:bodyPr>
          <a:lstStyle/>
          <a:p>
            <a:r>
              <a:rPr lang="en-GB" sz="4400" dirty="0" smtClean="0">
                <a:solidFill>
                  <a:schemeClr val="tx2"/>
                </a:solidFill>
              </a:rPr>
              <a:t>We Live in a VUCA World</a:t>
            </a:r>
            <a:endParaRPr lang="en-GB" sz="4400" dirty="0">
              <a:solidFill>
                <a:schemeClr val="tx2"/>
              </a:solidFill>
            </a:endParaRP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4443" y="6178338"/>
            <a:ext cx="36036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34295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lumMod val="50000"/>
                    <a:lumOff val="50000"/>
                  </a:schemeClr>
                </a:solidFill>
              </a:rPr>
              <a:t>Resources</a:t>
            </a:r>
            <a:endParaRPr lang="en-GB" dirty="0">
              <a:solidFill>
                <a:schemeClr val="tx1">
                  <a:lumMod val="50000"/>
                  <a:lumOff val="50000"/>
                </a:schemeClr>
              </a:solidFill>
            </a:endParaRPr>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00200"/>
            <a:ext cx="1761181" cy="219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52800" y="1600200"/>
            <a:ext cx="4800600"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Look at my website for video clips and blogs </a:t>
            </a:r>
            <a:r>
              <a:rPr lang="en-GB" dirty="0" smtClean="0">
                <a:hlinkClick r:id="rId3"/>
              </a:rPr>
              <a:t>www.carolepemberton.co.uk</a:t>
            </a:r>
            <a:endParaRPr lang="en-GB" dirty="0" smtClean="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419600"/>
            <a:ext cx="1752600" cy="2027382"/>
          </a:xfrm>
          <a:prstGeom prst="rect">
            <a:avLst/>
          </a:prstGeom>
        </p:spPr>
      </p:pic>
      <p:sp>
        <p:nvSpPr>
          <p:cNvPr id="6" name="TextBox 5"/>
          <p:cNvSpPr txBox="1"/>
          <p:nvPr/>
        </p:nvSpPr>
        <p:spPr>
          <a:xfrm>
            <a:off x="3352800" y="3886200"/>
            <a:ext cx="502920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Resilience: A Practical Guide for Coaches</a:t>
            </a:r>
          </a:p>
          <a:p>
            <a:pPr marL="293688"/>
            <a:r>
              <a:rPr lang="en-GB" dirty="0" smtClean="0"/>
              <a:t>Lots of tools for working with resilience issues</a:t>
            </a:r>
            <a:endParaRPr lang="en-GB" dirty="0"/>
          </a:p>
        </p:txBody>
      </p:sp>
      <p:sp>
        <p:nvSpPr>
          <p:cNvPr id="7" name="TextBox 6"/>
          <p:cNvSpPr txBox="1"/>
          <p:nvPr/>
        </p:nvSpPr>
        <p:spPr>
          <a:xfrm>
            <a:off x="3499757" y="4953000"/>
            <a:ext cx="4648200" cy="923330"/>
          </a:xfrm>
          <a:prstGeom prst="rect">
            <a:avLst/>
          </a:prstGeom>
          <a:noFill/>
        </p:spPr>
        <p:txBody>
          <a:bodyPr wrap="square" rtlCol="0">
            <a:spAutoFit/>
          </a:bodyPr>
          <a:lstStyle/>
          <a:p>
            <a:r>
              <a:rPr lang="en-GB" dirty="0" smtClean="0"/>
              <a:t>Contact me: </a:t>
            </a:r>
            <a:r>
              <a:rPr lang="en-GB" dirty="0" smtClean="0">
                <a:hlinkClick r:id="rId5"/>
              </a:rPr>
              <a:t>carole.pemberton@coachingtosolutions.com</a:t>
            </a:r>
            <a:endParaRPr lang="en-GB" dirty="0" smtClean="0"/>
          </a:p>
          <a:p>
            <a:r>
              <a:rPr lang="en-GB" dirty="0" smtClean="0"/>
              <a:t>+44 7710 358176</a:t>
            </a:r>
            <a:endParaRPr lang="en-GB" dirty="0"/>
          </a:p>
        </p:txBody>
      </p:sp>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6227113"/>
            <a:ext cx="36036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0234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Resilience in 4 Images</a:t>
            </a:r>
            <a:endParaRPr lang="en-GB" dirty="0">
              <a:solidFill>
                <a:schemeClr val="tx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275" y="1606248"/>
            <a:ext cx="5441018" cy="359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640" y="1600200"/>
            <a:ext cx="5441020" cy="3605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817" y="1600199"/>
            <a:ext cx="5431893" cy="359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600200"/>
            <a:ext cx="5431893" cy="359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5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additive="base">
                                        <p:cTn id="25" dur="500" fill="hold"/>
                                        <p:tgtEl>
                                          <p:spTgt spid="2053"/>
                                        </p:tgtEl>
                                        <p:attrNameLst>
                                          <p:attrName>ppt_x</p:attrName>
                                        </p:attrNameLst>
                                      </p:cBhvr>
                                      <p:tavLst>
                                        <p:tav tm="0">
                                          <p:val>
                                            <p:strVal val="#ppt_x"/>
                                          </p:val>
                                        </p:tav>
                                        <p:tav tm="100000">
                                          <p:val>
                                            <p:strVal val="#ppt_x"/>
                                          </p:val>
                                        </p:tav>
                                      </p:tavLst>
                                    </p:anim>
                                    <p:anim calcmode="lin" valueType="num">
                                      <p:cBhvr additive="base">
                                        <p:cTn id="26"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Resilience in Action</a:t>
            </a:r>
            <a:endParaRPr lang="en-GB" dirty="0">
              <a:solidFill>
                <a:schemeClr val="tx2"/>
              </a:solidFill>
            </a:endParaRPr>
          </a:p>
        </p:txBody>
      </p:sp>
      <p:sp>
        <p:nvSpPr>
          <p:cNvPr id="3" name="TextBox 2"/>
          <p:cNvSpPr txBox="1"/>
          <p:nvPr/>
        </p:nvSpPr>
        <p:spPr>
          <a:xfrm>
            <a:off x="5443" y="3810000"/>
            <a:ext cx="3124200" cy="646331"/>
          </a:xfrm>
          <a:prstGeom prst="rect">
            <a:avLst/>
          </a:prstGeom>
          <a:noFill/>
        </p:spPr>
        <p:txBody>
          <a:bodyPr wrap="square" rtlCol="0">
            <a:spAutoFit/>
          </a:bodyPr>
          <a:lstStyle/>
          <a:p>
            <a:r>
              <a:rPr lang="en-GB" dirty="0" smtClean="0"/>
              <a:t>Andy Winter:  CEO  Brighton Housing Trust</a:t>
            </a:r>
            <a:endParaRPr lang="en-GB" dirty="0"/>
          </a:p>
        </p:txBody>
      </p:sp>
      <p:sp>
        <p:nvSpPr>
          <p:cNvPr id="4" name="TextBox 3"/>
          <p:cNvSpPr txBox="1"/>
          <p:nvPr/>
        </p:nvSpPr>
        <p:spPr>
          <a:xfrm>
            <a:off x="6019800" y="2133600"/>
            <a:ext cx="2590800" cy="646331"/>
          </a:xfrm>
          <a:prstGeom prst="rect">
            <a:avLst/>
          </a:prstGeom>
          <a:noFill/>
        </p:spPr>
        <p:txBody>
          <a:bodyPr wrap="square" rtlCol="0">
            <a:spAutoFit/>
          </a:bodyPr>
          <a:lstStyle/>
          <a:p>
            <a:endParaRPr lang="en-GB" dirty="0"/>
          </a:p>
          <a:p>
            <a:endParaRPr lang="en-GB" dirty="0"/>
          </a:p>
        </p:txBody>
      </p:sp>
      <p:sp>
        <p:nvSpPr>
          <p:cNvPr id="5" name="TextBox 4"/>
          <p:cNvSpPr txBox="1"/>
          <p:nvPr/>
        </p:nvSpPr>
        <p:spPr>
          <a:xfrm>
            <a:off x="533400" y="5607618"/>
            <a:ext cx="8077200" cy="400110"/>
          </a:xfrm>
          <a:prstGeom prst="rect">
            <a:avLst/>
          </a:prstGeom>
          <a:noFill/>
        </p:spPr>
        <p:txBody>
          <a:bodyPr wrap="square" rtlCol="0">
            <a:spAutoFit/>
          </a:bodyPr>
          <a:lstStyle/>
          <a:p>
            <a:r>
              <a:rPr lang="en-GB" sz="2000" dirty="0" smtClean="0">
                <a:solidFill>
                  <a:schemeClr val="tx1">
                    <a:lumMod val="50000"/>
                    <a:lumOff val="50000"/>
                  </a:schemeClr>
                </a:solidFill>
              </a:rPr>
              <a:t>Combatting homelessness  Creating opportunity  Promoting change</a:t>
            </a:r>
          </a:p>
        </p:txBody>
      </p:sp>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362200"/>
            <a:ext cx="2216331" cy="2770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2130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p:cNvSpPr txBox="1"/>
          <p:nvPr/>
        </p:nvSpPr>
        <p:spPr>
          <a:xfrm>
            <a:off x="6726846" y="7027664"/>
            <a:ext cx="1990874" cy="108203"/>
          </a:xfrm>
          <a:prstGeom prst="rect">
            <a:avLst/>
          </a:prstGeom>
        </p:spPr>
        <p:txBody>
          <a:bodyPr vert="horz" wrap="square" lIns="0" tIns="0" rIns="0" bIns="0" rtlCol="0">
            <a:spAutoFit/>
          </a:bodyPr>
          <a:lstStyle/>
          <a:p>
            <a:pPr marL="8929"/>
            <a:r>
              <a:rPr sz="700" dirty="0">
                <a:solidFill>
                  <a:srgbClr val="FFFFFF"/>
                </a:solidFill>
                <a:latin typeface="Arial"/>
                <a:cs typeface="Arial"/>
              </a:rPr>
              <a:t>21</a:t>
            </a:r>
            <a:r>
              <a:rPr sz="700" baseline="29914" dirty="0">
                <a:solidFill>
                  <a:srgbClr val="FFFFFF"/>
                </a:solidFill>
                <a:latin typeface="Arial"/>
                <a:cs typeface="Arial"/>
              </a:rPr>
              <a:t>st  </a:t>
            </a:r>
            <a:r>
              <a:rPr sz="700" spc="-4" dirty="0">
                <a:solidFill>
                  <a:srgbClr val="FFFFFF"/>
                </a:solidFill>
                <a:latin typeface="Arial"/>
                <a:cs typeface="Arial"/>
              </a:rPr>
              <a:t>century </a:t>
            </a:r>
            <a:r>
              <a:rPr sz="700" dirty="0">
                <a:solidFill>
                  <a:srgbClr val="FFFFFF"/>
                </a:solidFill>
                <a:latin typeface="Arial"/>
                <a:cs typeface="Arial"/>
              </a:rPr>
              <a:t>wisdom </a:t>
            </a:r>
            <a:r>
              <a:rPr sz="700" spc="-4" dirty="0">
                <a:solidFill>
                  <a:srgbClr val="FFFFFF"/>
                </a:solidFill>
                <a:latin typeface="Arial"/>
                <a:cs typeface="Arial"/>
              </a:rPr>
              <a:t>for people </a:t>
            </a:r>
            <a:r>
              <a:rPr sz="700" dirty="0">
                <a:solidFill>
                  <a:srgbClr val="FFFFFF"/>
                </a:solidFill>
                <a:latin typeface="Arial"/>
                <a:cs typeface="Arial"/>
              </a:rPr>
              <a:t>with </a:t>
            </a:r>
            <a:r>
              <a:rPr sz="700" spc="-4" dirty="0">
                <a:solidFill>
                  <a:srgbClr val="FFFFFF"/>
                </a:solidFill>
                <a:latin typeface="Arial"/>
                <a:cs typeface="Arial"/>
              </a:rPr>
              <a:t>busy</a:t>
            </a:r>
            <a:r>
              <a:rPr sz="700" spc="-53" dirty="0">
                <a:solidFill>
                  <a:srgbClr val="FFFFFF"/>
                </a:solidFill>
                <a:latin typeface="Arial"/>
                <a:cs typeface="Arial"/>
              </a:rPr>
              <a:t> </a:t>
            </a:r>
            <a:r>
              <a:rPr sz="700" spc="-4" dirty="0">
                <a:solidFill>
                  <a:srgbClr val="FFFFFF"/>
                </a:solidFill>
                <a:latin typeface="Arial"/>
                <a:cs typeface="Arial"/>
              </a:rPr>
              <a:t>lives</a:t>
            </a:r>
            <a:endParaRPr sz="700" dirty="0">
              <a:solidFill>
                <a:srgbClr val="FFFFFF"/>
              </a:solidFill>
              <a:latin typeface="Arial"/>
              <a:cs typeface="Arial"/>
            </a:endParaRPr>
          </a:p>
        </p:txBody>
      </p:sp>
      <p:sp>
        <p:nvSpPr>
          <p:cNvPr id="3" name="Rectangle 2"/>
          <p:cNvSpPr/>
          <p:nvPr/>
        </p:nvSpPr>
        <p:spPr>
          <a:xfrm>
            <a:off x="1245873" y="615869"/>
            <a:ext cx="6581860" cy="557362"/>
          </a:xfrm>
          <a:prstGeom prst="rect">
            <a:avLst/>
          </a:prstGeom>
        </p:spPr>
        <p:txBody>
          <a:bodyPr wrap="none" lIns="64291" tIns="32146" rIns="64291" bIns="32146">
            <a:spAutoFit/>
          </a:bodyPr>
          <a:lstStyle/>
          <a:p>
            <a:r>
              <a:rPr lang="en-GB" altLang="en-US" sz="3200" dirty="0">
                <a:solidFill>
                  <a:schemeClr val="tx2"/>
                </a:solidFill>
                <a:ea typeface="Helvetica" pitchFamily="34" charset="0"/>
                <a:cs typeface="Helvetica" pitchFamily="34" charset="0"/>
              </a:rPr>
              <a:t>Resilience: A </a:t>
            </a:r>
            <a:r>
              <a:rPr lang="en-GB" altLang="en-US" sz="3200" dirty="0" smtClean="0">
                <a:solidFill>
                  <a:schemeClr val="tx2"/>
                </a:solidFill>
                <a:ea typeface="Helvetica" pitchFamily="34" charset="0"/>
                <a:cs typeface="Helvetica" pitchFamily="34" charset="0"/>
              </a:rPr>
              <a:t>Work Focussed Definition</a:t>
            </a:r>
            <a:endParaRPr lang="en-GB" altLang="en-US" sz="3200" dirty="0">
              <a:solidFill>
                <a:schemeClr val="tx2"/>
              </a:solidFill>
              <a:ea typeface="Helvetica" pitchFamily="34" charset="0"/>
              <a:cs typeface="Helvetica" pitchFamily="34" charset="0"/>
            </a:endParaRPr>
          </a:p>
        </p:txBody>
      </p:sp>
      <p:sp>
        <p:nvSpPr>
          <p:cNvPr id="10" name="Rectangle 9"/>
          <p:cNvSpPr/>
          <p:nvPr/>
        </p:nvSpPr>
        <p:spPr>
          <a:xfrm>
            <a:off x="1943904" y="1606297"/>
            <a:ext cx="4572000" cy="2527132"/>
          </a:xfrm>
          <a:prstGeom prst="rect">
            <a:avLst/>
          </a:prstGeom>
        </p:spPr>
        <p:txBody>
          <a:bodyPr lIns="64291" tIns="32146" rIns="64291" bIns="32146">
            <a:spAutoFit/>
          </a:bodyPr>
          <a:lstStyle/>
          <a:p>
            <a:pPr lvl="0"/>
            <a:r>
              <a:rPr lang="en-GB" altLang="en-US" sz="2000" i="1" dirty="0">
                <a:solidFill>
                  <a:schemeClr val="tx1">
                    <a:lumMod val="65000"/>
                    <a:lumOff val="35000"/>
                  </a:schemeClr>
                </a:solidFill>
                <a:latin typeface="Arial" charset="0"/>
              </a:rPr>
              <a:t>The ability to remain flexible in our thoughts, feelings and behaviours when faced by a life disruption or extended periods of pressure, so that we emerge from difficulty stronger, wiser and more able. .</a:t>
            </a:r>
          </a:p>
          <a:p>
            <a:pPr lvl="0"/>
            <a:r>
              <a:rPr lang="en-GB" altLang="en-US" sz="2000" i="1" dirty="0">
                <a:solidFill>
                  <a:schemeClr val="tx1">
                    <a:lumMod val="65000"/>
                    <a:lumOff val="35000"/>
                  </a:schemeClr>
                </a:solidFill>
                <a:latin typeface="Arial" charset="0"/>
              </a:rPr>
              <a:t>Pemberton: Resilience  (McGraw Hill 2015)</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531298"/>
            <a:ext cx="2629138" cy="1594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4291263"/>
            <a:ext cx="2351379" cy="1557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6846" y="4237125"/>
            <a:ext cx="2390945" cy="161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652" y="6126021"/>
            <a:ext cx="3608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48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p:spPr>
        <p:txBody>
          <a:bodyPr>
            <a:normAutofit fontScale="90000"/>
          </a:bodyPr>
          <a:lstStyle/>
          <a:p>
            <a:r>
              <a:rPr lang="en-GB" dirty="0" smtClean="0">
                <a:solidFill>
                  <a:schemeClr val="tx2"/>
                </a:solidFill>
              </a:rPr>
              <a:t>What Do We Know About Resilience?</a:t>
            </a:r>
            <a:endParaRPr lang="en-GB" dirty="0">
              <a:solidFill>
                <a:schemeClr val="tx2"/>
              </a:solidFill>
            </a:endParaRPr>
          </a:p>
        </p:txBody>
      </p:sp>
      <p:graphicFrame>
        <p:nvGraphicFramePr>
          <p:cNvPr id="5" name="Diagram 4"/>
          <p:cNvGraphicFramePr/>
          <p:nvPr>
            <p:extLst>
              <p:ext uri="{D42A27DB-BD31-4B8C-83A1-F6EECF244321}">
                <p14:modId xmlns:p14="http://schemas.microsoft.com/office/powerpoint/2010/main" val="17788305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040" y="5949280"/>
            <a:ext cx="3608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7325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The Resilience Gene?</a:t>
            </a:r>
            <a:endParaRPr lang="en-GB" dirty="0">
              <a:solidFill>
                <a:schemeClr val="tx2"/>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07" y="1579953"/>
            <a:ext cx="2969865" cy="253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6417" y="1268760"/>
            <a:ext cx="3456384" cy="830997"/>
          </a:xfrm>
          <a:prstGeom prst="rect">
            <a:avLst/>
          </a:prstGeom>
          <a:noFill/>
        </p:spPr>
        <p:txBody>
          <a:bodyPr wrap="square" rtlCol="0">
            <a:spAutoFit/>
          </a:bodyPr>
          <a:lstStyle/>
          <a:p>
            <a:r>
              <a:rPr lang="en-GB" sz="2400" b="1" dirty="0" smtClean="0">
                <a:solidFill>
                  <a:schemeClr val="tx1">
                    <a:lumMod val="50000"/>
                    <a:lumOff val="50000"/>
                  </a:schemeClr>
                </a:solidFill>
              </a:rPr>
              <a:t>Cortisol receptor gene NR3CI</a:t>
            </a:r>
            <a:endParaRPr lang="en-GB" sz="2400" b="1" dirty="0">
              <a:solidFill>
                <a:schemeClr val="tx1">
                  <a:lumMod val="50000"/>
                  <a:lumOff val="50000"/>
                </a:schemeClr>
              </a:solidFill>
            </a:endParaRPr>
          </a:p>
        </p:txBody>
      </p:sp>
      <p:sp>
        <p:nvSpPr>
          <p:cNvPr id="4" name="TextBox 3"/>
          <p:cNvSpPr txBox="1"/>
          <p:nvPr/>
        </p:nvSpPr>
        <p:spPr>
          <a:xfrm>
            <a:off x="1088380" y="4279235"/>
            <a:ext cx="1728192" cy="461665"/>
          </a:xfrm>
          <a:prstGeom prst="rect">
            <a:avLst/>
          </a:prstGeom>
          <a:noFill/>
        </p:spPr>
        <p:txBody>
          <a:bodyPr wrap="square" rtlCol="0">
            <a:spAutoFit/>
          </a:bodyPr>
          <a:lstStyle/>
          <a:p>
            <a:r>
              <a:rPr lang="en-GB" sz="2400" b="1" dirty="0" smtClean="0">
                <a:solidFill>
                  <a:schemeClr val="tx2"/>
                </a:solidFill>
              </a:rPr>
              <a:t>Orchid</a:t>
            </a:r>
            <a:endParaRPr lang="en-GB" sz="2400" b="1" dirty="0">
              <a:solidFill>
                <a:schemeClr val="tx2"/>
              </a:solidFill>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9442" y="3891556"/>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656315" y="5663818"/>
            <a:ext cx="2016224" cy="461665"/>
          </a:xfrm>
          <a:prstGeom prst="rect">
            <a:avLst/>
          </a:prstGeom>
          <a:noFill/>
        </p:spPr>
        <p:txBody>
          <a:bodyPr wrap="square" rtlCol="0">
            <a:spAutoFit/>
          </a:bodyPr>
          <a:lstStyle/>
          <a:p>
            <a:r>
              <a:rPr lang="en-GB" sz="2400" b="1" dirty="0" smtClean="0">
                <a:solidFill>
                  <a:schemeClr val="tx2"/>
                </a:solidFill>
              </a:rPr>
              <a:t>Dandelion</a:t>
            </a:r>
            <a:endParaRPr lang="en-GB" sz="2400" b="1" dirty="0">
              <a:solidFill>
                <a:schemeClr val="tx2"/>
              </a:solidFill>
            </a:endParaRPr>
          </a:p>
        </p:txBody>
      </p:sp>
      <p:sp>
        <p:nvSpPr>
          <p:cNvPr id="6" name="TextBox 5"/>
          <p:cNvSpPr txBox="1"/>
          <p:nvPr/>
        </p:nvSpPr>
        <p:spPr>
          <a:xfrm>
            <a:off x="467544" y="5840560"/>
            <a:ext cx="2952328" cy="923330"/>
          </a:xfrm>
          <a:prstGeom prst="rect">
            <a:avLst/>
          </a:prstGeom>
          <a:noFill/>
        </p:spPr>
        <p:txBody>
          <a:bodyPr wrap="square" rtlCol="0">
            <a:spAutoFit/>
          </a:bodyPr>
          <a:lstStyle/>
          <a:p>
            <a:r>
              <a:rPr lang="en-GB" dirty="0" smtClean="0"/>
              <a:t>Ellis and Boyce</a:t>
            </a:r>
          </a:p>
          <a:p>
            <a:r>
              <a:rPr lang="en-GB" dirty="0" smtClean="0"/>
              <a:t>Albert et </a:t>
            </a:r>
            <a:r>
              <a:rPr lang="en-GB" dirty="0"/>
              <a:t>a</a:t>
            </a:r>
            <a:r>
              <a:rPr lang="en-GB" dirty="0" smtClean="0"/>
              <a:t>l 2015</a:t>
            </a:r>
          </a:p>
          <a:p>
            <a:r>
              <a:rPr lang="en-GB" dirty="0" smtClean="0"/>
              <a:t>Duke University</a:t>
            </a:r>
            <a:endParaRPr lang="en-GB"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062" y="6280666"/>
            <a:ext cx="3608387"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9888" y="2204864"/>
            <a:ext cx="2529442" cy="168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442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The Resilience Fulcrum</a:t>
            </a:r>
            <a:endParaRPr lang="en-GB" dirty="0">
              <a:solidFill>
                <a:schemeClr val="tx2"/>
              </a:solidFill>
            </a:endParaRPr>
          </a:p>
        </p:txBody>
      </p:sp>
      <p:sp>
        <p:nvSpPr>
          <p:cNvPr id="6" name="TextBox 5"/>
          <p:cNvSpPr txBox="1"/>
          <p:nvPr/>
        </p:nvSpPr>
        <p:spPr>
          <a:xfrm>
            <a:off x="1691680" y="3743149"/>
            <a:ext cx="1800200" cy="830997"/>
          </a:xfrm>
          <a:prstGeom prst="rect">
            <a:avLst/>
          </a:prstGeom>
          <a:noFill/>
        </p:spPr>
        <p:txBody>
          <a:bodyPr wrap="square" rtlCol="0">
            <a:spAutoFit/>
          </a:bodyPr>
          <a:lstStyle/>
          <a:p>
            <a:r>
              <a:rPr lang="en-GB" sz="2400" b="1" dirty="0" smtClean="0">
                <a:solidFill>
                  <a:schemeClr val="tx1">
                    <a:lumMod val="65000"/>
                    <a:lumOff val="35000"/>
                  </a:schemeClr>
                </a:solidFill>
              </a:rPr>
              <a:t>Negative</a:t>
            </a:r>
          </a:p>
          <a:p>
            <a:r>
              <a:rPr lang="en-GB" sz="2400" b="1" dirty="0" smtClean="0">
                <a:solidFill>
                  <a:schemeClr val="tx1">
                    <a:lumMod val="65000"/>
                    <a:lumOff val="35000"/>
                  </a:schemeClr>
                </a:solidFill>
              </a:rPr>
              <a:t>Influences</a:t>
            </a:r>
            <a:endParaRPr lang="en-GB" sz="2400" b="1" dirty="0">
              <a:solidFill>
                <a:schemeClr val="tx1">
                  <a:lumMod val="65000"/>
                  <a:lumOff val="35000"/>
                </a:schemeClr>
              </a:solidFill>
            </a:endParaRPr>
          </a:p>
        </p:txBody>
      </p:sp>
      <p:sp>
        <p:nvSpPr>
          <p:cNvPr id="7" name="TextBox 6"/>
          <p:cNvSpPr txBox="1"/>
          <p:nvPr/>
        </p:nvSpPr>
        <p:spPr>
          <a:xfrm>
            <a:off x="6084168" y="1875838"/>
            <a:ext cx="1800200" cy="830997"/>
          </a:xfrm>
          <a:prstGeom prst="rect">
            <a:avLst/>
          </a:prstGeom>
          <a:noFill/>
        </p:spPr>
        <p:txBody>
          <a:bodyPr wrap="square" rtlCol="0">
            <a:spAutoFit/>
          </a:bodyPr>
          <a:lstStyle/>
          <a:p>
            <a:r>
              <a:rPr lang="en-GB" sz="2400" b="1" dirty="0" smtClean="0">
                <a:solidFill>
                  <a:schemeClr val="tx1">
                    <a:lumMod val="50000"/>
                    <a:lumOff val="50000"/>
                  </a:schemeClr>
                </a:solidFill>
              </a:rPr>
              <a:t>Positive</a:t>
            </a:r>
          </a:p>
          <a:p>
            <a:r>
              <a:rPr lang="en-GB" sz="2400" b="1" dirty="0" smtClean="0">
                <a:solidFill>
                  <a:schemeClr val="tx1">
                    <a:lumMod val="50000"/>
                    <a:lumOff val="50000"/>
                  </a:schemeClr>
                </a:solidFill>
              </a:rPr>
              <a:t>Influences</a:t>
            </a:r>
            <a:endParaRPr lang="en-GB" sz="2400" b="1" dirty="0">
              <a:solidFill>
                <a:schemeClr val="tx1">
                  <a:lumMod val="50000"/>
                  <a:lumOff val="50000"/>
                </a:schemeClr>
              </a:solidFill>
            </a:endParaRPr>
          </a:p>
        </p:txBody>
      </p:sp>
      <p:sp>
        <p:nvSpPr>
          <p:cNvPr id="8" name="Isosceles Triangle 7"/>
          <p:cNvSpPr/>
          <p:nvPr/>
        </p:nvSpPr>
        <p:spPr>
          <a:xfrm>
            <a:off x="3729278" y="3449275"/>
            <a:ext cx="1836204" cy="15121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Genes</a:t>
            </a:r>
            <a:endParaRPr lang="en-GB" dirty="0"/>
          </a:p>
        </p:txBody>
      </p:sp>
      <p:sp>
        <p:nvSpPr>
          <p:cNvPr id="3" name="TextBox 2"/>
          <p:cNvSpPr txBox="1"/>
          <p:nvPr/>
        </p:nvSpPr>
        <p:spPr>
          <a:xfrm>
            <a:off x="1475656" y="1875838"/>
            <a:ext cx="1800200" cy="369332"/>
          </a:xfrm>
          <a:prstGeom prst="rect">
            <a:avLst/>
          </a:prstGeom>
          <a:noFill/>
        </p:spPr>
        <p:txBody>
          <a:bodyPr wrap="square" rtlCol="0">
            <a:spAutoFit/>
          </a:bodyPr>
          <a:lstStyle/>
          <a:p>
            <a:r>
              <a:rPr lang="en-GB" dirty="0" smtClean="0"/>
              <a:t>Poverty</a:t>
            </a:r>
            <a:endParaRPr lang="en-GB" dirty="0"/>
          </a:p>
        </p:txBody>
      </p:sp>
      <p:sp>
        <p:nvSpPr>
          <p:cNvPr id="5" name="TextBox 4"/>
          <p:cNvSpPr txBox="1"/>
          <p:nvPr/>
        </p:nvSpPr>
        <p:spPr>
          <a:xfrm>
            <a:off x="447896" y="2291336"/>
            <a:ext cx="1908212" cy="646331"/>
          </a:xfrm>
          <a:prstGeom prst="rect">
            <a:avLst/>
          </a:prstGeom>
          <a:noFill/>
        </p:spPr>
        <p:txBody>
          <a:bodyPr wrap="square" rtlCol="0">
            <a:spAutoFit/>
          </a:bodyPr>
          <a:lstStyle/>
          <a:p>
            <a:r>
              <a:rPr lang="en-GB" dirty="0" smtClean="0"/>
              <a:t>Inconsistent</a:t>
            </a:r>
          </a:p>
          <a:p>
            <a:r>
              <a:rPr lang="en-GB" dirty="0" smtClean="0"/>
              <a:t>parenting</a:t>
            </a:r>
            <a:endParaRPr lang="en-GB" dirty="0"/>
          </a:p>
        </p:txBody>
      </p:sp>
      <p:sp>
        <p:nvSpPr>
          <p:cNvPr id="9" name="TextBox 8"/>
          <p:cNvSpPr txBox="1"/>
          <p:nvPr/>
        </p:nvSpPr>
        <p:spPr>
          <a:xfrm>
            <a:off x="878846" y="1229507"/>
            <a:ext cx="1800200" cy="646331"/>
          </a:xfrm>
          <a:prstGeom prst="rect">
            <a:avLst/>
          </a:prstGeom>
          <a:noFill/>
        </p:spPr>
        <p:txBody>
          <a:bodyPr wrap="square" rtlCol="0">
            <a:spAutoFit/>
          </a:bodyPr>
          <a:lstStyle/>
          <a:p>
            <a:r>
              <a:rPr lang="en-GB" dirty="0" smtClean="0"/>
              <a:t>Neglect</a:t>
            </a:r>
          </a:p>
          <a:p>
            <a:endParaRPr lang="en-GB" dirty="0"/>
          </a:p>
        </p:txBody>
      </p:sp>
      <p:sp>
        <p:nvSpPr>
          <p:cNvPr id="10" name="TextBox 9"/>
          <p:cNvSpPr txBox="1"/>
          <p:nvPr/>
        </p:nvSpPr>
        <p:spPr>
          <a:xfrm>
            <a:off x="2843808" y="1482476"/>
            <a:ext cx="1152128" cy="646331"/>
          </a:xfrm>
          <a:prstGeom prst="rect">
            <a:avLst/>
          </a:prstGeom>
          <a:noFill/>
        </p:spPr>
        <p:txBody>
          <a:bodyPr wrap="square" rtlCol="0">
            <a:spAutoFit/>
          </a:bodyPr>
          <a:lstStyle/>
          <a:p>
            <a:r>
              <a:rPr lang="en-GB" dirty="0" smtClean="0"/>
              <a:t>Mental illness</a:t>
            </a:r>
            <a:endParaRPr lang="en-GB" dirty="0"/>
          </a:p>
        </p:txBody>
      </p:sp>
      <p:cxnSp>
        <p:nvCxnSpPr>
          <p:cNvPr id="14" name="Straight Connector 13"/>
          <p:cNvCxnSpPr/>
          <p:nvPr/>
        </p:nvCxnSpPr>
        <p:spPr>
          <a:xfrm>
            <a:off x="2055832" y="3449275"/>
            <a:ext cx="5528260" cy="0"/>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Down Arrow 17"/>
          <p:cNvSpPr/>
          <p:nvPr/>
        </p:nvSpPr>
        <p:spPr>
          <a:xfrm>
            <a:off x="2308319" y="2245170"/>
            <a:ext cx="741454" cy="849632"/>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Up Arrow 18"/>
          <p:cNvSpPr/>
          <p:nvPr/>
        </p:nvSpPr>
        <p:spPr>
          <a:xfrm>
            <a:off x="6552220" y="3793586"/>
            <a:ext cx="864096" cy="1167857"/>
          </a:xfrm>
          <a:prstGeom prs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6084168" y="5219908"/>
            <a:ext cx="1872208" cy="369332"/>
          </a:xfrm>
          <a:prstGeom prst="rect">
            <a:avLst/>
          </a:prstGeom>
          <a:noFill/>
        </p:spPr>
        <p:txBody>
          <a:bodyPr wrap="square" rtlCol="0">
            <a:spAutoFit/>
          </a:bodyPr>
          <a:lstStyle/>
          <a:p>
            <a:r>
              <a:rPr lang="en-GB" dirty="0" smtClean="0"/>
              <a:t>Support</a:t>
            </a:r>
            <a:endParaRPr lang="en-GB" dirty="0"/>
          </a:p>
        </p:txBody>
      </p:sp>
      <p:sp>
        <p:nvSpPr>
          <p:cNvPr id="21" name="TextBox 20"/>
          <p:cNvSpPr txBox="1"/>
          <p:nvPr/>
        </p:nvSpPr>
        <p:spPr>
          <a:xfrm>
            <a:off x="5565482" y="5806231"/>
            <a:ext cx="1264206" cy="369332"/>
          </a:xfrm>
          <a:prstGeom prst="rect">
            <a:avLst/>
          </a:prstGeom>
          <a:noFill/>
        </p:spPr>
        <p:txBody>
          <a:bodyPr wrap="square" rtlCol="0">
            <a:spAutoFit/>
          </a:bodyPr>
          <a:lstStyle/>
          <a:p>
            <a:r>
              <a:rPr lang="en-GB" dirty="0" smtClean="0"/>
              <a:t>Safety</a:t>
            </a:r>
            <a:endParaRPr lang="en-GB" dirty="0"/>
          </a:p>
        </p:txBody>
      </p:sp>
      <p:sp>
        <p:nvSpPr>
          <p:cNvPr id="22" name="TextBox 21"/>
          <p:cNvSpPr txBox="1"/>
          <p:nvPr/>
        </p:nvSpPr>
        <p:spPr>
          <a:xfrm>
            <a:off x="7142873" y="5806231"/>
            <a:ext cx="1188132" cy="369332"/>
          </a:xfrm>
          <a:prstGeom prst="rect">
            <a:avLst/>
          </a:prstGeom>
          <a:noFill/>
        </p:spPr>
        <p:txBody>
          <a:bodyPr wrap="square" rtlCol="0">
            <a:spAutoFit/>
          </a:bodyPr>
          <a:lstStyle/>
          <a:p>
            <a:r>
              <a:rPr lang="en-GB" dirty="0" smtClean="0"/>
              <a:t>Purpose</a:t>
            </a:r>
            <a:endParaRPr lang="en-GB" dirty="0"/>
          </a:p>
        </p:txBody>
      </p:sp>
      <p:sp>
        <p:nvSpPr>
          <p:cNvPr id="23" name="TextBox 22"/>
          <p:cNvSpPr txBox="1"/>
          <p:nvPr/>
        </p:nvSpPr>
        <p:spPr>
          <a:xfrm>
            <a:off x="7416316" y="4961443"/>
            <a:ext cx="1332148" cy="369332"/>
          </a:xfrm>
          <a:prstGeom prst="rect">
            <a:avLst/>
          </a:prstGeom>
          <a:noFill/>
        </p:spPr>
        <p:txBody>
          <a:bodyPr wrap="square" rtlCol="0">
            <a:spAutoFit/>
          </a:bodyPr>
          <a:lstStyle/>
          <a:p>
            <a:r>
              <a:rPr lang="en-GB" dirty="0"/>
              <a:t>I</a:t>
            </a:r>
            <a:r>
              <a:rPr lang="en-GB" dirty="0" smtClean="0"/>
              <a:t>ntelligence</a:t>
            </a:r>
            <a:endParaRPr lang="en-GB"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62" y="6112934"/>
            <a:ext cx="3608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84092" y="4205359"/>
            <a:ext cx="1308387" cy="646331"/>
          </a:xfrm>
          <a:prstGeom prst="rect">
            <a:avLst/>
          </a:prstGeom>
          <a:noFill/>
        </p:spPr>
        <p:txBody>
          <a:bodyPr wrap="square" rtlCol="0">
            <a:spAutoFit/>
          </a:bodyPr>
          <a:lstStyle/>
          <a:p>
            <a:r>
              <a:rPr lang="en-GB" dirty="0" smtClean="0"/>
              <a:t>Secure attachment</a:t>
            </a:r>
            <a:endParaRPr lang="en-GB" dirty="0"/>
          </a:p>
        </p:txBody>
      </p:sp>
      <p:sp>
        <p:nvSpPr>
          <p:cNvPr id="11" name="TextBox 10"/>
          <p:cNvSpPr txBox="1"/>
          <p:nvPr/>
        </p:nvSpPr>
        <p:spPr>
          <a:xfrm>
            <a:off x="571562" y="5330774"/>
            <a:ext cx="2613034" cy="646331"/>
          </a:xfrm>
          <a:prstGeom prst="rect">
            <a:avLst/>
          </a:prstGeom>
          <a:noFill/>
        </p:spPr>
        <p:txBody>
          <a:bodyPr wrap="square" rtlCol="0">
            <a:spAutoFit/>
          </a:bodyPr>
          <a:lstStyle/>
          <a:p>
            <a:r>
              <a:rPr lang="en-GB" dirty="0" smtClean="0"/>
              <a:t>Harvard </a:t>
            </a:r>
            <a:r>
              <a:rPr lang="en-GB" dirty="0" err="1" smtClean="0"/>
              <a:t>Center</a:t>
            </a:r>
            <a:r>
              <a:rPr lang="en-GB" dirty="0" smtClean="0"/>
              <a:t> for Child Development</a:t>
            </a:r>
            <a:endParaRPr lang="en-GB" dirty="0"/>
          </a:p>
        </p:txBody>
      </p:sp>
    </p:spTree>
    <p:extLst>
      <p:ext uri="{BB962C8B-B14F-4D97-AF65-F5344CB8AC3E}">
        <p14:creationId xmlns:p14="http://schemas.microsoft.com/office/powerpoint/2010/main" val="156620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1080</Words>
  <Application>Microsoft Office PowerPoint</Application>
  <PresentationFormat>On-screen Show (4:3)</PresentationFormat>
  <Paragraphs>179</Paragraphs>
  <Slides>30</Slides>
  <Notes>21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The Professional Under Pressure: Why your Resilience Matters</vt:lpstr>
      <vt:lpstr>PowerPoint Presentation</vt:lpstr>
      <vt:lpstr>PowerPoint Presentation</vt:lpstr>
      <vt:lpstr>Resilience in 4 Images</vt:lpstr>
      <vt:lpstr>Resilience in Action</vt:lpstr>
      <vt:lpstr>PowerPoint Presentation</vt:lpstr>
      <vt:lpstr>What Do We Know About Resilience?</vt:lpstr>
      <vt:lpstr>The Resilience Gene?</vt:lpstr>
      <vt:lpstr>The Resilience Fulcrum</vt:lpstr>
      <vt:lpstr>PowerPoint Presentation</vt:lpstr>
      <vt:lpstr>PowerPoint Presentation</vt:lpstr>
      <vt:lpstr>What Makes Up Resilience?</vt:lpstr>
      <vt:lpstr>Your Resilience Profile</vt:lpstr>
      <vt:lpstr>Optimism</vt:lpstr>
      <vt:lpstr>Flexibility</vt:lpstr>
      <vt:lpstr>Purpose</vt:lpstr>
      <vt:lpstr>Support</vt:lpstr>
      <vt:lpstr>Emotional Control</vt:lpstr>
      <vt:lpstr>Confidence</vt:lpstr>
      <vt:lpstr>Focus</vt:lpstr>
      <vt:lpstr>Managing Thoughts</vt:lpstr>
      <vt:lpstr>Proactivity</vt:lpstr>
      <vt:lpstr>Facing Reality</vt:lpstr>
      <vt:lpstr>Balance</vt:lpstr>
      <vt:lpstr>Grit</vt:lpstr>
      <vt:lpstr>Reflection</vt:lpstr>
      <vt:lpstr>Learning from Leaders</vt:lpstr>
      <vt:lpstr>PowerPoint Presentation</vt:lpstr>
      <vt:lpstr>So to Summarise</vt:lpstr>
      <vt:lpstr>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 Matters: Staying Flexible to Deal with the Difficult</dc:title>
  <dc:creator>carole</dc:creator>
  <cp:lastModifiedBy>Andrew X. Field</cp:lastModifiedBy>
  <cp:revision>31</cp:revision>
  <dcterms:created xsi:type="dcterms:W3CDTF">2016-09-14T12:52:00Z</dcterms:created>
  <dcterms:modified xsi:type="dcterms:W3CDTF">2016-10-07T11:55:12Z</dcterms:modified>
</cp:coreProperties>
</file>