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48" r:id="rId2"/>
  </p:sldMasterIdLst>
  <p:sldIdLst>
    <p:sldId id="256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72" r:id="rId11"/>
    <p:sldId id="268" r:id="rId12"/>
    <p:sldId id="269" r:id="rId13"/>
    <p:sldId id="271" r:id="rId14"/>
  </p:sldIdLst>
  <p:sldSz cx="9906000" cy="6858000" type="A4"/>
  <p:notesSz cx="6783388" cy="9926638"/>
  <p:defaultTextStyle>
    <a:defPPr>
      <a:defRPr lang="en-US"/>
    </a:defPPr>
    <a:lvl1pPr algn="l" defTabSz="10715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34988" indent="-77788" algn="l" defTabSz="10715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71563" indent="-157163" algn="l" defTabSz="10715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8138" indent="-236538" algn="l" defTabSz="10715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144713" indent="-315913" algn="l" defTabSz="10715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185C"/>
    <a:srgbClr val="F3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9" autoAdjust="0"/>
  </p:normalViewPr>
  <p:slideViewPr>
    <p:cSldViewPr>
      <p:cViewPr varScale="1">
        <p:scale>
          <a:sx n="71" d="100"/>
          <a:sy n="71" d="100"/>
        </p:scale>
        <p:origin x="-324" y="-102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C31F8-2314-4CB1-82F2-9903EF5266B7}" type="datetime3">
              <a:rPr lang="en-IE"/>
              <a:pPr>
                <a:defRPr/>
              </a:pPr>
              <a:t>11 April 2016</a:t>
            </a:fld>
            <a:endParaRPr lang="en-IE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A96DA-968C-4ADC-87D5-589FFF658D3F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6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1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4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0F96-F435-4642-BD97-6B4FAEA72F9D}" type="datetimeFigureOut">
              <a:rPr lang="en-IE"/>
              <a:pPr>
                <a:defRPr/>
              </a:pPr>
              <a:t>11/04/2016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B38AB-7FD2-42CC-BC84-B66460F0B969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506413" y="908050"/>
            <a:ext cx="2339975" cy="0"/>
          </a:xfrm>
          <a:prstGeom prst="line">
            <a:avLst/>
          </a:prstGeom>
          <a:noFill/>
          <a:ln w="38100" algn="ctr">
            <a:solidFill>
              <a:srgbClr val="F39200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5" name="Straight Connector 4"/>
          <p:cNvCxnSpPr/>
          <p:nvPr/>
        </p:nvCxnSpPr>
        <p:spPr>
          <a:xfrm>
            <a:off x="2846388" y="908050"/>
            <a:ext cx="2339975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186363" y="908050"/>
            <a:ext cx="4213225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506413" y="6213475"/>
            <a:ext cx="2339975" cy="0"/>
          </a:xfrm>
          <a:prstGeom prst="line">
            <a:avLst/>
          </a:prstGeom>
          <a:noFill/>
          <a:ln w="76200" algn="ctr">
            <a:solidFill>
              <a:srgbClr val="F39200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8" name="Straight Connector 7"/>
          <p:cNvCxnSpPr/>
          <p:nvPr userDrawn="1"/>
        </p:nvCxnSpPr>
        <p:spPr>
          <a:xfrm>
            <a:off x="2846388" y="6213475"/>
            <a:ext cx="2341562" cy="0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5187950" y="6213475"/>
            <a:ext cx="2338388" cy="0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" name="Picture 15" descr="ISI_logo_Final_no_words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24850" y="5764213"/>
            <a:ext cx="989013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1124745"/>
            <a:ext cx="8915400" cy="4320480"/>
          </a:xfrm>
        </p:spPr>
        <p:txBody>
          <a:bodyPr/>
          <a:lstStyle>
            <a:lvl3pPr>
              <a:defRPr>
                <a:solidFill>
                  <a:srgbClr val="24185C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0F96-F435-4642-BD97-6B4FAEA72F9D}" type="datetimeFigureOut">
              <a:rPr lang="en-IE"/>
              <a:pPr>
                <a:defRPr/>
              </a:pPr>
              <a:t>11/04/2016</a:t>
            </a:fld>
            <a:endParaRPr lang="en-I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ACD95-5BC0-4022-A8A5-9E64F71E9291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5" y="4406902"/>
            <a:ext cx="8420100" cy="1254348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5" y="2906713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63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77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91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55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19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83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4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910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0F96-F435-4642-BD97-6B4FAEA72F9D}" type="datetimeFigureOut">
              <a:rPr lang="en-IE"/>
              <a:pPr>
                <a:defRPr/>
              </a:pPr>
              <a:t>11/04/2016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33BC8-143A-4D8D-8DCC-33240118DE2A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1" y="1600201"/>
            <a:ext cx="4375150" cy="398904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398904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0F96-F435-4642-BD97-6B4FAEA72F9D}" type="datetimeFigureOut">
              <a:rPr lang="en-IE"/>
              <a:pPr>
                <a:defRPr/>
              </a:pPr>
              <a:t>11/04/2016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634C7-1479-4060-9D42-5FC08DD96EF4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299" y="1535113"/>
            <a:ext cx="4376871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387" indent="0">
              <a:buNone/>
              <a:defRPr sz="2300" b="1"/>
            </a:lvl2pPr>
            <a:lvl3pPr marL="1072774" indent="0">
              <a:buNone/>
              <a:defRPr sz="2100" b="1"/>
            </a:lvl3pPr>
            <a:lvl4pPr marL="1609161" indent="0">
              <a:buNone/>
              <a:defRPr sz="1900" b="1"/>
            </a:lvl4pPr>
            <a:lvl5pPr marL="2145548" indent="0">
              <a:buNone/>
              <a:defRPr sz="1900" b="1"/>
            </a:lvl5pPr>
            <a:lvl6pPr marL="2681935" indent="0">
              <a:buNone/>
              <a:defRPr sz="1900" b="1"/>
            </a:lvl6pPr>
            <a:lvl7pPr marL="3218322" indent="0">
              <a:buNone/>
              <a:defRPr sz="1900" b="1"/>
            </a:lvl7pPr>
            <a:lvl8pPr marL="3754709" indent="0">
              <a:buNone/>
              <a:defRPr sz="1900" b="1"/>
            </a:lvl8pPr>
            <a:lvl9pPr marL="4291096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299" y="2174875"/>
            <a:ext cx="4376871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387" indent="0">
              <a:buNone/>
              <a:defRPr sz="2300" b="1"/>
            </a:lvl2pPr>
            <a:lvl3pPr marL="1072774" indent="0">
              <a:buNone/>
              <a:defRPr sz="2100" b="1"/>
            </a:lvl3pPr>
            <a:lvl4pPr marL="1609161" indent="0">
              <a:buNone/>
              <a:defRPr sz="1900" b="1"/>
            </a:lvl4pPr>
            <a:lvl5pPr marL="2145548" indent="0">
              <a:buNone/>
              <a:defRPr sz="1900" b="1"/>
            </a:lvl5pPr>
            <a:lvl6pPr marL="2681935" indent="0">
              <a:buNone/>
              <a:defRPr sz="1900" b="1"/>
            </a:lvl6pPr>
            <a:lvl7pPr marL="3218322" indent="0">
              <a:buNone/>
              <a:defRPr sz="1900" b="1"/>
            </a:lvl7pPr>
            <a:lvl8pPr marL="3754709" indent="0">
              <a:buNone/>
              <a:defRPr sz="1900" b="1"/>
            </a:lvl8pPr>
            <a:lvl9pPr marL="4291096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0F96-F435-4642-BD97-6B4FAEA72F9D}" type="datetimeFigureOut">
              <a:rPr lang="en-IE"/>
              <a:pPr>
                <a:defRPr/>
              </a:pPr>
              <a:t>11/04/2016</a:t>
            </a:fld>
            <a:endParaRPr lang="en-I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908EC-93C9-47E4-935E-5DB13BA37C40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5" cy="49165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1052737"/>
            <a:ext cx="5537729" cy="5073427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052737"/>
            <a:ext cx="3259005" cy="5073427"/>
          </a:xfrm>
        </p:spPr>
        <p:txBody>
          <a:bodyPr/>
          <a:lstStyle>
            <a:lvl1pPr marL="0" indent="0">
              <a:buNone/>
              <a:defRPr sz="1600"/>
            </a:lvl1pPr>
            <a:lvl2pPr marL="536387" indent="0">
              <a:buNone/>
              <a:defRPr sz="1400"/>
            </a:lvl2pPr>
            <a:lvl3pPr marL="1072774" indent="0">
              <a:buNone/>
              <a:defRPr sz="1200"/>
            </a:lvl3pPr>
            <a:lvl4pPr marL="1609161" indent="0">
              <a:buNone/>
              <a:defRPr sz="1100"/>
            </a:lvl4pPr>
            <a:lvl5pPr marL="2145548" indent="0">
              <a:buNone/>
              <a:defRPr sz="1100"/>
            </a:lvl5pPr>
            <a:lvl6pPr marL="2681935" indent="0">
              <a:buNone/>
              <a:defRPr sz="1100"/>
            </a:lvl6pPr>
            <a:lvl7pPr marL="3218322" indent="0">
              <a:buNone/>
              <a:defRPr sz="1100"/>
            </a:lvl7pPr>
            <a:lvl8pPr marL="3754709" indent="0">
              <a:buNone/>
              <a:defRPr sz="1100"/>
            </a:lvl8pPr>
            <a:lvl9pPr marL="4291096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0F96-F435-4642-BD97-6B4FAEA72F9D}" type="datetimeFigureOut">
              <a:rPr lang="en-IE"/>
              <a:pPr>
                <a:defRPr/>
              </a:pPr>
              <a:t>11/04/2016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609AB-CB56-4DAE-8184-E6E5BEC21796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107277" tIns="53639" rIns="107277" bIns="53639" rtlCol="0" anchor="ctr"/>
          <a:lstStyle>
            <a:lvl1pPr algn="l" defTabSz="1072774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24185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DA4D52-E4F3-4461-8C5E-1353BEBAC178}" type="datetime3">
              <a:rPr lang="en-IE"/>
              <a:pPr>
                <a:defRPr/>
              </a:pPr>
              <a:t>11 April 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107277" tIns="53639" rIns="107277" bIns="53639" rtlCol="0" anchor="ctr"/>
          <a:lstStyle>
            <a:lvl1pPr algn="ctr" defTabSz="1072774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24185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107277" tIns="53639" rIns="107277" bIns="53639" rtlCol="0" anchor="ctr"/>
          <a:lstStyle>
            <a:lvl1pPr algn="r" defTabSz="1072774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24185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071072-D2B3-4519-9187-5C5CE242AB1A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  <p:pic>
        <p:nvPicPr>
          <p:cNvPr id="1029" name="Picture 6" descr="ISI_logo_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9538" y="0"/>
            <a:ext cx="4887912" cy="531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lIns="107277" tIns="53639" rIns="107277" bIns="53639" anchor="b"/>
          <a:lstStyle>
            <a:lvl1pPr algn="ctr">
              <a:defRPr sz="2000" b="1"/>
            </a:lvl1pPr>
          </a:lstStyle>
          <a:p>
            <a:pPr defTabSz="1072774" fontAlgn="auto">
              <a:spcAft>
                <a:spcPts val="0"/>
              </a:spcAft>
              <a:defRPr/>
            </a:pPr>
            <a:endParaRPr lang="en-IE" sz="23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9" name="Text Placeholder 3"/>
          <p:cNvSpPr txBox="1">
            <a:spLocks/>
          </p:cNvSpPr>
          <p:nvPr/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 lIns="107277" tIns="53639" rIns="107277" bIns="53639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072774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ctr" defTabSz="1071563" rtl="0" eaLnBrk="1" fontAlgn="base" hangingPunct="1">
        <a:spcBef>
          <a:spcPct val="0"/>
        </a:spcBef>
        <a:spcAft>
          <a:spcPct val="0"/>
        </a:spcAft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71563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2pPr>
      <a:lvl3pPr algn="ctr" defTabSz="1071563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3pPr>
      <a:lvl4pPr algn="ctr" defTabSz="1071563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4pPr>
      <a:lvl5pPr algn="ctr" defTabSz="1071563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5pPr>
      <a:lvl6pPr marL="457200" algn="ctr" defTabSz="1071563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6pPr>
      <a:lvl7pPr marL="914400" algn="ctr" defTabSz="1071563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7pPr>
      <a:lvl8pPr marL="1371600" algn="ctr" defTabSz="1071563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8pPr>
      <a:lvl9pPr marL="1828800" algn="ctr" defTabSz="1071563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9pPr>
    </p:titleStyle>
    <p:bodyStyle>
      <a:lvl1pPr marL="401638" indent="-401638" algn="l" defTabSz="1071563" rtl="0" eaLnBrk="1" fontAlgn="base" hangingPunct="1">
        <a:spcBef>
          <a:spcPct val="20000"/>
        </a:spcBef>
        <a:spcAft>
          <a:spcPct val="0"/>
        </a:spcAft>
        <a:buFont typeface="Arial" charset="0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1538" indent="-334963" algn="l" defTabSz="107156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39850" indent="-266700" algn="l" defTabSz="107156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6425" indent="-266700" algn="l" defTabSz="107156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000" indent="-266700" algn="l" defTabSz="107156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50129" indent="-268194" algn="l" defTabSz="10727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516" indent="-268194" algn="l" defTabSz="10727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2903" indent="-268194" algn="l" defTabSz="10727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290" indent="-268194" algn="l" defTabSz="10727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387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774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161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548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1935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322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4709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096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490537"/>
          </a:xfrm>
          <a:prstGeom prst="rect">
            <a:avLst/>
          </a:prstGeom>
        </p:spPr>
        <p:txBody>
          <a:bodyPr vert="horz" lIns="107277" tIns="53639" rIns="107277" bIns="53639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125538"/>
            <a:ext cx="89154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277" tIns="53639" rIns="107277" bIns="536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107277" tIns="53639" rIns="107277" bIns="53639" rtlCol="0" anchor="ctr"/>
          <a:lstStyle>
            <a:lvl1pPr algn="l" defTabSz="1072774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24185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FF0F96-F435-4642-BD97-6B4FAEA72F9D}" type="datetimeFigureOut">
              <a:rPr lang="en-IE"/>
              <a:pPr>
                <a:defRPr/>
              </a:pPr>
              <a:t>11/04/2016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107277" tIns="53639" rIns="107277" bIns="53639" rtlCol="0" anchor="ctr"/>
          <a:lstStyle>
            <a:lvl1pPr algn="ctr" defTabSz="1072774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24185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107277" tIns="53639" rIns="107277" bIns="53639" rtlCol="0" anchor="ctr"/>
          <a:lstStyle>
            <a:lvl1pPr algn="l" defTabSz="1072774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24185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0A1422-0010-4D99-826F-6A03E1CC3F47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506413" y="908050"/>
            <a:ext cx="2339975" cy="0"/>
          </a:xfrm>
          <a:prstGeom prst="line">
            <a:avLst/>
          </a:prstGeom>
          <a:noFill/>
          <a:ln w="38100" algn="ctr">
            <a:solidFill>
              <a:srgbClr val="F39200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10" name="Straight Connector 9"/>
          <p:cNvCxnSpPr/>
          <p:nvPr/>
        </p:nvCxnSpPr>
        <p:spPr>
          <a:xfrm>
            <a:off x="2846388" y="908050"/>
            <a:ext cx="2339975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186363" y="908050"/>
            <a:ext cx="4213225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06413" y="6213475"/>
            <a:ext cx="2339975" cy="0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46388" y="6213475"/>
            <a:ext cx="2341562" cy="0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87950" y="6213475"/>
            <a:ext cx="2338388" cy="0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7" r:id="rId2"/>
    <p:sldLayoutId id="2147483683" r:id="rId3"/>
    <p:sldLayoutId id="2147483684" r:id="rId4"/>
    <p:sldLayoutId id="2147483685" r:id="rId5"/>
    <p:sldLayoutId id="2147483686" r:id="rId6"/>
  </p:sldLayoutIdLst>
  <p:txStyles>
    <p:titleStyle>
      <a:lvl1pPr algn="l" defTabSz="1071563" rtl="0" eaLnBrk="0" fontAlgn="base" hangingPunct="0">
        <a:spcBef>
          <a:spcPct val="0"/>
        </a:spcBef>
        <a:spcAft>
          <a:spcPct val="0"/>
        </a:spcAft>
        <a:defRPr sz="21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defTabSz="1071563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2pPr>
      <a:lvl3pPr algn="l" defTabSz="1071563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3pPr>
      <a:lvl4pPr algn="l" defTabSz="1071563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4pPr>
      <a:lvl5pPr algn="l" defTabSz="1071563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5pPr>
      <a:lvl6pPr marL="457200" algn="l" defTabSz="1071563" rtl="0" fontAlgn="base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6pPr>
      <a:lvl7pPr marL="914400" algn="l" defTabSz="1071563" rtl="0" fontAlgn="base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7pPr>
      <a:lvl8pPr marL="1371600" algn="l" defTabSz="1071563" rtl="0" fontAlgn="base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8pPr>
      <a:lvl9pPr marL="1828800" algn="l" defTabSz="1071563" rtl="0" fontAlgn="base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9pPr>
    </p:titleStyle>
    <p:bodyStyle>
      <a:lvl1pPr marL="401638" indent="-401638" algn="l" defTabSz="10715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871538" indent="-334963" algn="l" defTabSz="10715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339850" indent="-266700" algn="l" defTabSz="10715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876425" indent="-266700" algn="l" defTabSz="10715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000" indent="-266700" algn="l" defTabSz="10715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50129" indent="-268194" algn="l" defTabSz="10727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516" indent="-268194" algn="l" defTabSz="10727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2903" indent="-268194" algn="l" defTabSz="10727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290" indent="-268194" algn="l" defTabSz="10727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387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774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161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548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1935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322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4709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096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i.gov.ie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isi.gov.ie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Date Placeholder 4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defTabSz="10715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E" dirty="0" smtClean="0"/>
              <a:t>8 April 2016</a:t>
            </a:r>
          </a:p>
        </p:txBody>
      </p:sp>
      <p:sp>
        <p:nvSpPr>
          <p:cNvPr id="5" name="Title 13"/>
          <p:cNvSpPr txBox="1">
            <a:spLocks/>
          </p:cNvSpPr>
          <p:nvPr/>
        </p:nvSpPr>
        <p:spPr bwMode="auto">
          <a:xfrm>
            <a:off x="200472" y="5445224"/>
            <a:ext cx="9505056" cy="5667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07277" tIns="53639" rIns="107277" bIns="53639" anchor="b"/>
          <a:lstStyle/>
          <a:p>
            <a:pPr marL="0" marR="0" lvl="0" indent="0" algn="ctr" defTabSz="10715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Legal Aid Board: Solicitors Panel for Home Mortgage Arrears Scheme; Training Day</a:t>
            </a:r>
            <a:b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Christopher</a:t>
            </a:r>
            <a:r>
              <a:rPr kumimoji="0" lang="en-IE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IE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Lehane</a:t>
            </a:r>
            <a:r>
              <a:rPr kumimoji="0" lang="en-IE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Official Assignee</a:t>
            </a:r>
            <a:endParaRPr kumimoji="0" lang="en-IE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Example 1 of Negative Equity family home retained  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488504" y="1052736"/>
            <a:ext cx="8915400" cy="5112568"/>
          </a:xfrm>
        </p:spPr>
        <p:txBody>
          <a:bodyPr/>
          <a:lstStyle/>
          <a:p>
            <a:pPr eaLnBrk="1" hangingPunct="1">
              <a:buNone/>
            </a:pPr>
            <a:r>
              <a:rPr lang="en-IE" sz="2400" dirty="0" smtClean="0"/>
              <a:t/>
            </a:r>
            <a:br>
              <a:rPr lang="en-IE" sz="2400" dirty="0" smtClean="0"/>
            </a:br>
            <a:r>
              <a:rPr lang="en-IE" sz="4000" dirty="0" smtClean="0"/>
              <a:t/>
            </a:r>
            <a:br>
              <a:rPr lang="en-IE" sz="4000" dirty="0" smtClean="0"/>
            </a:br>
            <a:endParaRPr lang="en-GB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04528" y="1124744"/>
          <a:ext cx="8037572" cy="2000992"/>
        </p:xfrm>
        <a:graphic>
          <a:graphicData uri="http://schemas.openxmlformats.org/drawingml/2006/table">
            <a:tbl>
              <a:tblPr/>
              <a:tblGrid>
                <a:gridCol w="1753238"/>
                <a:gridCol w="1173569"/>
                <a:gridCol w="1210569"/>
                <a:gridCol w="1210569"/>
                <a:gridCol w="2689627"/>
              </a:tblGrid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>
                          <a:latin typeface="Calibri"/>
                          <a:ea typeface="Calibri"/>
                          <a:cs typeface="Times New Roman"/>
                        </a:rPr>
                        <a:t>Assets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>
                          <a:latin typeface="Calibri"/>
                          <a:ea typeface="Calibri"/>
                          <a:cs typeface="Times New Roman"/>
                        </a:rPr>
                        <a:t>(000s)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>
                          <a:latin typeface="Calibri"/>
                          <a:ea typeface="Calibri"/>
                          <a:cs typeface="Times New Roman"/>
                        </a:rPr>
                        <a:t>Liabilities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>
                          <a:latin typeface="Calibri"/>
                          <a:ea typeface="Calibri"/>
                          <a:cs typeface="Times New Roman"/>
                        </a:rPr>
                        <a:t>(000s)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>
                          <a:latin typeface="Calibri"/>
                          <a:ea typeface="Calibri"/>
                          <a:cs typeface="Times New Roman"/>
                        </a:rPr>
                        <a:t>(000s)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>
                          <a:latin typeface="Calibri"/>
                          <a:ea typeface="Calibri"/>
                          <a:cs typeface="Times New Roman"/>
                        </a:rPr>
                        <a:t>Family Home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</a:p>
                  </a:txBody>
                  <a:tcPr marL="102462" marR="102462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550</a:t>
                      </a: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(200)</a:t>
                      </a: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€1,500 Monthly </a:t>
                      </a: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repayment obligation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>
                          <a:latin typeface="Calibri"/>
                          <a:ea typeface="Calibri"/>
                          <a:cs typeface="Times New Roman"/>
                        </a:rPr>
                        <a:t>BTL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200</a:t>
                      </a:r>
                    </a:p>
                  </a:txBody>
                  <a:tcPr marL="102462" marR="102462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430</a:t>
                      </a: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(230)</a:t>
                      </a: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>
                          <a:latin typeface="Calibri"/>
                          <a:ea typeface="Calibri"/>
                          <a:cs typeface="Times New Roman"/>
                        </a:rPr>
                        <a:t>Other Debt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(70)</a:t>
                      </a: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550</a:t>
                      </a:r>
                    </a:p>
                  </a:txBody>
                  <a:tcPr marL="102462" marR="102462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1,050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(500)</a:t>
                      </a: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4528" y="3861048"/>
          <a:ext cx="3109733" cy="1224136"/>
        </p:xfrm>
        <a:graphic>
          <a:graphicData uri="http://schemas.openxmlformats.org/drawingml/2006/table">
            <a:tbl>
              <a:tblPr/>
              <a:tblGrid>
                <a:gridCol w="1728192"/>
                <a:gridCol w="1381541"/>
              </a:tblGrid>
              <a:tr h="306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>
                          <a:latin typeface="Calibri"/>
                          <a:ea typeface="Calibri"/>
                          <a:cs typeface="Times New Roman"/>
                        </a:rPr>
                        <a:t>Income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€4,000</a:t>
                      </a:r>
                    </a:p>
                  </a:txBody>
                  <a:tcPr marL="108866" marR="10886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>
                          <a:latin typeface="Calibri"/>
                          <a:ea typeface="Calibri"/>
                          <a:cs typeface="Times New Roman"/>
                        </a:rPr>
                        <a:t>RLE Set Costs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€2,000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>
                          <a:latin typeface="Calibri"/>
                          <a:ea typeface="Calibri"/>
                          <a:cs typeface="Times New Roman"/>
                        </a:rPr>
                        <a:t>Mortgage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€1,500</a:t>
                      </a:r>
                    </a:p>
                  </a:txBody>
                  <a:tcPr marL="108866" marR="10886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>
                          <a:latin typeface="Calibri"/>
                          <a:ea typeface="Calibri"/>
                          <a:cs typeface="Times New Roman"/>
                        </a:rPr>
                        <a:t>IPO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€</a:t>
                      </a: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76936" y="3501008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IE" dirty="0" smtClean="0">
                <a:latin typeface="+mj-lt"/>
              </a:rPr>
              <a:t> Full mortgage serviced</a:t>
            </a:r>
          </a:p>
          <a:p>
            <a:pPr>
              <a:buFont typeface="Wingdings" pitchFamily="2" charset="2"/>
              <a:buChar char="§"/>
            </a:pPr>
            <a:r>
              <a:rPr lang="en-IE" dirty="0" smtClean="0">
                <a:latin typeface="+mj-lt"/>
              </a:rPr>
              <a:t> Family home </a:t>
            </a:r>
            <a:r>
              <a:rPr lang="en-IE" dirty="0" err="1" smtClean="0">
                <a:latin typeface="+mj-lt"/>
              </a:rPr>
              <a:t>revests</a:t>
            </a:r>
            <a:r>
              <a:rPr lang="en-IE" dirty="0" smtClean="0">
                <a:latin typeface="+mj-lt"/>
              </a:rPr>
              <a:t> after 3 years</a:t>
            </a:r>
          </a:p>
          <a:p>
            <a:pPr marL="177800" indent="-177800">
              <a:buFont typeface="Wingdings" pitchFamily="2" charset="2"/>
              <a:buChar char="§"/>
            </a:pPr>
            <a:r>
              <a:rPr lang="en-IE" dirty="0" smtClean="0">
                <a:latin typeface="+mj-lt"/>
              </a:rPr>
              <a:t>BTL sold, negative equity added to unsecured creditors' claim</a:t>
            </a:r>
          </a:p>
          <a:p>
            <a:pPr>
              <a:buFont typeface="Wingdings" pitchFamily="2" charset="2"/>
              <a:buChar char="§"/>
            </a:pPr>
            <a:r>
              <a:rPr lang="en-IE" dirty="0" smtClean="0">
                <a:latin typeface="+mj-lt"/>
              </a:rPr>
              <a:t> IPO €500 for 3 years</a:t>
            </a:r>
          </a:p>
          <a:p>
            <a:pPr marL="177800" indent="-177800">
              <a:buFont typeface="Wingdings" pitchFamily="2" charset="2"/>
              <a:buChar char="§"/>
            </a:pPr>
            <a:r>
              <a:rPr lang="en-IE" dirty="0" smtClean="0">
                <a:latin typeface="+mj-lt"/>
              </a:rPr>
              <a:t>Used to pay ISI fees and dividend to creditors (circa 5% return in this case) </a:t>
            </a:r>
          </a:p>
          <a:p>
            <a:pPr>
              <a:buFont typeface="Wingdings" pitchFamily="2" charset="2"/>
              <a:buChar char="§"/>
            </a:pP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Example 2 of Negative Equity family home  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488504" y="1052736"/>
            <a:ext cx="8915400" cy="5112568"/>
          </a:xfrm>
        </p:spPr>
        <p:txBody>
          <a:bodyPr/>
          <a:lstStyle/>
          <a:p>
            <a:pPr eaLnBrk="1" hangingPunct="1">
              <a:buNone/>
            </a:pPr>
            <a:r>
              <a:rPr lang="en-IE" dirty="0" smtClean="0"/>
              <a:t>As before but income of only €3,000</a:t>
            </a:r>
          </a:p>
          <a:p>
            <a:pPr eaLnBrk="1" hangingPunct="1">
              <a:buNone/>
            </a:pPr>
            <a:endParaRPr lang="en-IE" dirty="0" smtClean="0"/>
          </a:p>
          <a:p>
            <a:pPr eaLnBrk="1" hangingPunct="1">
              <a:buNone/>
            </a:pPr>
            <a:endParaRPr lang="en-IE" dirty="0" smtClean="0"/>
          </a:p>
          <a:p>
            <a:pPr eaLnBrk="1" hangingPunct="1">
              <a:buNone/>
            </a:pPr>
            <a:endParaRPr lang="en-IE" dirty="0" smtClean="0"/>
          </a:p>
          <a:p>
            <a:pPr eaLnBrk="1" hangingPunct="1">
              <a:buNone/>
            </a:pPr>
            <a:endParaRPr lang="en-IE" dirty="0" smtClean="0"/>
          </a:p>
          <a:p>
            <a:pPr eaLnBrk="1" hangingPunct="1">
              <a:buNone/>
            </a:pPr>
            <a:endParaRPr lang="en-IE" dirty="0" smtClean="0"/>
          </a:p>
          <a:p>
            <a:pPr eaLnBrk="1" hangingPunct="1">
              <a:buNone/>
            </a:pPr>
            <a:endParaRPr lang="en-IE" dirty="0" smtClean="0"/>
          </a:p>
          <a:p>
            <a:pPr eaLnBrk="1" hangingPunct="1">
              <a:buNone/>
            </a:pPr>
            <a:r>
              <a:rPr lang="en-IE" dirty="0" smtClean="0"/>
              <a:t>No IPO as no surplus income</a:t>
            </a:r>
          </a:p>
          <a:p>
            <a:pPr eaLnBrk="1" hangingPunct="1">
              <a:buNone/>
            </a:pPr>
            <a:endParaRPr lang="en-IE" dirty="0" smtClean="0"/>
          </a:p>
          <a:p>
            <a:pPr marL="0" indent="0" eaLnBrk="1" hangingPunct="1">
              <a:buNone/>
            </a:pPr>
            <a:r>
              <a:rPr lang="en-IE" dirty="0" smtClean="0"/>
              <a:t>Family home could be retained if bank is willing to restructure to €1,000. </a:t>
            </a:r>
            <a:r>
              <a:rPr lang="en-IE" dirty="0" err="1" smtClean="0"/>
              <a:t>Revests</a:t>
            </a:r>
            <a:r>
              <a:rPr lang="en-IE" dirty="0" smtClean="0"/>
              <a:t> after 3 years </a:t>
            </a:r>
          </a:p>
          <a:p>
            <a:pPr marL="0" indent="0" eaLnBrk="1" hangingPunct="1">
              <a:buNone/>
            </a:pPr>
            <a:endParaRPr lang="en-IE" dirty="0" smtClean="0"/>
          </a:p>
          <a:p>
            <a:pPr marL="0" indent="0" eaLnBrk="1" hangingPunct="1">
              <a:buNone/>
            </a:pPr>
            <a:r>
              <a:rPr lang="en-IE" dirty="0" smtClean="0"/>
              <a:t>Family home will be lost if bank unwilling to restructure </a:t>
            </a:r>
            <a:r>
              <a:rPr lang="en-IE" sz="4000" dirty="0" smtClean="0"/>
              <a:t/>
            </a:r>
            <a:br>
              <a:rPr lang="en-IE" sz="4000" dirty="0" smtClean="0"/>
            </a:b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60512" y="1556792"/>
          <a:ext cx="6264696" cy="1856976"/>
        </p:xfrm>
        <a:graphic>
          <a:graphicData uri="http://schemas.openxmlformats.org/drawingml/2006/table">
            <a:tbl>
              <a:tblPr/>
              <a:tblGrid>
                <a:gridCol w="5040560"/>
                <a:gridCol w="1224136"/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>
                          <a:latin typeface="Calibri"/>
                          <a:ea typeface="Calibri"/>
                          <a:cs typeface="Times New Roman"/>
                        </a:rPr>
                        <a:t>Income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€3,000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>
                          <a:latin typeface="Calibri"/>
                          <a:ea typeface="Calibri"/>
                          <a:cs typeface="Times New Roman"/>
                        </a:rPr>
                        <a:t>RLE Set Costs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€2,000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Mortgage servicing capacity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(Mortgage contractual obligation €1,500)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€</a:t>
                      </a: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1,000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Capacity</a:t>
                      </a:r>
                      <a:r>
                        <a:rPr lang="en-IE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for </a:t>
                      </a: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IPO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€0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Discharge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488504" y="1052736"/>
            <a:ext cx="8915400" cy="5112568"/>
          </a:xfrm>
        </p:spPr>
        <p:txBody>
          <a:bodyPr/>
          <a:lstStyle/>
          <a:p>
            <a:pPr marL="0" indent="0" eaLnBrk="1" hangingPunct="1">
              <a:buNone/>
              <a:tabLst>
                <a:tab pos="355600" algn="l"/>
              </a:tabLst>
            </a:pPr>
            <a:r>
              <a:rPr lang="en-IE" b="1" dirty="0" smtClean="0"/>
              <a:t>A bankrupt can apply to the High Court for a discharge from bankruptcy as follows: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	1. Annulment</a:t>
            </a:r>
            <a:br>
              <a:rPr lang="en-IE" dirty="0" smtClean="0"/>
            </a:br>
            <a:r>
              <a:rPr lang="en-IE" dirty="0" smtClean="0"/>
              <a:t>	2. Once costs (of Official Assignee and the Petitioning Creditor), fees and 	preferential debts have been paid in full, and </a:t>
            </a:r>
            <a:br>
              <a:rPr lang="en-IE" dirty="0" smtClean="0"/>
            </a:br>
            <a:r>
              <a:rPr lang="en-IE" dirty="0" smtClean="0"/>
              <a:t>	- All creditors paid 100% or</a:t>
            </a:r>
            <a:br>
              <a:rPr lang="en-IE" dirty="0" smtClean="0"/>
            </a:br>
            <a:r>
              <a:rPr lang="en-IE" dirty="0" smtClean="0"/>
              <a:t>	- Creditors consent to discharge or</a:t>
            </a:r>
            <a:br>
              <a:rPr lang="en-IE" dirty="0" smtClean="0"/>
            </a:br>
            <a:r>
              <a:rPr lang="en-IE" dirty="0" smtClean="0"/>
              <a:t>	- A successful composition with creditors (by payment of a percentage 	dividend).</a:t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b="1" dirty="0" smtClean="0"/>
              <a:t>Otherwise the automatic discharge after 1 year applies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	-Personal discharge after 1 year without Court order but assets stay vested in 	OA for realisation and distribution to creditors. </a:t>
            </a:r>
            <a:br>
              <a:rPr lang="en-IE" dirty="0" smtClean="0"/>
            </a:br>
            <a:r>
              <a:rPr lang="en-IE" dirty="0" smtClean="0"/>
              <a:t>	- Period can be extended by up to 15 yrs, if non co-operation with OA. </a:t>
            </a:r>
            <a:br>
              <a:rPr lang="en-IE" dirty="0" smtClean="0"/>
            </a:br>
            <a:r>
              <a:rPr lang="en-IE" sz="4000" dirty="0" smtClean="0"/>
              <a:t/>
            </a:r>
            <a:br>
              <a:rPr lang="en-IE" sz="4000" dirty="0" smtClean="0"/>
            </a:br>
            <a:endParaRPr lang="en-GB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95300" y="1125538"/>
            <a:ext cx="8915400" cy="43195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IE" sz="2400" dirty="0" smtClean="0"/>
              <a:t>Law Governing Bankruptcy</a:t>
            </a:r>
          </a:p>
          <a:p>
            <a:pPr>
              <a:buFont typeface="Wingdings" pitchFamily="2" charset="2"/>
              <a:buChar char="§"/>
            </a:pPr>
            <a:r>
              <a:rPr lang="en-IE" sz="2400" dirty="0" smtClean="0"/>
              <a:t>Official Assignee in Bankruptcy</a:t>
            </a:r>
          </a:p>
          <a:p>
            <a:pPr>
              <a:buFont typeface="Wingdings" pitchFamily="2" charset="2"/>
              <a:buChar char="§"/>
            </a:pPr>
            <a:r>
              <a:rPr lang="en-IE" sz="2400" dirty="0" smtClean="0"/>
              <a:t>Consequences of Bankruptcy</a:t>
            </a:r>
          </a:p>
          <a:p>
            <a:pPr>
              <a:buFont typeface="Wingdings" pitchFamily="2" charset="2"/>
              <a:buChar char="§"/>
            </a:pPr>
            <a:r>
              <a:rPr lang="en-IE" sz="2400" dirty="0" smtClean="0"/>
              <a:t>Self Adjudication Process</a:t>
            </a:r>
          </a:p>
          <a:p>
            <a:pPr>
              <a:buFont typeface="Wingdings" pitchFamily="2" charset="2"/>
              <a:buChar char="§"/>
            </a:pPr>
            <a:r>
              <a:rPr lang="en-IE" sz="2400" dirty="0" smtClean="0"/>
              <a:t>Family Home </a:t>
            </a:r>
          </a:p>
          <a:p>
            <a:pPr>
              <a:buFont typeface="Wingdings" pitchFamily="2" charset="2"/>
              <a:buChar char="§"/>
            </a:pPr>
            <a:r>
              <a:rPr lang="en-IE" sz="2400" dirty="0" smtClean="0"/>
              <a:t>Income Payment Orders</a:t>
            </a:r>
          </a:p>
          <a:p>
            <a:pPr>
              <a:buFont typeface="Wingdings" pitchFamily="2" charset="2"/>
              <a:buChar char="§"/>
            </a:pPr>
            <a:r>
              <a:rPr lang="en-IE" sz="2400" dirty="0" smtClean="0"/>
              <a:t>Discharge</a:t>
            </a:r>
          </a:p>
          <a:p>
            <a:pPr eaLnBrk="1" hangingPunct="1"/>
            <a:endParaRPr lang="en-IE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Overview</a:t>
            </a:r>
            <a:endParaRPr lang="en-I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LAW GOVERNING BANKRUPTCY IN IRELAND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Bankruptcy Acts 1988 – 2015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Civil Law (Misc. Provisions) Act 2011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Personal Insolvency Act 2012 – Part 4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Courts and Civil Law (Misc </a:t>
            </a:r>
            <a:r>
              <a:rPr lang="en-IE" dirty="0" err="1" smtClean="0"/>
              <a:t>Provs</a:t>
            </a:r>
            <a:r>
              <a:rPr lang="en-IE" dirty="0" smtClean="0"/>
              <a:t>) Act 2013 – Part 7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Companies (Misc </a:t>
            </a:r>
            <a:r>
              <a:rPr lang="en-IE" dirty="0" err="1" smtClean="0"/>
              <a:t>Provs</a:t>
            </a:r>
            <a:r>
              <a:rPr lang="en-IE" dirty="0" smtClean="0"/>
              <a:t>) Act 2013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Rules of the Superior Courts (Order 76 and Appendix 0)  amended by SI 461/13, 600/14</a:t>
            </a:r>
            <a:endParaRPr lang="en-IE" i="1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ISI </a:t>
            </a:r>
            <a:r>
              <a:rPr lang="en-IE" dirty="0" err="1" smtClean="0"/>
              <a:t>Regs</a:t>
            </a:r>
            <a:r>
              <a:rPr lang="en-IE" dirty="0" smtClean="0"/>
              <a:t> – Accounts (SI 464/13 ); Fees (SI 465/13)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European Union Insolvency Regulation  (EUIR) </a:t>
            </a:r>
            <a:br>
              <a:rPr lang="en-IE" dirty="0" smtClean="0"/>
            </a:br>
            <a:r>
              <a:rPr lang="en-IE" dirty="0" smtClean="0"/>
              <a:t>    - implemented in Ireland by S. I. No 334/2002</a:t>
            </a:r>
          </a:p>
          <a:p>
            <a:pPr eaLnBrk="1" hangingPunct="1">
              <a:buNone/>
            </a:pPr>
            <a:endParaRPr lang="en-IE" dirty="0" smtClean="0"/>
          </a:p>
          <a:p>
            <a:pPr eaLnBrk="1" hangingPunct="1">
              <a:buNone/>
            </a:pPr>
            <a:r>
              <a:rPr lang="en-IE" dirty="0" smtClean="0"/>
              <a:t>	See </a:t>
            </a:r>
            <a:r>
              <a:rPr lang="en-IE" dirty="0" smtClean="0">
                <a:hlinkClick r:id="rId2"/>
              </a:rPr>
              <a:t>www.isi.gov.ie</a:t>
            </a:r>
            <a:r>
              <a:rPr lang="en-IE" dirty="0" smtClean="0"/>
              <a:t>, </a:t>
            </a:r>
            <a:r>
              <a:rPr lang="en-IE" i="1" dirty="0" smtClean="0"/>
              <a:t>Legislation Section</a:t>
            </a:r>
            <a:endParaRPr lang="en-GB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Official assignee (OA)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IE" b="1" dirty="0" smtClean="0"/>
              <a:t>	An officer of the Court whose task is to:</a:t>
            </a:r>
          </a:p>
          <a:p>
            <a:pPr eaLnBrk="1" hangingPunct="1">
              <a:buNone/>
            </a:pP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1. Identify, recover and sell the bankrupt’s assets</a:t>
            </a:r>
            <a:br>
              <a:rPr lang="en-IE" dirty="0" smtClean="0"/>
            </a:br>
            <a:r>
              <a:rPr lang="en-IE" dirty="0" smtClean="0"/>
              <a:t>2. Determine the extent of bankrupt’s liabilities and status of various debts</a:t>
            </a:r>
            <a:br>
              <a:rPr lang="en-IE" dirty="0" smtClean="0"/>
            </a:br>
            <a:r>
              <a:rPr lang="en-IE" dirty="0" smtClean="0"/>
              <a:t>3. Distribute the proceeds amongst creditors by payment of a dividend</a:t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b="1" dirty="0" smtClean="0">
                <a:solidFill>
                  <a:srgbClr val="24185C"/>
                </a:solidFill>
              </a:rPr>
              <a:t>S44 - </a:t>
            </a:r>
            <a:r>
              <a:rPr lang="en-IE" dirty="0" smtClean="0">
                <a:solidFill>
                  <a:srgbClr val="24185C"/>
                </a:solidFill>
              </a:rPr>
              <a:t>All property of a bankrupt vests in the Official Assignee from the date of adjudication and after acquired property equally vests in him, once he claims it. </a:t>
            </a:r>
            <a:r>
              <a:rPr lang="en-IE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IE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IE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IE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IE" b="1" dirty="0" smtClean="0">
                <a:solidFill>
                  <a:schemeClr val="accent2">
                    <a:lumMod val="75000"/>
                  </a:schemeClr>
                </a:solidFill>
              </a:rPr>
              <a:t>S3 </a:t>
            </a:r>
            <a:r>
              <a:rPr lang="en-IE" dirty="0" smtClean="0">
                <a:solidFill>
                  <a:schemeClr val="accent2">
                    <a:lumMod val="75000"/>
                  </a:schemeClr>
                </a:solidFill>
              </a:rPr>
              <a:t>of Bankruptcy Act defines “property” – Definition as wide as could possibly be, per Supreme Court.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CONSEQUENCES OF BANKRUPTCY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IE" u="sng" dirty="0" smtClean="0"/>
              <a:t>Loses ownership </a:t>
            </a:r>
            <a:r>
              <a:rPr lang="en-IE" dirty="0" smtClean="0"/>
              <a:t>of assets</a:t>
            </a:r>
          </a:p>
          <a:p>
            <a:pPr eaLnBrk="1" hangingPunct="1">
              <a:buFont typeface="Wingdings" pitchFamily="2" charset="2"/>
              <a:buChar char="§"/>
            </a:pPr>
            <a:endParaRPr lang="en-IE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Must co-operate with OA and file Statement of Affairs</a:t>
            </a:r>
          </a:p>
          <a:p>
            <a:pPr eaLnBrk="1" hangingPunct="1">
              <a:buFont typeface="Wingdings" pitchFamily="2" charset="2"/>
              <a:buChar char="§"/>
            </a:pPr>
            <a:endParaRPr lang="en-IE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Prior Disposals can be voided. (S 57,58 and 59)</a:t>
            </a:r>
          </a:p>
          <a:p>
            <a:pPr eaLnBrk="1" hangingPunct="1">
              <a:buFont typeface="Wingdings" pitchFamily="2" charset="2"/>
              <a:buChar char="§"/>
            </a:pPr>
            <a:endParaRPr lang="en-IE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Cannot obtain credit &gt;€650 without disclosing bankruptcy status</a:t>
            </a:r>
          </a:p>
          <a:p>
            <a:pPr eaLnBrk="1" hangingPunct="1">
              <a:buFont typeface="Wingdings" pitchFamily="2" charset="2"/>
              <a:buChar char="§"/>
            </a:pPr>
            <a:endParaRPr lang="en-IE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Cannot act as a company director, etc.</a:t>
            </a:r>
          </a:p>
          <a:p>
            <a:pPr eaLnBrk="1" hangingPunct="1">
              <a:buFont typeface="Wingdings" pitchFamily="2" charset="2"/>
              <a:buChar char="§"/>
            </a:pPr>
            <a:endParaRPr lang="en-IE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Can be examined before Court (S 21)</a:t>
            </a:r>
            <a:r>
              <a:rPr lang="en-IE" sz="4000" dirty="0" smtClean="0"/>
              <a:t/>
            </a:r>
            <a:br>
              <a:rPr lang="en-IE" sz="4000" dirty="0" smtClean="0"/>
            </a:b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CONSEQUENCES OF BANKRUPTCY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Court can make Income Payment Order (IPO) or bankrupt can agree Income Payment Agreement (IPA) with OA.  Covers any surplus income after reasonable living expenses (ISI Guidelines).  3 years extendable to 5 years.</a:t>
            </a:r>
          </a:p>
          <a:p>
            <a:pPr eaLnBrk="1" hangingPunct="1">
              <a:buFont typeface="Wingdings" pitchFamily="2" charset="2"/>
              <a:buChar char="§"/>
            </a:pPr>
            <a:endParaRPr lang="en-IE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Must disclose property acquired after bankruptcy</a:t>
            </a:r>
          </a:p>
          <a:p>
            <a:pPr eaLnBrk="1" hangingPunct="1">
              <a:buFont typeface="Wingdings" pitchFamily="2" charset="2"/>
              <a:buChar char="§"/>
            </a:pPr>
            <a:endParaRPr lang="en-IE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Can trade, but only in name under which (s)he was adjudicated bankrupt</a:t>
            </a:r>
          </a:p>
          <a:p>
            <a:pPr eaLnBrk="1" hangingPunct="1">
              <a:buFont typeface="Wingdings" pitchFamily="2" charset="2"/>
              <a:buChar char="§"/>
            </a:pPr>
            <a:endParaRPr lang="en-IE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Can have bank account, matter for financial Institutions</a:t>
            </a:r>
          </a:p>
          <a:p>
            <a:pPr eaLnBrk="1" hangingPunct="1">
              <a:buFont typeface="Wingdings" pitchFamily="2" charset="2"/>
              <a:buChar char="§"/>
            </a:pPr>
            <a:endParaRPr lang="en-IE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Must inform OA of address change</a:t>
            </a:r>
          </a:p>
          <a:p>
            <a:pPr eaLnBrk="1" hangingPunct="1">
              <a:buFont typeface="Wingdings" pitchFamily="2" charset="2"/>
              <a:buChar char="§"/>
            </a:pPr>
            <a:endParaRPr lang="en-IE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Can be prosecuted (concealing property, absconding)</a:t>
            </a:r>
            <a:r>
              <a:rPr lang="en-IE" sz="4000" dirty="0" smtClean="0"/>
              <a:t/>
            </a:r>
            <a:br>
              <a:rPr lang="en-IE" sz="4000" dirty="0" smtClean="0"/>
            </a:b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ISI Debtor’s Guide to Bankruptcy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None/>
            </a:pPr>
            <a:endParaRPr lang="en-GB" dirty="0" smtClean="0"/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 l="34899" t="8580" r="36018" b="18639"/>
          <a:stretch>
            <a:fillRect/>
          </a:stretch>
        </p:blipFill>
        <p:spPr bwMode="auto">
          <a:xfrm>
            <a:off x="2648744" y="2060848"/>
            <a:ext cx="1666875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/>
          <p:nvPr/>
        </p:nvPicPr>
        <p:blipFill>
          <a:blip r:embed="rId3" cstate="print"/>
          <a:srcRect l="35063" t="8284" r="35878" b="18047"/>
          <a:stretch>
            <a:fillRect/>
          </a:stretch>
        </p:blipFill>
        <p:spPr bwMode="auto">
          <a:xfrm>
            <a:off x="560512" y="2060848"/>
            <a:ext cx="166687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/>
          <p:nvPr/>
        </p:nvPicPr>
        <p:blipFill>
          <a:blip r:embed="rId4" cstate="print"/>
          <a:srcRect l="32739" t="8580" r="33337" b="4734"/>
          <a:stretch>
            <a:fillRect/>
          </a:stretch>
        </p:blipFill>
        <p:spPr bwMode="auto">
          <a:xfrm>
            <a:off x="4592960" y="1772816"/>
            <a:ext cx="194564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/>
          <p:nvPr/>
        </p:nvPicPr>
        <p:blipFill>
          <a:blip r:embed="rId5" cstate="print"/>
          <a:srcRect l="14957" t="8876" r="15910" b="4142"/>
          <a:stretch>
            <a:fillRect/>
          </a:stretch>
        </p:blipFill>
        <p:spPr bwMode="auto">
          <a:xfrm>
            <a:off x="6971184" y="2268910"/>
            <a:ext cx="2518320" cy="195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60512" y="4509120"/>
            <a:ext cx="165618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latin typeface="+mj-lt"/>
              </a:rPr>
              <a:t>Information about Bankruptcy</a:t>
            </a:r>
            <a:endParaRPr lang="en-IE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48744" y="4509120"/>
            <a:ext cx="165618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latin typeface="+mj-lt"/>
              </a:rPr>
              <a:t>After you are made Bankrupt</a:t>
            </a:r>
            <a:endParaRPr lang="en-IE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8984" y="4527411"/>
            <a:ext cx="194421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latin typeface="+mj-lt"/>
              </a:rPr>
              <a:t>Detailed Debtor’s Guide to Bankruptcy</a:t>
            </a:r>
            <a:endParaRPr lang="en-IE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29264" y="4509120"/>
            <a:ext cx="165618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latin typeface="+mj-lt"/>
              </a:rPr>
              <a:t>ISI notes on the forms for Bankruptcy</a:t>
            </a:r>
            <a:endParaRPr lang="en-IE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2520" y="5733256"/>
            <a:ext cx="50405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+mj-lt"/>
              </a:rPr>
              <a:t>See </a:t>
            </a:r>
            <a:r>
              <a:rPr lang="en-IE" dirty="0" smtClean="0">
                <a:latin typeface="+mj-lt"/>
                <a:hlinkClick r:id="rId6"/>
              </a:rPr>
              <a:t>www.isi.gov.ie</a:t>
            </a:r>
            <a:r>
              <a:rPr lang="en-IE" dirty="0" smtClean="0">
                <a:latin typeface="+mj-lt"/>
              </a:rPr>
              <a:t>, </a:t>
            </a:r>
            <a:r>
              <a:rPr lang="en-IE" i="1" dirty="0" smtClean="0">
                <a:latin typeface="+mj-lt"/>
              </a:rPr>
              <a:t>Publications Section</a:t>
            </a:r>
            <a:endParaRPr lang="en-IE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Family Home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488504" y="1052736"/>
            <a:ext cx="8915400" cy="511256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S 44 Bankruptcy Act – All property vests in OA on adjudication.</a:t>
            </a:r>
          </a:p>
          <a:p>
            <a:pPr eaLnBrk="1" hangingPunct="1">
              <a:buFont typeface="Wingdings" pitchFamily="2" charset="2"/>
              <a:buChar char="§"/>
            </a:pPr>
            <a:endParaRPr lang="en-IE" sz="6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S 61(4) Bankruptcy Act - OA cannot dispose of interest in family home </a:t>
            </a:r>
            <a:br>
              <a:rPr lang="en-IE" dirty="0" smtClean="0"/>
            </a:br>
            <a:r>
              <a:rPr lang="en-IE" dirty="0" smtClean="0"/>
              <a:t>without order of the High Court. </a:t>
            </a:r>
          </a:p>
          <a:p>
            <a:pPr eaLnBrk="1" hangingPunct="1">
              <a:buFont typeface="Wingdings" pitchFamily="2" charset="2"/>
              <a:buChar char="§"/>
            </a:pPr>
            <a:endParaRPr lang="en-IE" sz="6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If the OA does not issue proceedings to sell, within 3 years of adjudication it shall </a:t>
            </a:r>
            <a:r>
              <a:rPr lang="en-IE" dirty="0" err="1" smtClean="0"/>
              <a:t>revest</a:t>
            </a:r>
            <a:r>
              <a:rPr lang="en-IE" dirty="0" smtClean="0"/>
              <a:t> in the bankrupt.</a:t>
            </a:r>
          </a:p>
          <a:p>
            <a:pPr eaLnBrk="1" hangingPunct="1">
              <a:buFont typeface="Wingdings" pitchFamily="2" charset="2"/>
              <a:buChar char="§"/>
            </a:pPr>
            <a:endParaRPr lang="en-IE" sz="6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Jointly owned with spouse - joint tenancy split and OA </a:t>
            </a:r>
            <a:br>
              <a:rPr lang="en-IE" dirty="0" smtClean="0"/>
            </a:br>
            <a:r>
              <a:rPr lang="en-IE" dirty="0" smtClean="0"/>
              <a:t>and spouse of bankrupt hold separate interests – Tenants in Common.</a:t>
            </a:r>
          </a:p>
          <a:p>
            <a:pPr eaLnBrk="1" hangingPunct="1">
              <a:buFont typeface="Wingdings" pitchFamily="2" charset="2"/>
              <a:buChar char="§"/>
            </a:pPr>
            <a:endParaRPr lang="en-IE" sz="6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Equity in family Home - OA will always firstly seek to sell to bankrupt (using 3</a:t>
            </a:r>
            <a:r>
              <a:rPr lang="en-IE" baseline="30000" dirty="0" smtClean="0"/>
              <a:t>rd</a:t>
            </a:r>
            <a:r>
              <a:rPr lang="en-IE" dirty="0" smtClean="0"/>
              <a:t> party funds) / spouse</a:t>
            </a:r>
          </a:p>
          <a:p>
            <a:pPr eaLnBrk="1" hangingPunct="1">
              <a:buFont typeface="Wingdings" pitchFamily="2" charset="2"/>
              <a:buChar char="§"/>
            </a:pPr>
            <a:endParaRPr lang="en-IE" sz="600" dirty="0" smtClean="0"/>
          </a:p>
          <a:p>
            <a:pPr marL="457200" indent="-457200" eaLnBrk="1" hangingPunct="1">
              <a:buNone/>
            </a:pPr>
            <a:r>
              <a:rPr lang="en-IE" sz="4000" dirty="0" smtClean="0"/>
              <a:t/>
            </a:r>
            <a:br>
              <a:rPr lang="en-IE" sz="4000" dirty="0" smtClean="0"/>
            </a:b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Family Home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488504" y="1052736"/>
            <a:ext cx="8915400" cy="511256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endParaRPr lang="en-IE" sz="600" dirty="0" smtClean="0"/>
          </a:p>
          <a:p>
            <a:pPr marL="457200" indent="-457200" eaLnBrk="1" hangingPunct="1">
              <a:buNone/>
            </a:pPr>
            <a:r>
              <a:rPr lang="en-IE" sz="4000" dirty="0" smtClean="0"/>
              <a:t/>
            </a:r>
            <a:br>
              <a:rPr lang="en-IE" sz="4000" dirty="0" smtClean="0"/>
            </a:br>
            <a:endParaRPr lang="en-GB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24232" t="23250" r="23865" b="7844"/>
          <a:stretch>
            <a:fillRect/>
          </a:stretch>
        </p:blipFill>
        <p:spPr bwMode="auto">
          <a:xfrm>
            <a:off x="139318" y="-99392"/>
            <a:ext cx="9427758" cy="7036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 powerpoint template">
  <a:themeElements>
    <a:clrScheme name="ISI">
      <a:dk1>
        <a:srgbClr val="24185C"/>
      </a:dk1>
      <a:lt1>
        <a:srgbClr val="FFFFFF"/>
      </a:lt1>
      <a:dk2>
        <a:srgbClr val="F39200"/>
      </a:dk2>
      <a:lt2>
        <a:srgbClr val="808080"/>
      </a:lt2>
      <a:accent1>
        <a:srgbClr val="C1C2AE"/>
      </a:accent1>
      <a:accent2>
        <a:srgbClr val="24185C"/>
      </a:accent2>
      <a:accent3>
        <a:srgbClr val="FFFFFF"/>
      </a:accent3>
      <a:accent4>
        <a:srgbClr val="40225C"/>
      </a:accent4>
      <a:accent5>
        <a:srgbClr val="9A1832"/>
      </a:accent5>
      <a:accent6>
        <a:srgbClr val="24185C"/>
      </a:accent6>
      <a:hlink>
        <a:srgbClr val="808080"/>
      </a:hlink>
      <a:folHlink>
        <a:srgbClr val="29662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_Presentation1">
  <a:themeElements>
    <a:clrScheme name="ISI">
      <a:dk1>
        <a:srgbClr val="24185C"/>
      </a:dk1>
      <a:lt1>
        <a:srgbClr val="FFFFFF"/>
      </a:lt1>
      <a:dk2>
        <a:srgbClr val="F39200"/>
      </a:dk2>
      <a:lt2>
        <a:srgbClr val="808080"/>
      </a:lt2>
      <a:accent1>
        <a:srgbClr val="C1C2AE"/>
      </a:accent1>
      <a:accent2>
        <a:srgbClr val="24185C"/>
      </a:accent2>
      <a:accent3>
        <a:srgbClr val="FFFFFF"/>
      </a:accent3>
      <a:accent4>
        <a:srgbClr val="40225C"/>
      </a:accent4>
      <a:accent5>
        <a:srgbClr val="9A1832"/>
      </a:accent5>
      <a:accent6>
        <a:srgbClr val="24185C"/>
      </a:accent6>
      <a:hlink>
        <a:srgbClr val="808080"/>
      </a:hlink>
      <a:folHlink>
        <a:srgbClr val="29662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 powerpoint template</Template>
  <TotalTime>154</TotalTime>
  <Words>534</Words>
  <Application>Microsoft Office PowerPoint</Application>
  <PresentationFormat>A4 Paper (210x297 mm)</PresentationFormat>
  <Paragraphs>130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Final powerpoint template</vt:lpstr>
      <vt:lpstr>ISI_Presentation1</vt:lpstr>
      <vt:lpstr>PowerPoint Presentation</vt:lpstr>
      <vt:lpstr>Overview</vt:lpstr>
      <vt:lpstr>LAW GOVERNING BANKRUPTCY IN IRELAND</vt:lpstr>
      <vt:lpstr>Official assignee (OA)</vt:lpstr>
      <vt:lpstr>CONSEQUENCES OF BANKRUPTCY</vt:lpstr>
      <vt:lpstr>CONSEQUENCES OF BANKRUPTCY</vt:lpstr>
      <vt:lpstr>ISI Debtor’s Guide to Bankruptcy</vt:lpstr>
      <vt:lpstr>Family Home</vt:lpstr>
      <vt:lpstr>Family Home</vt:lpstr>
      <vt:lpstr>Example 1 of Negative Equity family home retained  </vt:lpstr>
      <vt:lpstr>Example 2 of Negative Equity family home  </vt:lpstr>
      <vt:lpstr>Discharge</vt:lpstr>
    </vt:vector>
  </TitlesOfParts>
  <Company>Department of Justice and Equality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Briefing</dc:title>
  <dc:creator>quinnlx</dc:creator>
  <cp:lastModifiedBy>Zoe Melling</cp:lastModifiedBy>
  <cp:revision>25</cp:revision>
  <dcterms:created xsi:type="dcterms:W3CDTF">2015-05-26T15:17:51Z</dcterms:created>
  <dcterms:modified xsi:type="dcterms:W3CDTF">2016-04-11T14:11:00Z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W_IntOfficeMacros">
    <vt:lpwstr>Disabled</vt:lpwstr>
  </property>
  <property fmtid="{D5CDD505-2E9C-101B-9397-08002B2CF9AE}" pid="3" name="SW_CustomTitle">
    <vt:lpwstr/>
  </property>
</Properties>
</file>