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4" r:id="rId2"/>
    <p:sldMasterId id="2147483660" r:id="rId3"/>
  </p:sldMasterIdLst>
  <p:sldIdLst>
    <p:sldId id="256" r:id="rId4"/>
    <p:sldId id="257" r:id="rId5"/>
    <p:sldId id="260" r:id="rId6"/>
    <p:sldId id="261" r:id="rId7"/>
    <p:sldId id="262" r:id="rId8"/>
    <p:sldId id="263" r:id="rId9"/>
    <p:sldId id="264" r:id="rId10"/>
    <p:sldId id="265" r:id="rId11"/>
    <p:sldId id="266" r:id="rId12"/>
    <p:sldId id="267" r:id="rId13"/>
    <p:sldId id="268" r:id="rId14"/>
    <p:sldId id="270" r:id="rId15"/>
    <p:sldId id="269" r:id="rId16"/>
    <p:sldId id="271" r:id="rId17"/>
    <p:sldId id="316" r:id="rId18"/>
    <p:sldId id="317" r:id="rId19"/>
    <p:sldId id="273" r:id="rId20"/>
    <p:sldId id="272" r:id="rId21"/>
    <p:sldId id="274" r:id="rId22"/>
    <p:sldId id="275" r:id="rId23"/>
    <p:sldId id="276" r:id="rId24"/>
    <p:sldId id="277" r:id="rId25"/>
    <p:sldId id="278" r:id="rId26"/>
    <p:sldId id="279" r:id="rId27"/>
    <p:sldId id="280" r:id="rId28"/>
    <p:sldId id="281" r:id="rId29"/>
    <p:sldId id="282" r:id="rId30"/>
    <p:sldId id="283" r:id="rId31"/>
    <p:sldId id="284"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5" r:id="rId46"/>
    <p:sldId id="306" r:id="rId47"/>
    <p:sldId id="308" r:id="rId48"/>
    <p:sldId id="310" r:id="rId49"/>
    <p:sldId id="312" r:id="rId50"/>
    <p:sldId id="318" r:id="rId5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522"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slide" Target="slides/slide38.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8" Type="http://schemas.openxmlformats.org/officeDocument/2006/relationships/slide" Target="slides/slide5.xml"/><Relationship Id="rId51" Type="http://schemas.openxmlformats.org/officeDocument/2006/relationships/slide" Target="slides/slide48.xml"/><Relationship Id="rId3" Type="http://schemas.openxmlformats.org/officeDocument/2006/relationships/slideMaster" Target="slideMasters/slideMaster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E"/>
          </a:p>
        </p:txBody>
      </p:sp>
      <p:sp>
        <p:nvSpPr>
          <p:cNvPr id="4" name="Date Placeholder 3"/>
          <p:cNvSpPr>
            <a:spLocks noGrp="1"/>
          </p:cNvSpPr>
          <p:nvPr>
            <p:ph type="dt" sz="half" idx="10"/>
          </p:nvPr>
        </p:nvSpPr>
        <p:spPr/>
        <p:txBody>
          <a:bodyPr/>
          <a:lstStyle/>
          <a:p>
            <a:fld id="{5DA7E59F-A6DC-4106-A6D7-500B90D70421}" type="datetimeFigureOut">
              <a:rPr lang="en-IE" smtClean="0"/>
              <a:t>11/04/2016</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97ABB7DD-A8E6-4879-8F01-B0F236759761}" type="slidenum">
              <a:rPr lang="en-IE" smtClean="0"/>
              <a:t>‹#›</a:t>
            </a:fld>
            <a:endParaRPr lang="en-IE"/>
          </a:p>
        </p:txBody>
      </p:sp>
    </p:spTree>
    <p:extLst>
      <p:ext uri="{BB962C8B-B14F-4D97-AF65-F5344CB8AC3E}">
        <p14:creationId xmlns:p14="http://schemas.microsoft.com/office/powerpoint/2010/main" val="10702522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A7E59F-A6DC-4106-A6D7-500B90D70421}" type="datetimeFigureOut">
              <a:rPr lang="en-IE" smtClean="0"/>
              <a:t>11/04/2016</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97ABB7DD-A8E6-4879-8F01-B0F236759761}" type="slidenum">
              <a:rPr lang="en-IE" smtClean="0"/>
              <a:t>‹#›</a:t>
            </a:fld>
            <a:endParaRPr lang="en-IE"/>
          </a:p>
        </p:txBody>
      </p:sp>
    </p:spTree>
    <p:extLst>
      <p:ext uri="{BB962C8B-B14F-4D97-AF65-F5344CB8AC3E}">
        <p14:creationId xmlns:p14="http://schemas.microsoft.com/office/powerpoint/2010/main" val="3462011029"/>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A7E59F-A6DC-4106-A6D7-500B90D70421}" type="datetimeFigureOut">
              <a:rPr lang="en-IE" smtClean="0"/>
              <a:t>11/04/2016</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97ABB7DD-A8E6-4879-8F01-B0F236759761}" type="slidenum">
              <a:rPr lang="en-IE" smtClean="0"/>
              <a:t>‹#›</a:t>
            </a:fld>
            <a:endParaRPr lang="en-IE"/>
          </a:p>
        </p:txBody>
      </p:sp>
    </p:spTree>
    <p:extLst>
      <p:ext uri="{BB962C8B-B14F-4D97-AF65-F5344CB8AC3E}">
        <p14:creationId xmlns:p14="http://schemas.microsoft.com/office/powerpoint/2010/main" val="1806438789"/>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5DA7E59F-A6DC-4106-A6D7-500B90D70421}" type="datetimeFigureOut">
              <a:rPr lang="en-IE" smtClean="0"/>
              <a:t>11/04/2016</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97ABB7DD-A8E6-4879-8F01-B0F236759761}" type="slidenum">
              <a:rPr lang="en-IE" smtClean="0"/>
              <a:t>‹#›</a:t>
            </a:fld>
            <a:endParaRPr lang="en-IE"/>
          </a:p>
        </p:txBody>
      </p:sp>
    </p:spTree>
    <p:extLst>
      <p:ext uri="{BB962C8B-B14F-4D97-AF65-F5344CB8AC3E}">
        <p14:creationId xmlns:p14="http://schemas.microsoft.com/office/powerpoint/2010/main" val="2905411223"/>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5DA7E59F-A6DC-4106-A6D7-500B90D70421}" type="datetimeFigureOut">
              <a:rPr lang="en-IE" smtClean="0"/>
              <a:t>11/04/2016</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97ABB7DD-A8E6-4879-8F01-B0F236759761}" type="slidenum">
              <a:rPr lang="en-IE" smtClean="0"/>
              <a:t>‹#›</a:t>
            </a:fld>
            <a:endParaRPr lang="en-IE"/>
          </a:p>
        </p:txBody>
      </p:sp>
    </p:spTree>
    <p:extLst>
      <p:ext uri="{BB962C8B-B14F-4D97-AF65-F5344CB8AC3E}">
        <p14:creationId xmlns:p14="http://schemas.microsoft.com/office/powerpoint/2010/main" val="1878963039"/>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IE"/>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E"/>
          </a:p>
        </p:txBody>
      </p:sp>
      <p:sp>
        <p:nvSpPr>
          <p:cNvPr id="4" name="Date Placeholder 3"/>
          <p:cNvSpPr>
            <a:spLocks noGrp="1"/>
          </p:cNvSpPr>
          <p:nvPr>
            <p:ph type="dt" sz="half" idx="10"/>
          </p:nvPr>
        </p:nvSpPr>
        <p:spPr/>
        <p:txBody>
          <a:bodyPr/>
          <a:lstStyle/>
          <a:p>
            <a:fld id="{C5CBD2A1-726A-44E6-BB1E-CB27DD0B3840}" type="datetimeFigureOut">
              <a:rPr lang="en-IE" smtClean="0"/>
              <a:t>11/04/2016</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4CBEEBF3-35CA-4CDC-A44D-966D0E517281}" type="slidenum">
              <a:rPr lang="en-IE" smtClean="0"/>
              <a:t>‹#›</a:t>
            </a:fld>
            <a:endParaRPr lang="en-IE"/>
          </a:p>
        </p:txBody>
      </p:sp>
    </p:spTree>
    <p:extLst>
      <p:ext uri="{BB962C8B-B14F-4D97-AF65-F5344CB8AC3E}">
        <p14:creationId xmlns:p14="http://schemas.microsoft.com/office/powerpoint/2010/main" val="37413560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C5CBD2A1-726A-44E6-BB1E-CB27DD0B3840}" type="datetimeFigureOut">
              <a:rPr lang="en-IE" smtClean="0"/>
              <a:t>11/04/2016</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4CBEEBF3-35CA-4CDC-A44D-966D0E517281}" type="slidenum">
              <a:rPr lang="en-IE" smtClean="0"/>
              <a:t>‹#›</a:t>
            </a:fld>
            <a:endParaRPr lang="en-IE"/>
          </a:p>
        </p:txBody>
      </p:sp>
    </p:spTree>
    <p:extLst>
      <p:ext uri="{BB962C8B-B14F-4D97-AF65-F5344CB8AC3E}">
        <p14:creationId xmlns:p14="http://schemas.microsoft.com/office/powerpoint/2010/main" val="37019616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IE"/>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5CBD2A1-726A-44E6-BB1E-CB27DD0B3840}" type="datetimeFigureOut">
              <a:rPr lang="en-IE" smtClean="0"/>
              <a:t>11/04/2016</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4CBEEBF3-35CA-4CDC-A44D-966D0E517281}" type="slidenum">
              <a:rPr lang="en-IE" smtClean="0"/>
              <a:t>‹#›</a:t>
            </a:fld>
            <a:endParaRPr lang="en-IE"/>
          </a:p>
        </p:txBody>
      </p:sp>
    </p:spTree>
    <p:extLst>
      <p:ext uri="{BB962C8B-B14F-4D97-AF65-F5344CB8AC3E}">
        <p14:creationId xmlns:p14="http://schemas.microsoft.com/office/powerpoint/2010/main" val="76771832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Date Placeholder 4"/>
          <p:cNvSpPr>
            <a:spLocks noGrp="1"/>
          </p:cNvSpPr>
          <p:nvPr>
            <p:ph type="dt" sz="half" idx="10"/>
          </p:nvPr>
        </p:nvSpPr>
        <p:spPr/>
        <p:txBody>
          <a:bodyPr/>
          <a:lstStyle/>
          <a:p>
            <a:fld id="{C5CBD2A1-726A-44E6-BB1E-CB27DD0B3840}" type="datetimeFigureOut">
              <a:rPr lang="en-IE" smtClean="0"/>
              <a:t>11/04/2016</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4CBEEBF3-35CA-4CDC-A44D-966D0E517281}" type="slidenum">
              <a:rPr lang="en-IE" smtClean="0"/>
              <a:t>‹#›</a:t>
            </a:fld>
            <a:endParaRPr lang="en-IE"/>
          </a:p>
        </p:txBody>
      </p:sp>
    </p:spTree>
    <p:extLst>
      <p:ext uri="{BB962C8B-B14F-4D97-AF65-F5344CB8AC3E}">
        <p14:creationId xmlns:p14="http://schemas.microsoft.com/office/powerpoint/2010/main" val="18472532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IE"/>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7" name="Date Placeholder 6"/>
          <p:cNvSpPr>
            <a:spLocks noGrp="1"/>
          </p:cNvSpPr>
          <p:nvPr>
            <p:ph type="dt" sz="half" idx="10"/>
          </p:nvPr>
        </p:nvSpPr>
        <p:spPr/>
        <p:txBody>
          <a:bodyPr/>
          <a:lstStyle/>
          <a:p>
            <a:fld id="{C5CBD2A1-726A-44E6-BB1E-CB27DD0B3840}" type="datetimeFigureOut">
              <a:rPr lang="en-IE" smtClean="0"/>
              <a:t>11/04/2016</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4CBEEBF3-35CA-4CDC-A44D-966D0E517281}" type="slidenum">
              <a:rPr lang="en-IE" smtClean="0"/>
              <a:t>‹#›</a:t>
            </a:fld>
            <a:endParaRPr lang="en-IE"/>
          </a:p>
        </p:txBody>
      </p:sp>
    </p:spTree>
    <p:extLst>
      <p:ext uri="{BB962C8B-B14F-4D97-AF65-F5344CB8AC3E}">
        <p14:creationId xmlns:p14="http://schemas.microsoft.com/office/powerpoint/2010/main" val="222597303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Date Placeholder 2"/>
          <p:cNvSpPr>
            <a:spLocks noGrp="1"/>
          </p:cNvSpPr>
          <p:nvPr>
            <p:ph type="dt" sz="half" idx="10"/>
          </p:nvPr>
        </p:nvSpPr>
        <p:spPr/>
        <p:txBody>
          <a:bodyPr/>
          <a:lstStyle/>
          <a:p>
            <a:fld id="{C5CBD2A1-726A-44E6-BB1E-CB27DD0B3840}" type="datetimeFigureOut">
              <a:rPr lang="en-IE" smtClean="0"/>
              <a:t>11/04/2016</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4CBEEBF3-35CA-4CDC-A44D-966D0E517281}" type="slidenum">
              <a:rPr lang="en-IE" smtClean="0"/>
              <a:t>‹#›</a:t>
            </a:fld>
            <a:endParaRPr lang="en-IE"/>
          </a:p>
        </p:txBody>
      </p:sp>
    </p:spTree>
    <p:extLst>
      <p:ext uri="{BB962C8B-B14F-4D97-AF65-F5344CB8AC3E}">
        <p14:creationId xmlns:p14="http://schemas.microsoft.com/office/powerpoint/2010/main" val="2294757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IE" dirty="0"/>
          </a:p>
        </p:txBody>
      </p:sp>
      <p:sp>
        <p:nvSpPr>
          <p:cNvPr id="3" name="Date Placeholder 2"/>
          <p:cNvSpPr>
            <a:spLocks noGrp="1"/>
          </p:cNvSpPr>
          <p:nvPr>
            <p:ph type="dt" sz="half" idx="10"/>
          </p:nvPr>
        </p:nvSpPr>
        <p:spPr/>
        <p:txBody>
          <a:bodyPr/>
          <a:lstStyle/>
          <a:p>
            <a:fld id="{5DA7E59F-A6DC-4106-A6D7-500B90D70421}" type="datetimeFigureOut">
              <a:rPr lang="en-IE" smtClean="0"/>
              <a:t>11/04/2016</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97ABB7DD-A8E6-4879-8F01-B0F236759761}" type="slidenum">
              <a:rPr lang="en-IE" smtClean="0"/>
              <a:t>‹#›</a:t>
            </a:fld>
            <a:endParaRPr lang="en-IE"/>
          </a:p>
        </p:txBody>
      </p:sp>
    </p:spTree>
    <p:extLst>
      <p:ext uri="{BB962C8B-B14F-4D97-AF65-F5344CB8AC3E}">
        <p14:creationId xmlns:p14="http://schemas.microsoft.com/office/powerpoint/2010/main" val="415605482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CBD2A1-726A-44E6-BB1E-CB27DD0B3840}" type="datetimeFigureOut">
              <a:rPr lang="en-IE" smtClean="0"/>
              <a:t>11/04/2016</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4CBEEBF3-35CA-4CDC-A44D-966D0E517281}" type="slidenum">
              <a:rPr lang="en-IE" smtClean="0"/>
              <a:t>‹#›</a:t>
            </a:fld>
            <a:endParaRPr lang="en-IE"/>
          </a:p>
        </p:txBody>
      </p:sp>
    </p:spTree>
    <p:extLst>
      <p:ext uri="{BB962C8B-B14F-4D97-AF65-F5344CB8AC3E}">
        <p14:creationId xmlns:p14="http://schemas.microsoft.com/office/powerpoint/2010/main" val="176581828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IE"/>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CBD2A1-726A-44E6-BB1E-CB27DD0B3840}" type="datetimeFigureOut">
              <a:rPr lang="en-IE" smtClean="0"/>
              <a:t>11/04/2016</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4CBEEBF3-35CA-4CDC-A44D-966D0E517281}" type="slidenum">
              <a:rPr lang="en-IE" smtClean="0"/>
              <a:t>‹#›</a:t>
            </a:fld>
            <a:endParaRPr lang="en-IE"/>
          </a:p>
        </p:txBody>
      </p:sp>
    </p:spTree>
    <p:extLst>
      <p:ext uri="{BB962C8B-B14F-4D97-AF65-F5344CB8AC3E}">
        <p14:creationId xmlns:p14="http://schemas.microsoft.com/office/powerpoint/2010/main" val="38846467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IE"/>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CBD2A1-726A-44E6-BB1E-CB27DD0B3840}" type="datetimeFigureOut">
              <a:rPr lang="en-IE" smtClean="0"/>
              <a:t>11/04/2016</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4CBEEBF3-35CA-4CDC-A44D-966D0E517281}" type="slidenum">
              <a:rPr lang="en-IE" smtClean="0"/>
              <a:t>‹#›</a:t>
            </a:fld>
            <a:endParaRPr lang="en-IE"/>
          </a:p>
        </p:txBody>
      </p:sp>
    </p:spTree>
    <p:extLst>
      <p:ext uri="{BB962C8B-B14F-4D97-AF65-F5344CB8AC3E}">
        <p14:creationId xmlns:p14="http://schemas.microsoft.com/office/powerpoint/2010/main" val="293894349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C5CBD2A1-726A-44E6-BB1E-CB27DD0B3840}" type="datetimeFigureOut">
              <a:rPr lang="en-IE" smtClean="0"/>
              <a:t>11/04/2016</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4CBEEBF3-35CA-4CDC-A44D-966D0E517281}" type="slidenum">
              <a:rPr lang="en-IE" smtClean="0"/>
              <a:t>‹#›</a:t>
            </a:fld>
            <a:endParaRPr lang="en-IE"/>
          </a:p>
        </p:txBody>
      </p:sp>
    </p:spTree>
    <p:extLst>
      <p:ext uri="{BB962C8B-B14F-4D97-AF65-F5344CB8AC3E}">
        <p14:creationId xmlns:p14="http://schemas.microsoft.com/office/powerpoint/2010/main" val="369047459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IE"/>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C5CBD2A1-726A-44E6-BB1E-CB27DD0B3840}" type="datetimeFigureOut">
              <a:rPr lang="en-IE" smtClean="0"/>
              <a:t>11/04/2016</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4CBEEBF3-35CA-4CDC-A44D-966D0E517281}" type="slidenum">
              <a:rPr lang="en-IE" smtClean="0"/>
              <a:t>‹#›</a:t>
            </a:fld>
            <a:endParaRPr lang="en-IE"/>
          </a:p>
        </p:txBody>
      </p:sp>
    </p:spTree>
    <p:extLst>
      <p:ext uri="{BB962C8B-B14F-4D97-AF65-F5344CB8AC3E}">
        <p14:creationId xmlns:p14="http://schemas.microsoft.com/office/powerpoint/2010/main" val="263220490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E"/>
          </a:p>
        </p:txBody>
      </p:sp>
      <p:sp>
        <p:nvSpPr>
          <p:cNvPr id="4" name="Date Placeholder 3"/>
          <p:cNvSpPr>
            <a:spLocks noGrp="1"/>
          </p:cNvSpPr>
          <p:nvPr>
            <p:ph type="dt" sz="half" idx="10"/>
          </p:nvPr>
        </p:nvSpPr>
        <p:spPr/>
        <p:txBody>
          <a:bodyPr/>
          <a:lstStyle/>
          <a:p>
            <a:fld id="{68C62DAD-65A0-459D-A3C4-0708DBC28288}" type="datetimeFigureOut">
              <a:rPr lang="en-IE" smtClean="0"/>
              <a:t>11/04/2016</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1E66C814-A6F6-4A7F-9988-94AF882C0C94}" type="slidenum">
              <a:rPr lang="en-IE" smtClean="0"/>
              <a:t>‹#›</a:t>
            </a:fld>
            <a:endParaRPr lang="en-IE"/>
          </a:p>
        </p:txBody>
      </p:sp>
    </p:spTree>
    <p:extLst>
      <p:ext uri="{BB962C8B-B14F-4D97-AF65-F5344CB8AC3E}">
        <p14:creationId xmlns:p14="http://schemas.microsoft.com/office/powerpoint/2010/main" val="142948498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68C62DAD-65A0-459D-A3C4-0708DBC28288}" type="datetimeFigureOut">
              <a:rPr lang="en-IE" smtClean="0"/>
              <a:t>11/04/2016</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1E66C814-A6F6-4A7F-9988-94AF882C0C94}" type="slidenum">
              <a:rPr lang="en-IE" smtClean="0"/>
              <a:t>‹#›</a:t>
            </a:fld>
            <a:endParaRPr lang="en-IE"/>
          </a:p>
        </p:txBody>
      </p:sp>
    </p:spTree>
    <p:extLst>
      <p:ext uri="{BB962C8B-B14F-4D97-AF65-F5344CB8AC3E}">
        <p14:creationId xmlns:p14="http://schemas.microsoft.com/office/powerpoint/2010/main" val="27167701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8C62DAD-65A0-459D-A3C4-0708DBC28288}" type="datetimeFigureOut">
              <a:rPr lang="en-IE" smtClean="0"/>
              <a:t>11/04/2016</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1E66C814-A6F6-4A7F-9988-94AF882C0C94}" type="slidenum">
              <a:rPr lang="en-IE" smtClean="0"/>
              <a:t>‹#›</a:t>
            </a:fld>
            <a:endParaRPr lang="en-IE"/>
          </a:p>
        </p:txBody>
      </p:sp>
    </p:spTree>
    <p:extLst>
      <p:ext uri="{BB962C8B-B14F-4D97-AF65-F5344CB8AC3E}">
        <p14:creationId xmlns:p14="http://schemas.microsoft.com/office/powerpoint/2010/main" val="370289031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Date Placeholder 4"/>
          <p:cNvSpPr>
            <a:spLocks noGrp="1"/>
          </p:cNvSpPr>
          <p:nvPr>
            <p:ph type="dt" sz="half" idx="10"/>
          </p:nvPr>
        </p:nvSpPr>
        <p:spPr/>
        <p:txBody>
          <a:bodyPr/>
          <a:lstStyle/>
          <a:p>
            <a:fld id="{68C62DAD-65A0-459D-A3C4-0708DBC28288}" type="datetimeFigureOut">
              <a:rPr lang="en-IE" smtClean="0"/>
              <a:t>11/04/2016</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1E66C814-A6F6-4A7F-9988-94AF882C0C94}" type="slidenum">
              <a:rPr lang="en-IE" smtClean="0"/>
              <a:t>‹#›</a:t>
            </a:fld>
            <a:endParaRPr lang="en-IE"/>
          </a:p>
        </p:txBody>
      </p:sp>
    </p:spTree>
    <p:extLst>
      <p:ext uri="{BB962C8B-B14F-4D97-AF65-F5344CB8AC3E}">
        <p14:creationId xmlns:p14="http://schemas.microsoft.com/office/powerpoint/2010/main" val="127278057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7" name="Date Placeholder 6"/>
          <p:cNvSpPr>
            <a:spLocks noGrp="1"/>
          </p:cNvSpPr>
          <p:nvPr>
            <p:ph type="dt" sz="half" idx="10"/>
          </p:nvPr>
        </p:nvSpPr>
        <p:spPr/>
        <p:txBody>
          <a:bodyPr/>
          <a:lstStyle/>
          <a:p>
            <a:fld id="{68C62DAD-65A0-459D-A3C4-0708DBC28288}" type="datetimeFigureOut">
              <a:rPr lang="en-IE" smtClean="0"/>
              <a:t>11/04/2016</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1E66C814-A6F6-4A7F-9988-94AF882C0C94}" type="slidenum">
              <a:rPr lang="en-IE" smtClean="0"/>
              <a:t>‹#›</a:t>
            </a:fld>
            <a:endParaRPr lang="en-IE"/>
          </a:p>
        </p:txBody>
      </p:sp>
    </p:spTree>
    <p:extLst>
      <p:ext uri="{BB962C8B-B14F-4D97-AF65-F5344CB8AC3E}">
        <p14:creationId xmlns:p14="http://schemas.microsoft.com/office/powerpoint/2010/main" val="19666707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Date Placeholder 2"/>
          <p:cNvSpPr>
            <a:spLocks noGrp="1"/>
          </p:cNvSpPr>
          <p:nvPr>
            <p:ph type="dt" sz="half" idx="10"/>
          </p:nvPr>
        </p:nvSpPr>
        <p:spPr/>
        <p:txBody>
          <a:bodyPr/>
          <a:lstStyle/>
          <a:p>
            <a:fld id="{5DA7E59F-A6DC-4106-A6D7-500B90D70421}" type="datetimeFigureOut">
              <a:rPr lang="en-IE" smtClean="0"/>
              <a:t>11/04/2016</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97ABB7DD-A8E6-4879-8F01-B0F236759761}" type="slidenum">
              <a:rPr lang="en-IE" smtClean="0"/>
              <a:t>‹#›</a:t>
            </a:fld>
            <a:endParaRPr lang="en-IE"/>
          </a:p>
        </p:txBody>
      </p:sp>
    </p:spTree>
    <p:extLst>
      <p:ext uri="{BB962C8B-B14F-4D97-AF65-F5344CB8AC3E}">
        <p14:creationId xmlns:p14="http://schemas.microsoft.com/office/powerpoint/2010/main" val="32442142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Date Placeholder 2"/>
          <p:cNvSpPr>
            <a:spLocks noGrp="1"/>
          </p:cNvSpPr>
          <p:nvPr>
            <p:ph type="dt" sz="half" idx="10"/>
          </p:nvPr>
        </p:nvSpPr>
        <p:spPr/>
        <p:txBody>
          <a:bodyPr/>
          <a:lstStyle/>
          <a:p>
            <a:fld id="{68C62DAD-65A0-459D-A3C4-0708DBC28288}" type="datetimeFigureOut">
              <a:rPr lang="en-IE" smtClean="0"/>
              <a:t>11/04/2016</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1E66C814-A6F6-4A7F-9988-94AF882C0C94}" type="slidenum">
              <a:rPr lang="en-IE" smtClean="0"/>
              <a:t>‹#›</a:t>
            </a:fld>
            <a:endParaRPr lang="en-IE"/>
          </a:p>
        </p:txBody>
      </p:sp>
    </p:spTree>
    <p:extLst>
      <p:ext uri="{BB962C8B-B14F-4D97-AF65-F5344CB8AC3E}">
        <p14:creationId xmlns:p14="http://schemas.microsoft.com/office/powerpoint/2010/main" val="217253714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C62DAD-65A0-459D-A3C4-0708DBC28288}" type="datetimeFigureOut">
              <a:rPr lang="en-IE" smtClean="0"/>
              <a:t>11/04/2016</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1E66C814-A6F6-4A7F-9988-94AF882C0C94}" type="slidenum">
              <a:rPr lang="en-IE" smtClean="0"/>
              <a:t>‹#›</a:t>
            </a:fld>
            <a:endParaRPr lang="en-IE"/>
          </a:p>
        </p:txBody>
      </p:sp>
    </p:spTree>
    <p:extLst>
      <p:ext uri="{BB962C8B-B14F-4D97-AF65-F5344CB8AC3E}">
        <p14:creationId xmlns:p14="http://schemas.microsoft.com/office/powerpoint/2010/main" val="36961371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C62DAD-65A0-459D-A3C4-0708DBC28288}" type="datetimeFigureOut">
              <a:rPr lang="en-IE" smtClean="0"/>
              <a:t>11/04/2016</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1E66C814-A6F6-4A7F-9988-94AF882C0C94}" type="slidenum">
              <a:rPr lang="en-IE" smtClean="0"/>
              <a:t>‹#›</a:t>
            </a:fld>
            <a:endParaRPr lang="en-IE"/>
          </a:p>
        </p:txBody>
      </p:sp>
    </p:spTree>
    <p:extLst>
      <p:ext uri="{BB962C8B-B14F-4D97-AF65-F5344CB8AC3E}">
        <p14:creationId xmlns:p14="http://schemas.microsoft.com/office/powerpoint/2010/main" val="267054967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C62DAD-65A0-459D-A3C4-0708DBC28288}" type="datetimeFigureOut">
              <a:rPr lang="en-IE" smtClean="0"/>
              <a:t>11/04/2016</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1E66C814-A6F6-4A7F-9988-94AF882C0C94}" type="slidenum">
              <a:rPr lang="en-IE" smtClean="0"/>
              <a:t>‹#›</a:t>
            </a:fld>
            <a:endParaRPr lang="en-IE"/>
          </a:p>
        </p:txBody>
      </p:sp>
    </p:spTree>
    <p:extLst>
      <p:ext uri="{BB962C8B-B14F-4D97-AF65-F5344CB8AC3E}">
        <p14:creationId xmlns:p14="http://schemas.microsoft.com/office/powerpoint/2010/main" val="122872478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68C62DAD-65A0-459D-A3C4-0708DBC28288}" type="datetimeFigureOut">
              <a:rPr lang="en-IE" smtClean="0"/>
              <a:t>11/04/2016</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1E66C814-A6F6-4A7F-9988-94AF882C0C94}" type="slidenum">
              <a:rPr lang="en-IE" smtClean="0"/>
              <a:t>‹#›</a:t>
            </a:fld>
            <a:endParaRPr lang="en-IE"/>
          </a:p>
        </p:txBody>
      </p:sp>
    </p:spTree>
    <p:extLst>
      <p:ext uri="{BB962C8B-B14F-4D97-AF65-F5344CB8AC3E}">
        <p14:creationId xmlns:p14="http://schemas.microsoft.com/office/powerpoint/2010/main" val="294799819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68C62DAD-65A0-459D-A3C4-0708DBC28288}" type="datetimeFigureOut">
              <a:rPr lang="en-IE" smtClean="0"/>
              <a:t>11/04/2016</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1E66C814-A6F6-4A7F-9988-94AF882C0C94}" type="slidenum">
              <a:rPr lang="en-IE" smtClean="0"/>
              <a:t>‹#›</a:t>
            </a:fld>
            <a:endParaRPr lang="en-IE"/>
          </a:p>
        </p:txBody>
      </p:sp>
    </p:spTree>
    <p:extLst>
      <p:ext uri="{BB962C8B-B14F-4D97-AF65-F5344CB8AC3E}">
        <p14:creationId xmlns:p14="http://schemas.microsoft.com/office/powerpoint/2010/main" val="10058863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IE"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IE" dirty="0"/>
          </a:p>
        </p:txBody>
      </p:sp>
      <p:sp>
        <p:nvSpPr>
          <p:cNvPr id="4" name="Date Placeholder 3"/>
          <p:cNvSpPr>
            <a:spLocks noGrp="1"/>
          </p:cNvSpPr>
          <p:nvPr>
            <p:ph type="dt" sz="half" idx="10"/>
          </p:nvPr>
        </p:nvSpPr>
        <p:spPr/>
        <p:txBody>
          <a:bodyPr/>
          <a:lstStyle/>
          <a:p>
            <a:fld id="{5DA7E59F-A6DC-4106-A6D7-500B90D70421}" type="datetimeFigureOut">
              <a:rPr lang="en-IE" smtClean="0"/>
              <a:t>11/04/2016</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97ABB7DD-A8E6-4879-8F01-B0F236759761}" type="slidenum">
              <a:rPr lang="en-IE" smtClean="0"/>
              <a:t>‹#›</a:t>
            </a:fld>
            <a:endParaRPr lang="en-IE"/>
          </a:p>
        </p:txBody>
      </p:sp>
    </p:spTree>
    <p:extLst>
      <p:ext uri="{BB962C8B-B14F-4D97-AF65-F5344CB8AC3E}">
        <p14:creationId xmlns:p14="http://schemas.microsoft.com/office/powerpoint/2010/main" val="371933641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DA7E59F-A6DC-4106-A6D7-500B90D70421}" type="datetimeFigureOut">
              <a:rPr lang="en-IE" smtClean="0"/>
              <a:t>11/04/2016</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97ABB7DD-A8E6-4879-8F01-B0F236759761}" type="slidenum">
              <a:rPr lang="en-IE" smtClean="0"/>
              <a:t>‹#›</a:t>
            </a:fld>
            <a:endParaRPr lang="en-IE"/>
          </a:p>
        </p:txBody>
      </p:sp>
    </p:spTree>
    <p:extLst>
      <p:ext uri="{BB962C8B-B14F-4D97-AF65-F5344CB8AC3E}">
        <p14:creationId xmlns:p14="http://schemas.microsoft.com/office/powerpoint/2010/main" val="25493971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Date Placeholder 4"/>
          <p:cNvSpPr>
            <a:spLocks noGrp="1"/>
          </p:cNvSpPr>
          <p:nvPr>
            <p:ph type="dt" sz="half" idx="10"/>
          </p:nvPr>
        </p:nvSpPr>
        <p:spPr/>
        <p:txBody>
          <a:bodyPr/>
          <a:lstStyle/>
          <a:p>
            <a:fld id="{5DA7E59F-A6DC-4106-A6D7-500B90D70421}" type="datetimeFigureOut">
              <a:rPr lang="en-IE" smtClean="0"/>
              <a:t>11/04/2016</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97ABB7DD-A8E6-4879-8F01-B0F236759761}" type="slidenum">
              <a:rPr lang="en-IE" smtClean="0"/>
              <a:t>‹#›</a:t>
            </a:fld>
            <a:endParaRPr lang="en-IE"/>
          </a:p>
        </p:txBody>
      </p:sp>
    </p:spTree>
    <p:extLst>
      <p:ext uri="{BB962C8B-B14F-4D97-AF65-F5344CB8AC3E}">
        <p14:creationId xmlns:p14="http://schemas.microsoft.com/office/powerpoint/2010/main" val="19284111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7" name="Date Placeholder 6"/>
          <p:cNvSpPr>
            <a:spLocks noGrp="1"/>
          </p:cNvSpPr>
          <p:nvPr>
            <p:ph type="dt" sz="half" idx="10"/>
          </p:nvPr>
        </p:nvSpPr>
        <p:spPr/>
        <p:txBody>
          <a:bodyPr/>
          <a:lstStyle/>
          <a:p>
            <a:fld id="{5DA7E59F-A6DC-4106-A6D7-500B90D70421}" type="datetimeFigureOut">
              <a:rPr lang="en-IE" smtClean="0"/>
              <a:t>11/04/2016</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97ABB7DD-A8E6-4879-8F01-B0F236759761}" type="slidenum">
              <a:rPr lang="en-IE" smtClean="0"/>
              <a:t>‹#›</a:t>
            </a:fld>
            <a:endParaRPr lang="en-IE"/>
          </a:p>
        </p:txBody>
      </p:sp>
    </p:spTree>
    <p:extLst>
      <p:ext uri="{BB962C8B-B14F-4D97-AF65-F5344CB8AC3E}">
        <p14:creationId xmlns:p14="http://schemas.microsoft.com/office/powerpoint/2010/main" val="40791388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Date Placeholder 2"/>
          <p:cNvSpPr>
            <a:spLocks noGrp="1"/>
          </p:cNvSpPr>
          <p:nvPr>
            <p:ph type="dt" sz="half" idx="10"/>
          </p:nvPr>
        </p:nvSpPr>
        <p:spPr/>
        <p:txBody>
          <a:bodyPr/>
          <a:lstStyle/>
          <a:p>
            <a:fld id="{5DA7E59F-A6DC-4106-A6D7-500B90D70421}" type="datetimeFigureOut">
              <a:rPr lang="en-IE" smtClean="0"/>
              <a:t>11/04/2016</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97ABB7DD-A8E6-4879-8F01-B0F236759761}" type="slidenum">
              <a:rPr lang="en-IE" smtClean="0"/>
              <a:t>‹#›</a:t>
            </a:fld>
            <a:endParaRPr lang="en-IE"/>
          </a:p>
        </p:txBody>
      </p:sp>
    </p:spTree>
    <p:extLst>
      <p:ext uri="{BB962C8B-B14F-4D97-AF65-F5344CB8AC3E}">
        <p14:creationId xmlns:p14="http://schemas.microsoft.com/office/powerpoint/2010/main" val="38562646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A7E59F-A6DC-4106-A6D7-500B90D70421}" type="datetimeFigureOut">
              <a:rPr lang="en-IE" smtClean="0"/>
              <a:t>11/04/2016</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97ABB7DD-A8E6-4879-8F01-B0F236759761}" type="slidenum">
              <a:rPr lang="en-IE" smtClean="0"/>
              <a:t>‹#›</a:t>
            </a:fld>
            <a:endParaRPr lang="en-IE"/>
          </a:p>
        </p:txBody>
      </p:sp>
    </p:spTree>
    <p:extLst>
      <p:ext uri="{BB962C8B-B14F-4D97-AF65-F5344CB8AC3E}">
        <p14:creationId xmlns:p14="http://schemas.microsoft.com/office/powerpoint/2010/main" val="47421446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image" Target="../media/image2.jpeg"/><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3.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E"/>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IE"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A7E59F-A6DC-4106-A6D7-500B90D70421}" type="datetimeFigureOut">
              <a:rPr lang="en-IE" smtClean="0"/>
              <a:t>11/04/2016</a:t>
            </a:fld>
            <a:endParaRPr lang="en-IE"/>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ABB7DD-A8E6-4879-8F01-B0F236759761}" type="slidenum">
              <a:rPr lang="en-IE" smtClean="0"/>
              <a:t>‹#›</a:t>
            </a:fld>
            <a:endParaRPr lang="en-IE"/>
          </a:p>
        </p:txBody>
      </p:sp>
      <p:pic>
        <p:nvPicPr>
          <p:cNvPr id="7" name="Picture 6"/>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5220072" y="414090"/>
            <a:ext cx="3024336" cy="864096"/>
          </a:xfrm>
          <a:prstGeom prst="rect">
            <a:avLst/>
          </a:prstGeom>
        </p:spPr>
      </p:pic>
    </p:spTree>
    <p:extLst>
      <p:ext uri="{BB962C8B-B14F-4D97-AF65-F5344CB8AC3E}">
        <p14:creationId xmlns:p14="http://schemas.microsoft.com/office/powerpoint/2010/main" val="286803915"/>
      </p:ext>
    </p:extLst>
  </p:cSld>
  <p:clrMap bg1="lt1" tx1="dk1" bg2="lt2" tx2="dk2" accent1="accent1" accent2="accent2" accent3="accent3" accent4="accent4" accent5="accent5" accent6="accent6" hlink="hlink" folHlink="folHlink"/>
  <p:sldLayoutIdLst>
    <p:sldLayoutId id="2147483649" r:id="rId1"/>
    <p:sldLayoutId id="2147483672" r:id="rId2"/>
    <p:sldLayoutId id="2147483673"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dirty="0" smtClean="0"/>
              <a:t>____________________</a:t>
            </a:r>
            <a:endParaRPr lang="en-IE" dirty="0"/>
          </a:p>
        </p:txBody>
      </p:sp>
      <p:sp>
        <p:nvSpPr>
          <p:cNvPr id="3" name="Text Placeholder 2"/>
          <p:cNvSpPr>
            <a:spLocks noGrp="1"/>
          </p:cNvSpPr>
          <p:nvPr>
            <p:ph type="body" idx="1"/>
          </p:nvPr>
        </p:nvSpPr>
        <p:spPr>
          <a:xfrm>
            <a:off x="628650" y="1825625"/>
            <a:ext cx="7886700" cy="4351338"/>
          </a:xfrm>
          <a:prstGeom prst="rect">
            <a:avLst/>
          </a:prstGeom>
          <a:ln>
            <a:gradFill>
              <a:gsLst>
                <a:gs pos="0">
                  <a:schemeClr val="accent2">
                    <a:lumMod val="7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txBody>
          <a:bodyPr vert="horz" lIns="91440" tIns="45720" rIns="91440" bIns="45720" rtlCol="0">
            <a:normAutofit/>
          </a:bodyPr>
          <a:lstStyle/>
          <a:p>
            <a:pPr lvl="0"/>
            <a:endParaRPr lang="en-IE" dirty="0" smtClean="0"/>
          </a:p>
          <a:p>
            <a:pPr lvl="0"/>
            <a:endParaRPr lang="en-IE" dirty="0" smtClean="0"/>
          </a:p>
          <a:p>
            <a:pPr lvl="0"/>
            <a:endParaRPr lang="en-IE" dirty="0" smtClean="0"/>
          </a:p>
          <a:p>
            <a:pPr lvl="0"/>
            <a:endParaRPr lang="en-IE" dirty="0" smtClean="0"/>
          </a:p>
          <a:p>
            <a:pPr lvl="0"/>
            <a:endParaRPr lang="en-IE" dirty="0" smtClean="0"/>
          </a:p>
          <a:p>
            <a:pPr lvl="0"/>
            <a:endParaRPr lang="en-IE" dirty="0" smtClean="0"/>
          </a:p>
          <a:p>
            <a:pPr lvl="0"/>
            <a:endParaRPr lang="en-IE" dirty="0" smtClean="0"/>
          </a:p>
          <a:p>
            <a:pPr lvl="0"/>
            <a:r>
              <a:rPr lang="en-IE" dirty="0" smtClean="0"/>
              <a:t>_________________________________________</a:t>
            </a:r>
          </a:p>
          <a:p>
            <a:pPr lvl="0"/>
            <a:endParaRPr lang="en-IE" dirty="0"/>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CBD2A1-726A-44E6-BB1E-CB27DD0B3840}" type="datetimeFigureOut">
              <a:rPr lang="en-IE" smtClean="0"/>
              <a:t>11/04/2016</a:t>
            </a:fld>
            <a:endParaRPr lang="en-IE"/>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BEEBF3-35CA-4CDC-A44D-966D0E517281}" type="slidenum">
              <a:rPr lang="en-IE" smtClean="0"/>
              <a:t>‹#›</a:t>
            </a:fld>
            <a:endParaRPr lang="en-IE"/>
          </a:p>
        </p:txBody>
      </p:sp>
      <p:pic>
        <p:nvPicPr>
          <p:cNvPr id="7" name="Picture 6"/>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6156176" y="542131"/>
            <a:ext cx="1771650" cy="654621"/>
          </a:xfrm>
          <a:prstGeom prst="rect">
            <a:avLst/>
          </a:prstGeom>
          <a:noFill/>
          <a:ln>
            <a:noFill/>
          </a:ln>
        </p:spPr>
      </p:pic>
    </p:spTree>
    <p:extLst>
      <p:ext uri="{BB962C8B-B14F-4D97-AF65-F5344CB8AC3E}">
        <p14:creationId xmlns:p14="http://schemas.microsoft.com/office/powerpoint/2010/main" val="2607543526"/>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E"/>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C62DAD-65A0-459D-A3C4-0708DBC28288}" type="datetimeFigureOut">
              <a:rPr lang="en-IE" smtClean="0"/>
              <a:t>11/04/2016</a:t>
            </a:fld>
            <a:endParaRPr lang="en-IE"/>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66C814-A6F6-4A7F-9988-94AF882C0C94}" type="slidenum">
              <a:rPr lang="en-IE" smtClean="0"/>
              <a:t>‹#›</a:t>
            </a:fld>
            <a:endParaRPr lang="en-IE"/>
          </a:p>
        </p:txBody>
      </p:sp>
    </p:spTree>
    <p:extLst>
      <p:ext uri="{BB962C8B-B14F-4D97-AF65-F5344CB8AC3E}">
        <p14:creationId xmlns:p14="http://schemas.microsoft.com/office/powerpoint/2010/main" val="41535953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b="1" dirty="0" smtClean="0"/>
              <a:t/>
            </a:r>
            <a:br>
              <a:rPr lang="en-GB" b="1" dirty="0" smtClean="0"/>
            </a:br>
            <a:r>
              <a:rPr lang="en-GB" b="1" dirty="0" smtClean="0"/>
              <a:t>Rights </a:t>
            </a:r>
            <a:r>
              <a:rPr lang="en-GB" b="1" dirty="0"/>
              <a:t>to housing - What rights does a person have if they lose their home?</a:t>
            </a:r>
            <a:r>
              <a:rPr lang="en-IE" b="1" i="1" dirty="0"/>
              <a:t/>
            </a:r>
            <a:br>
              <a:rPr lang="en-IE" b="1" i="1" dirty="0"/>
            </a:br>
            <a:endParaRPr lang="en-IE" b="1" dirty="0"/>
          </a:p>
        </p:txBody>
      </p:sp>
      <p:sp>
        <p:nvSpPr>
          <p:cNvPr id="3" name="Subtitle 2"/>
          <p:cNvSpPr>
            <a:spLocks noGrp="1"/>
          </p:cNvSpPr>
          <p:nvPr>
            <p:ph type="subTitle" idx="1"/>
          </p:nvPr>
        </p:nvSpPr>
        <p:spPr/>
        <p:txBody>
          <a:bodyPr/>
          <a:lstStyle/>
          <a:p>
            <a:r>
              <a:rPr lang="en-IE" dirty="0" smtClean="0"/>
              <a:t>Legal Aid Board</a:t>
            </a:r>
          </a:p>
          <a:p>
            <a:r>
              <a:rPr lang="en-IE" dirty="0" smtClean="0"/>
              <a:t>Home Mortgages Arrears Scheme Training 2016</a:t>
            </a:r>
            <a:endParaRPr lang="en-IE" dirty="0"/>
          </a:p>
        </p:txBody>
      </p:sp>
    </p:spTree>
    <p:extLst>
      <p:ext uri="{BB962C8B-B14F-4D97-AF65-F5344CB8AC3E}">
        <p14:creationId xmlns:p14="http://schemas.microsoft.com/office/powerpoint/2010/main" val="30526444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96753"/>
            <a:ext cx="7772400" cy="720079"/>
          </a:xfrm>
        </p:spPr>
        <p:txBody>
          <a:bodyPr>
            <a:normAutofit/>
          </a:bodyPr>
          <a:lstStyle/>
          <a:p>
            <a:r>
              <a:rPr lang="en-US" sz="3000" dirty="0">
                <a:solidFill>
                  <a:srgbClr val="000000"/>
                </a:solidFill>
                <a:latin typeface="Calibri" panose="020F0502020204030204" pitchFamily="34" charset="0"/>
                <a:ea typeface="Times New Roman" panose="02020603050405020304" pitchFamily="18" charset="0"/>
                <a:cs typeface="Arial" panose="020B0604020202020204" pitchFamily="34" charset="0"/>
              </a:rPr>
              <a:t>Home Mortgage Arrears Scheme</a:t>
            </a:r>
            <a:endParaRPr lang="en-IE" dirty="0"/>
          </a:p>
        </p:txBody>
      </p:sp>
      <p:sp>
        <p:nvSpPr>
          <p:cNvPr id="3" name="Subtitle 2"/>
          <p:cNvSpPr>
            <a:spLocks noGrp="1"/>
          </p:cNvSpPr>
          <p:nvPr>
            <p:ph type="subTitle" idx="1"/>
          </p:nvPr>
        </p:nvSpPr>
        <p:spPr>
          <a:xfrm>
            <a:off x="685800" y="2060848"/>
            <a:ext cx="7772400" cy="4536504"/>
          </a:xfrm>
        </p:spPr>
        <p:txBody>
          <a:bodyPr>
            <a:normAutofit fontScale="92500" lnSpcReduction="20000"/>
          </a:bodyPr>
          <a:lstStyle/>
          <a:p>
            <a:pPr marL="457200" indent="-457200" algn="l">
              <a:spcAft>
                <a:spcPts val="0"/>
              </a:spcAft>
              <a:buFont typeface="Arial" panose="020B0604020202020204" pitchFamily="34" charset="0"/>
              <a:buChar char="•"/>
            </a:pPr>
            <a:r>
              <a:rPr lang="en-US" dirty="0" smtClean="0">
                <a:solidFill>
                  <a:srgbClr val="000000"/>
                </a:solidFill>
                <a:latin typeface="Calibri" panose="020F0502020204030204" pitchFamily="34" charset="0"/>
                <a:ea typeface="Times New Roman" panose="02020603050405020304" pitchFamily="18" charset="0"/>
                <a:cs typeface="Arial" panose="020B0604020202020204" pitchFamily="34" charset="0"/>
              </a:rPr>
              <a:t>CLM roundtable  November 2014</a:t>
            </a:r>
          </a:p>
          <a:p>
            <a:pPr marL="457200" indent="-457200" algn="l">
              <a:spcAft>
                <a:spcPts val="0"/>
              </a:spcAft>
              <a:buFont typeface="Arial" panose="020B0604020202020204" pitchFamily="34" charset="0"/>
              <a:buChar char="•"/>
            </a:pPr>
            <a:r>
              <a:rPr lang="en-US" dirty="0" smtClean="0">
                <a:solidFill>
                  <a:srgbClr val="000000"/>
                </a:solidFill>
                <a:latin typeface="Calibri" panose="020F0502020204030204" pitchFamily="34" charset="0"/>
                <a:ea typeface="Times New Roman" panose="02020603050405020304" pitchFamily="18" charset="0"/>
                <a:cs typeface="Arial" panose="020B0604020202020204" pitchFamily="34" charset="0"/>
              </a:rPr>
              <a:t>Submission published advocating </a:t>
            </a:r>
            <a:r>
              <a:rPr lang="en-US" dirty="0">
                <a:solidFill>
                  <a:srgbClr val="000000"/>
                </a:solidFill>
                <a:latin typeface="Calibri" panose="020F0502020204030204" pitchFamily="34" charset="0"/>
                <a:ea typeface="Times New Roman" panose="02020603050405020304" pitchFamily="18" charset="0"/>
                <a:cs typeface="Arial" panose="020B0604020202020204" pitchFamily="34" charset="0"/>
              </a:rPr>
              <a:t>early and ongoing legal </a:t>
            </a:r>
            <a:r>
              <a:rPr lang="en-US" dirty="0" smtClean="0">
                <a:solidFill>
                  <a:srgbClr val="000000"/>
                </a:solidFill>
                <a:latin typeface="Calibri" panose="020F0502020204030204" pitchFamily="34" charset="0"/>
                <a:ea typeface="Times New Roman" panose="02020603050405020304" pitchFamily="18" charset="0"/>
                <a:cs typeface="Arial" panose="020B0604020202020204" pitchFamily="34" charset="0"/>
              </a:rPr>
              <a:t>support for individuals </a:t>
            </a:r>
            <a:r>
              <a:rPr lang="en-US" dirty="0">
                <a:solidFill>
                  <a:srgbClr val="000000"/>
                </a:solidFill>
                <a:latin typeface="Calibri" panose="020F0502020204030204" pitchFamily="34" charset="0"/>
                <a:ea typeface="Times New Roman" panose="02020603050405020304" pitchFamily="18" charset="0"/>
                <a:cs typeface="Arial" panose="020B0604020202020204" pitchFamily="34" charset="0"/>
              </a:rPr>
              <a:t>facing the loss of their home due to </a:t>
            </a:r>
            <a:r>
              <a:rPr lang="en-US" dirty="0" smtClean="0">
                <a:solidFill>
                  <a:srgbClr val="000000"/>
                </a:solidFill>
                <a:latin typeface="Calibri" panose="020F0502020204030204" pitchFamily="34" charset="0"/>
                <a:ea typeface="Times New Roman" panose="02020603050405020304" pitchFamily="18" charset="0"/>
                <a:cs typeface="Arial" panose="020B0604020202020204" pitchFamily="34" charset="0"/>
              </a:rPr>
              <a:t>mortgage arrears along the model of support provided by the Housing Rights Service in Belfast: </a:t>
            </a:r>
          </a:p>
          <a:p>
            <a:pPr marL="914400" lvl="1" indent="-457200" algn="l">
              <a:buFont typeface="Arial" panose="020B0604020202020204" pitchFamily="34" charset="0"/>
              <a:buChar char="•"/>
            </a:pPr>
            <a:r>
              <a:rPr lang="en-US" dirty="0" smtClean="0">
                <a:solidFill>
                  <a:srgbClr val="000000"/>
                </a:solidFill>
                <a:latin typeface="Calibri" panose="020F0502020204030204" pitchFamily="34" charset="0"/>
                <a:ea typeface="Times New Roman" panose="02020603050405020304" pitchFamily="18" charset="0"/>
                <a:cs typeface="Arial" panose="020B0604020202020204" pitchFamily="34" charset="0"/>
              </a:rPr>
              <a:t>financial and legal assistance to borrowers </a:t>
            </a:r>
          </a:p>
          <a:p>
            <a:pPr marL="914400" lvl="1" indent="-457200" algn="l">
              <a:buFont typeface="Arial" panose="020B0604020202020204" pitchFamily="34" charset="0"/>
              <a:buChar char="•"/>
            </a:pPr>
            <a:r>
              <a:rPr lang="en-US" dirty="0" smtClean="0">
                <a:solidFill>
                  <a:srgbClr val="000000"/>
                </a:solidFill>
                <a:latin typeface="Calibri" panose="020F0502020204030204" pitchFamily="34" charset="0"/>
                <a:ea typeface="Times New Roman" panose="02020603050405020304" pitchFamily="18" charset="0"/>
                <a:cs typeface="Arial" panose="020B0604020202020204" pitchFamily="34" charset="0"/>
              </a:rPr>
              <a:t>legal advice and representation in relation to court repossession proceedings</a:t>
            </a:r>
          </a:p>
          <a:p>
            <a:pPr marL="914400" lvl="1" indent="-457200" algn="l">
              <a:buFont typeface="Arial" panose="020B0604020202020204" pitchFamily="34" charset="0"/>
              <a:buChar char="•"/>
            </a:pPr>
            <a:r>
              <a:rPr lang="en-US" dirty="0" smtClean="0">
                <a:solidFill>
                  <a:srgbClr val="000000"/>
                </a:solidFill>
                <a:latin typeface="Calibri" panose="020F0502020204030204" pitchFamily="34" charset="0"/>
                <a:ea typeface="Times New Roman" panose="02020603050405020304" pitchFamily="18" charset="0"/>
                <a:cs typeface="Arial" panose="020B0604020202020204" pitchFamily="34" charset="0"/>
              </a:rPr>
              <a:t>advice and assistance in relation to accessing social housing entitlements.</a:t>
            </a:r>
            <a:endParaRPr lang="en-IE" dirty="0" smtClean="0">
              <a:latin typeface="Times New Roman" panose="02020603050405020304" pitchFamily="18" charset="0"/>
              <a:ea typeface="Times New Roman" panose="02020603050405020304" pitchFamily="18" charset="0"/>
            </a:endParaRPr>
          </a:p>
          <a:p>
            <a:pPr algn="l"/>
            <a:endParaRPr lang="en-IE" dirty="0"/>
          </a:p>
        </p:txBody>
      </p:sp>
    </p:spTree>
    <p:extLst>
      <p:ext uri="{BB962C8B-B14F-4D97-AF65-F5344CB8AC3E}">
        <p14:creationId xmlns:p14="http://schemas.microsoft.com/office/powerpoint/2010/main" val="24946723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9"/>
            <a:ext cx="7772400" cy="792087"/>
          </a:xfrm>
        </p:spPr>
        <p:txBody>
          <a:bodyPr/>
          <a:lstStyle/>
          <a:p>
            <a:r>
              <a:rPr lang="en-IE" dirty="0" smtClean="0"/>
              <a:t>Today’s Focus</a:t>
            </a:r>
            <a:endParaRPr lang="en-IE" dirty="0"/>
          </a:p>
        </p:txBody>
      </p:sp>
      <p:sp>
        <p:nvSpPr>
          <p:cNvPr id="3" name="Subtitle 2"/>
          <p:cNvSpPr>
            <a:spLocks noGrp="1"/>
          </p:cNvSpPr>
          <p:nvPr>
            <p:ph type="subTitle" idx="1"/>
          </p:nvPr>
        </p:nvSpPr>
        <p:spPr>
          <a:xfrm>
            <a:off x="685800" y="2276872"/>
            <a:ext cx="7772400" cy="4320480"/>
          </a:xfrm>
        </p:spPr>
        <p:txBody>
          <a:bodyPr/>
          <a:lstStyle/>
          <a:p>
            <a:pPr marL="342900" lvl="0" indent="-342900" algn="l">
              <a:spcAft>
                <a:spcPts val="0"/>
              </a:spcAft>
              <a:buFont typeface="+mj-lt"/>
              <a:buAutoNum type="arabicPeriod"/>
            </a:pPr>
            <a:r>
              <a:rPr lang="en-US" dirty="0">
                <a:solidFill>
                  <a:srgbClr val="000000"/>
                </a:solidFill>
                <a:latin typeface="Calibri" panose="020F0502020204030204" pitchFamily="34" charset="0"/>
                <a:ea typeface="Times New Roman" panose="02020603050405020304" pitchFamily="18" charset="0"/>
                <a:cs typeface="Arial" panose="020B0604020202020204" pitchFamily="34" charset="0"/>
              </a:rPr>
              <a:t>The different ways that a client can lose ownership of their home as a result of mortgage arrears i.e. </a:t>
            </a:r>
            <a:r>
              <a:rPr lang="en-US" i="1" dirty="0">
                <a:solidFill>
                  <a:srgbClr val="000000"/>
                </a:solidFill>
                <a:latin typeface="Calibri" panose="020F0502020204030204" pitchFamily="34" charset="0"/>
                <a:ea typeface="Times New Roman" panose="02020603050405020304" pitchFamily="18" charset="0"/>
                <a:cs typeface="Arial" panose="020B0604020202020204" pitchFamily="34" charset="0"/>
              </a:rPr>
              <a:t>voluntary surrender</a:t>
            </a:r>
            <a:r>
              <a:rPr lang="en-US" dirty="0">
                <a:solidFill>
                  <a:srgbClr val="000000"/>
                </a:solidFill>
                <a:latin typeface="Calibri" panose="020F0502020204030204" pitchFamily="34" charset="0"/>
                <a:ea typeface="Times New Roman" panose="02020603050405020304" pitchFamily="18" charset="0"/>
                <a:cs typeface="Arial" panose="020B0604020202020204" pitchFamily="34" charset="0"/>
              </a:rPr>
              <a:t>, </a:t>
            </a:r>
            <a:r>
              <a:rPr lang="en-US" i="1" dirty="0">
                <a:solidFill>
                  <a:srgbClr val="000000"/>
                </a:solidFill>
                <a:latin typeface="Calibri" panose="020F0502020204030204" pitchFamily="34" charset="0"/>
                <a:ea typeface="Times New Roman" panose="02020603050405020304" pitchFamily="18" charset="0"/>
                <a:cs typeface="Arial" panose="020B0604020202020204" pitchFamily="34" charset="0"/>
              </a:rPr>
              <a:t>voluntary sale, mortgage to rent </a:t>
            </a:r>
            <a:r>
              <a:rPr lang="en-US" dirty="0">
                <a:solidFill>
                  <a:srgbClr val="000000"/>
                </a:solidFill>
                <a:latin typeface="Calibri" panose="020F0502020204030204" pitchFamily="34" charset="0"/>
                <a:ea typeface="Times New Roman" panose="02020603050405020304" pitchFamily="18" charset="0"/>
                <a:cs typeface="Arial" panose="020B0604020202020204" pitchFamily="34" charset="0"/>
              </a:rPr>
              <a:t>and </a:t>
            </a:r>
            <a:r>
              <a:rPr lang="en-US" i="1" dirty="0">
                <a:solidFill>
                  <a:srgbClr val="000000"/>
                </a:solidFill>
                <a:latin typeface="Calibri" panose="020F0502020204030204" pitchFamily="34" charset="0"/>
                <a:ea typeface="Times New Roman" panose="02020603050405020304" pitchFamily="18" charset="0"/>
                <a:cs typeface="Arial" panose="020B0604020202020204" pitchFamily="34" charset="0"/>
              </a:rPr>
              <a:t>court ordered repossession.</a:t>
            </a:r>
            <a:endParaRPr lang="en-IE" i="1" dirty="0">
              <a:latin typeface="Times New Roman" panose="02020603050405020304" pitchFamily="18" charset="0"/>
              <a:ea typeface="Times New Roman" panose="02020603050405020304" pitchFamily="18" charset="0"/>
            </a:endParaRPr>
          </a:p>
          <a:p>
            <a:pPr marL="342900" lvl="0" indent="-342900">
              <a:spcAft>
                <a:spcPts val="0"/>
              </a:spcAft>
              <a:buFont typeface="+mj-lt"/>
              <a:buAutoNum type="arabicPeriod"/>
            </a:pPr>
            <a:r>
              <a:rPr lang="en-US" dirty="0">
                <a:solidFill>
                  <a:srgbClr val="000000"/>
                </a:solidFill>
                <a:latin typeface="Calibri" panose="020F0502020204030204" pitchFamily="34" charset="0"/>
                <a:ea typeface="Times New Roman" panose="02020603050405020304" pitchFamily="18" charset="0"/>
                <a:cs typeface="Arial" panose="020B0604020202020204" pitchFamily="34" charset="0"/>
              </a:rPr>
              <a:t>Types of social housing supports available</a:t>
            </a:r>
            <a:endParaRPr lang="en-IE" dirty="0">
              <a:latin typeface="Times New Roman" panose="02020603050405020304" pitchFamily="18" charset="0"/>
              <a:ea typeface="Times New Roman" panose="02020603050405020304" pitchFamily="18" charset="0"/>
            </a:endParaRPr>
          </a:p>
          <a:p>
            <a:pPr algn="l"/>
            <a:endParaRPr lang="en-IE" dirty="0"/>
          </a:p>
        </p:txBody>
      </p:sp>
    </p:spTree>
    <p:extLst>
      <p:ext uri="{BB962C8B-B14F-4D97-AF65-F5344CB8AC3E}">
        <p14:creationId xmlns:p14="http://schemas.microsoft.com/office/powerpoint/2010/main" val="21391390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1484784"/>
            <a:ext cx="8496944" cy="2585323"/>
          </a:xfrm>
          <a:prstGeom prst="rect">
            <a:avLst/>
          </a:prstGeom>
        </p:spPr>
        <p:txBody>
          <a:bodyPr wrap="square">
            <a:spAutoFit/>
          </a:bodyPr>
          <a:lstStyle/>
          <a:p>
            <a:pPr algn="ctr"/>
            <a:r>
              <a:rPr lang="en-GB" sz="5400" b="1" dirty="0">
                <a:solidFill>
                  <a:prstClr val="black"/>
                </a:solidFill>
                <a:latin typeface="Calibri" panose="020F0502020204030204" pitchFamily="34" charset="0"/>
                <a:ea typeface="Times New Roman" panose="02020603050405020304" pitchFamily="18" charset="0"/>
                <a:cs typeface="Times New Roman" panose="02020603050405020304" pitchFamily="18" charset="0"/>
              </a:rPr>
              <a:t>Voluntary surrender &amp; sale/mortgage to rent/ court ordered possession</a:t>
            </a:r>
            <a:endParaRPr lang="en-IE" sz="5400" dirty="0"/>
          </a:p>
        </p:txBody>
      </p:sp>
    </p:spTree>
    <p:extLst>
      <p:ext uri="{BB962C8B-B14F-4D97-AF65-F5344CB8AC3E}">
        <p14:creationId xmlns:p14="http://schemas.microsoft.com/office/powerpoint/2010/main" val="22554834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4745"/>
            <a:ext cx="7772400" cy="864095"/>
          </a:xfrm>
        </p:spPr>
        <p:txBody>
          <a:bodyPr>
            <a:normAutofit/>
          </a:bodyPr>
          <a:lstStyle/>
          <a:p>
            <a:r>
              <a:rPr lang="en-IE" sz="3600" b="1" dirty="0" smtClean="0"/>
              <a:t>Voluntary Surrender</a:t>
            </a:r>
            <a:endParaRPr lang="en-IE" sz="3600" b="1" dirty="0"/>
          </a:p>
        </p:txBody>
      </p:sp>
      <p:sp>
        <p:nvSpPr>
          <p:cNvPr id="3" name="Subtitle 2"/>
          <p:cNvSpPr>
            <a:spLocks noGrp="1"/>
          </p:cNvSpPr>
          <p:nvPr>
            <p:ph type="subTitle" idx="1"/>
          </p:nvPr>
        </p:nvSpPr>
        <p:spPr>
          <a:xfrm>
            <a:off x="685800" y="2420888"/>
            <a:ext cx="7772400" cy="4437112"/>
          </a:xfrm>
        </p:spPr>
        <p:txBody>
          <a:bodyPr>
            <a:normAutofit fontScale="85000" lnSpcReduction="10000"/>
          </a:bodyPr>
          <a:lstStyle/>
          <a:p>
            <a:pPr algn="l"/>
            <a:r>
              <a:rPr lang="en-GB" u="sng" dirty="0">
                <a:solidFill>
                  <a:schemeClr val="tx1"/>
                </a:solidFill>
                <a:latin typeface="Calibri" panose="020F0502020204030204" pitchFamily="34" charset="0"/>
                <a:ea typeface="Times New Roman" panose="02020603050405020304" pitchFamily="18" charset="0"/>
                <a:cs typeface="Calibri" panose="020F0502020204030204" pitchFamily="34" charset="0"/>
              </a:rPr>
              <a:t>Voluntary surrender</a:t>
            </a:r>
            <a:r>
              <a:rPr lang="en-GB" dirty="0">
                <a:solidFill>
                  <a:schemeClr val="tx1"/>
                </a:solidFill>
                <a:latin typeface="Calibri" panose="020F0502020204030204" pitchFamily="34" charset="0"/>
                <a:ea typeface="Times New Roman" panose="02020603050405020304" pitchFamily="18" charset="0"/>
                <a:cs typeface="Calibri" panose="020F0502020204030204" pitchFamily="34" charset="0"/>
              </a:rPr>
              <a:t>: where the borrower agrees with the lender that the lender can have full ownership of the property. </a:t>
            </a:r>
            <a:endParaRPr lang="en-GB" dirty="0" smtClean="0">
              <a:solidFill>
                <a:schemeClr val="tx1"/>
              </a:solidFill>
              <a:latin typeface="Calibri" panose="020F0502020204030204" pitchFamily="34" charset="0"/>
              <a:ea typeface="Times New Roman" panose="02020603050405020304" pitchFamily="18" charset="0"/>
              <a:cs typeface="Calibri" panose="020F0502020204030204" pitchFamily="34" charset="0"/>
            </a:endParaRPr>
          </a:p>
          <a:p>
            <a:pPr marL="457200" indent="-457200" algn="l">
              <a:buFont typeface="Arial" panose="020B0604020202020204" pitchFamily="34" charset="0"/>
              <a:buChar char="•"/>
            </a:pPr>
            <a:r>
              <a:rPr lang="en-GB" dirty="0" smtClean="0">
                <a:solidFill>
                  <a:schemeClr val="tx1"/>
                </a:solidFill>
                <a:latin typeface="Calibri" panose="020F0502020204030204" pitchFamily="34" charset="0"/>
                <a:ea typeface="Times New Roman" panose="02020603050405020304" pitchFamily="18" charset="0"/>
                <a:cs typeface="Calibri" panose="020F0502020204030204" pitchFamily="34" charset="0"/>
              </a:rPr>
              <a:t>Borrower remains </a:t>
            </a:r>
            <a:r>
              <a:rPr lang="en-GB" dirty="0">
                <a:solidFill>
                  <a:schemeClr val="tx1"/>
                </a:solidFill>
                <a:latin typeface="Calibri" panose="020F0502020204030204" pitchFamily="34" charset="0"/>
                <a:ea typeface="Times New Roman" panose="02020603050405020304" pitchFamily="18" charset="0"/>
                <a:cs typeface="Calibri" panose="020F0502020204030204" pitchFamily="34" charset="0"/>
              </a:rPr>
              <a:t>liable for any amounts that are owed to the lender which they do not recover from the sale of the </a:t>
            </a:r>
            <a:r>
              <a:rPr lang="en-GB" dirty="0" smtClean="0">
                <a:solidFill>
                  <a:schemeClr val="tx1"/>
                </a:solidFill>
                <a:latin typeface="Calibri" panose="020F0502020204030204" pitchFamily="34" charset="0"/>
                <a:ea typeface="Times New Roman" panose="02020603050405020304" pitchFamily="18" charset="0"/>
                <a:cs typeface="Calibri" panose="020F0502020204030204" pitchFamily="34" charset="0"/>
              </a:rPr>
              <a:t>property including: </a:t>
            </a:r>
          </a:p>
          <a:p>
            <a:pPr marL="914400" lvl="1" indent="-457200" algn="l">
              <a:buFont typeface="Wingdings" panose="05000000000000000000" pitchFamily="2" charset="2"/>
              <a:buChar char="ü"/>
            </a:pPr>
            <a:r>
              <a:rPr lang="en-GB" dirty="0" smtClean="0">
                <a:solidFill>
                  <a:schemeClr val="tx1"/>
                </a:solidFill>
                <a:latin typeface="Calibri" panose="020F0502020204030204" pitchFamily="34" charset="0"/>
                <a:ea typeface="Times New Roman" panose="02020603050405020304" pitchFamily="18" charset="0"/>
                <a:cs typeface="Calibri" panose="020F0502020204030204" pitchFamily="34" charset="0"/>
              </a:rPr>
              <a:t>accrued </a:t>
            </a:r>
            <a:r>
              <a:rPr lang="en-GB" dirty="0">
                <a:solidFill>
                  <a:schemeClr val="tx1"/>
                </a:solidFill>
                <a:latin typeface="Calibri" panose="020F0502020204030204" pitchFamily="34" charset="0"/>
                <a:ea typeface="Times New Roman" panose="02020603050405020304" pitchFamily="18" charset="0"/>
                <a:cs typeface="Calibri" panose="020F0502020204030204" pitchFamily="34" charset="0"/>
              </a:rPr>
              <a:t>interest </a:t>
            </a:r>
            <a:r>
              <a:rPr lang="en-GB" dirty="0" smtClean="0">
                <a:solidFill>
                  <a:schemeClr val="tx1"/>
                </a:solidFill>
                <a:latin typeface="Calibri" panose="020F0502020204030204" pitchFamily="34" charset="0"/>
                <a:ea typeface="Times New Roman" panose="02020603050405020304" pitchFamily="18" charset="0"/>
                <a:cs typeface="Calibri" panose="020F0502020204030204" pitchFamily="34" charset="0"/>
              </a:rPr>
              <a:t>charges </a:t>
            </a:r>
          </a:p>
          <a:p>
            <a:pPr marL="914400" lvl="1" indent="-457200" algn="l">
              <a:buFont typeface="Wingdings" panose="05000000000000000000" pitchFamily="2" charset="2"/>
              <a:buChar char="ü"/>
            </a:pPr>
            <a:r>
              <a:rPr lang="en-GB" dirty="0" smtClean="0">
                <a:solidFill>
                  <a:schemeClr val="tx1"/>
                </a:solidFill>
                <a:latin typeface="Calibri" panose="020F0502020204030204" pitchFamily="34" charset="0"/>
                <a:ea typeface="Times New Roman" panose="02020603050405020304" pitchFamily="18" charset="0"/>
                <a:cs typeface="Calibri" panose="020F0502020204030204" pitchFamily="34" charset="0"/>
              </a:rPr>
              <a:t>legal charges and other related costs. </a:t>
            </a:r>
          </a:p>
          <a:p>
            <a:pPr marL="457200" indent="-457200" algn="l">
              <a:buFont typeface="Arial" panose="020B0604020202020204" pitchFamily="34" charset="0"/>
              <a:buChar char="•"/>
            </a:pPr>
            <a:r>
              <a:rPr lang="en-GB" dirty="0" smtClean="0">
                <a:solidFill>
                  <a:schemeClr val="tx1"/>
                </a:solidFill>
                <a:latin typeface="Calibri" panose="020F0502020204030204" pitchFamily="34" charset="0"/>
                <a:ea typeface="Times New Roman" panose="02020603050405020304" pitchFamily="18" charset="0"/>
                <a:cs typeface="Calibri" panose="020F0502020204030204" pitchFamily="34" charset="0"/>
              </a:rPr>
              <a:t>If </a:t>
            </a:r>
            <a:r>
              <a:rPr lang="en-GB" dirty="0">
                <a:solidFill>
                  <a:schemeClr val="tx1"/>
                </a:solidFill>
                <a:latin typeface="Calibri" panose="020F0502020204030204" pitchFamily="34" charset="0"/>
                <a:ea typeface="Times New Roman" panose="02020603050405020304" pitchFamily="18" charset="0"/>
                <a:cs typeface="Calibri" panose="020F0502020204030204" pitchFamily="34" charset="0"/>
              </a:rPr>
              <a:t>the borrower is considering a voluntary surrender, the remaining debt </a:t>
            </a:r>
            <a:r>
              <a:rPr lang="en-GB" dirty="0" smtClean="0">
                <a:solidFill>
                  <a:schemeClr val="tx1"/>
                </a:solidFill>
                <a:latin typeface="Calibri" panose="020F0502020204030204" pitchFamily="34" charset="0"/>
                <a:ea typeface="Times New Roman" panose="02020603050405020304" pitchFamily="18" charset="0"/>
                <a:cs typeface="Calibri" panose="020F0502020204030204" pitchFamily="34" charset="0"/>
              </a:rPr>
              <a:t>must be </a:t>
            </a:r>
            <a:r>
              <a:rPr lang="en-GB" dirty="0">
                <a:solidFill>
                  <a:schemeClr val="tx1"/>
                </a:solidFill>
                <a:latin typeface="Calibri" panose="020F0502020204030204" pitchFamily="34" charset="0"/>
                <a:ea typeface="Times New Roman" panose="02020603050405020304" pitchFamily="18" charset="0"/>
                <a:cs typeface="Calibri" panose="020F0502020204030204" pitchFamily="34" charset="0"/>
              </a:rPr>
              <a:t>discussed in detail with the financial institution. </a:t>
            </a:r>
            <a:endParaRPr lang="en-IE" dirty="0">
              <a:solidFill>
                <a:schemeClr val="tx1"/>
              </a:solidFill>
            </a:endParaRPr>
          </a:p>
          <a:p>
            <a:pPr marL="914400" lvl="1" indent="-457200" algn="l">
              <a:buFont typeface="Wingdings" panose="05000000000000000000" pitchFamily="2" charset="2"/>
              <a:buChar char="ü"/>
            </a:pPr>
            <a:endParaRPr lang="en-GB" dirty="0" smtClean="0">
              <a:solidFill>
                <a:schemeClr val="tx1"/>
              </a:solidFill>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6475776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4745"/>
            <a:ext cx="7772400" cy="792087"/>
          </a:xfrm>
        </p:spPr>
        <p:txBody>
          <a:bodyPr>
            <a:normAutofit/>
          </a:bodyPr>
          <a:lstStyle/>
          <a:p>
            <a:r>
              <a:rPr lang="en-IE" sz="3600" b="1" dirty="0">
                <a:solidFill>
                  <a:prstClr val="black"/>
                </a:solidFill>
              </a:rPr>
              <a:t>Voluntary Surrender</a:t>
            </a:r>
            <a:endParaRPr lang="en-IE" dirty="0"/>
          </a:p>
        </p:txBody>
      </p:sp>
      <p:sp>
        <p:nvSpPr>
          <p:cNvPr id="3" name="Subtitle 2"/>
          <p:cNvSpPr>
            <a:spLocks noGrp="1"/>
          </p:cNvSpPr>
          <p:nvPr>
            <p:ph type="subTitle" idx="1"/>
          </p:nvPr>
        </p:nvSpPr>
        <p:spPr>
          <a:xfrm>
            <a:off x="685800" y="2348880"/>
            <a:ext cx="7918648" cy="4509120"/>
          </a:xfrm>
        </p:spPr>
        <p:txBody>
          <a:bodyPr>
            <a:normAutofit lnSpcReduction="10000"/>
          </a:bodyPr>
          <a:lstStyle/>
          <a:p>
            <a:pPr marL="457200" indent="-457200" algn="l">
              <a:buFont typeface="Arial" panose="020B0604020202020204" pitchFamily="34" charset="0"/>
              <a:buChar char="•"/>
            </a:pPr>
            <a:r>
              <a:rPr lang="en-GB" dirty="0" smtClean="0">
                <a:solidFill>
                  <a:schemeClr val="tx1"/>
                </a:solidFill>
                <a:latin typeface="Calibri" panose="020F0502020204030204" pitchFamily="34" charset="0"/>
                <a:ea typeface="Times New Roman" panose="02020603050405020304" pitchFamily="18" charset="0"/>
                <a:cs typeface="Calibri" panose="020F0502020204030204" pitchFamily="34" charset="0"/>
              </a:rPr>
              <a:t>Advise the client re the possibility of </a:t>
            </a:r>
            <a:r>
              <a:rPr lang="en-GB" i="1" dirty="0" smtClean="0">
                <a:solidFill>
                  <a:schemeClr val="tx1"/>
                </a:solidFill>
                <a:latin typeface="Calibri" panose="020F0502020204030204" pitchFamily="34" charset="0"/>
                <a:ea typeface="Times New Roman" panose="02020603050405020304" pitchFamily="18" charset="0"/>
                <a:cs typeface="Calibri" panose="020F0502020204030204" pitchFamily="34" charset="0"/>
              </a:rPr>
              <a:t>residual debt</a:t>
            </a:r>
            <a:r>
              <a:rPr lang="en-GB" dirty="0" smtClean="0">
                <a:solidFill>
                  <a:schemeClr val="tx1"/>
                </a:solidFill>
                <a:latin typeface="Calibri" panose="020F0502020204030204" pitchFamily="34" charset="0"/>
                <a:ea typeface="Times New Roman" panose="02020603050405020304" pitchFamily="18" charset="0"/>
                <a:cs typeface="Calibri" panose="020F0502020204030204" pitchFamily="34" charset="0"/>
              </a:rPr>
              <a:t>, </a:t>
            </a:r>
            <a:r>
              <a:rPr lang="en-GB" dirty="0">
                <a:solidFill>
                  <a:schemeClr val="tx1"/>
                </a:solidFill>
                <a:latin typeface="Calibri" panose="020F0502020204030204" pitchFamily="34" charset="0"/>
                <a:ea typeface="Times New Roman" panose="02020603050405020304" pitchFamily="18" charset="0"/>
                <a:cs typeface="Calibri" panose="020F0502020204030204" pitchFamily="34" charset="0"/>
              </a:rPr>
              <a:t>particularly where they are considering voluntary sale/surrender. </a:t>
            </a:r>
            <a:endParaRPr lang="en-GB" dirty="0" smtClean="0">
              <a:solidFill>
                <a:schemeClr val="tx1"/>
              </a:solidFill>
              <a:latin typeface="Calibri" panose="020F0502020204030204" pitchFamily="34" charset="0"/>
              <a:ea typeface="Times New Roman" panose="02020603050405020304" pitchFamily="18" charset="0"/>
              <a:cs typeface="Calibri" panose="020F0502020204030204" pitchFamily="34" charset="0"/>
            </a:endParaRPr>
          </a:p>
          <a:p>
            <a:pPr marL="457200" indent="-457200" algn="l">
              <a:spcAft>
                <a:spcPts val="0"/>
              </a:spcAft>
              <a:buFont typeface="Arial" panose="020B0604020202020204" pitchFamily="34" charset="0"/>
              <a:buChar char="•"/>
            </a:pPr>
            <a:r>
              <a:rPr lang="en-GB" dirty="0" smtClean="0">
                <a:solidFill>
                  <a:schemeClr val="tx1"/>
                </a:solidFill>
                <a:latin typeface="Calibri" panose="020F0502020204030204" pitchFamily="34" charset="0"/>
                <a:ea typeface="Times New Roman" panose="02020603050405020304" pitchFamily="18" charset="0"/>
                <a:cs typeface="Calibri" panose="020F0502020204030204" pitchFamily="34" charset="0"/>
              </a:rPr>
              <a:t> </a:t>
            </a:r>
            <a:r>
              <a:rPr lang="en-GB" dirty="0">
                <a:solidFill>
                  <a:schemeClr val="tx1"/>
                </a:solidFill>
                <a:latin typeface="Calibri" panose="020F0502020204030204" pitchFamily="34" charset="0"/>
                <a:ea typeface="Times New Roman" panose="02020603050405020304" pitchFamily="18" charset="0"/>
                <a:cs typeface="Calibri" panose="020F0502020204030204" pitchFamily="34" charset="0"/>
              </a:rPr>
              <a:t>The</a:t>
            </a:r>
            <a:r>
              <a:rPr lang="en-GB" i="1" dirty="0">
                <a:solidFill>
                  <a:schemeClr val="tx1"/>
                </a:solidFill>
                <a:latin typeface="Calibri" panose="020F0502020204030204" pitchFamily="34" charset="0"/>
                <a:ea typeface="Times New Roman" panose="02020603050405020304" pitchFamily="18" charset="0"/>
                <a:cs typeface="Calibri" panose="020F0502020204030204" pitchFamily="34" charset="0"/>
              </a:rPr>
              <a:t> residual </a:t>
            </a:r>
            <a:r>
              <a:rPr lang="en-GB" i="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debt </a:t>
            </a:r>
            <a:r>
              <a:rPr lang="en-GB"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is now an </a:t>
            </a:r>
            <a:r>
              <a:rPr lang="en-GB"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unsecured </a:t>
            </a:r>
            <a:r>
              <a:rPr lang="en-GB"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as opposed to a secured debt </a:t>
            </a:r>
          </a:p>
          <a:p>
            <a:pPr marL="457200" indent="-457200" algn="l">
              <a:spcAft>
                <a:spcPts val="0"/>
              </a:spcAft>
              <a:buFont typeface="Arial" panose="020B0604020202020204" pitchFamily="34" charset="0"/>
              <a:buChar char="•"/>
            </a:pPr>
            <a:r>
              <a:rPr lang="en-GB"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A</a:t>
            </a:r>
            <a:r>
              <a:rPr lang="en-GB"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pplication </a:t>
            </a:r>
            <a:r>
              <a:rPr lang="en-GB"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for a </a:t>
            </a:r>
            <a:r>
              <a:rPr lang="en-GB" dirty="0">
                <a:solidFill>
                  <a:schemeClr val="tx1"/>
                </a:solidFill>
                <a:latin typeface="Calibri" panose="020F0502020204030204" pitchFamily="34" charset="0"/>
                <a:ea typeface="Times New Roman" panose="02020603050405020304" pitchFamily="18" charset="0"/>
              </a:rPr>
              <a:t>Debt Settlement Arrangement could be made on the borrower’s behalf by a Personal Insolvency Practitioner (PIP</a:t>
            </a:r>
            <a:r>
              <a:rPr lang="en-GB" dirty="0" smtClean="0">
                <a:solidFill>
                  <a:schemeClr val="tx1"/>
                </a:solidFill>
                <a:latin typeface="Calibri" panose="020F0502020204030204" pitchFamily="34" charset="0"/>
                <a:ea typeface="Times New Roman" panose="02020603050405020304" pitchFamily="18" charset="0"/>
              </a:rPr>
              <a:t>)</a:t>
            </a:r>
            <a:endParaRPr lang="en-IE" dirty="0">
              <a:solidFill>
                <a:schemeClr val="tx1"/>
              </a:solidFill>
            </a:endParaRPr>
          </a:p>
        </p:txBody>
      </p:sp>
    </p:spTree>
    <p:extLst>
      <p:ext uri="{BB962C8B-B14F-4D97-AF65-F5344CB8AC3E}">
        <p14:creationId xmlns:p14="http://schemas.microsoft.com/office/powerpoint/2010/main" val="35434403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Voluntary Surrender</a:t>
            </a:r>
            <a:endParaRPr lang="en-US" dirty="0"/>
          </a:p>
        </p:txBody>
      </p:sp>
      <p:sp>
        <p:nvSpPr>
          <p:cNvPr id="3" name="Content Placeholder 2"/>
          <p:cNvSpPr>
            <a:spLocks noGrp="1"/>
          </p:cNvSpPr>
          <p:nvPr>
            <p:ph idx="1"/>
          </p:nvPr>
        </p:nvSpPr>
        <p:spPr/>
        <p:txBody>
          <a:bodyPr>
            <a:normAutofit fontScale="70000" lnSpcReduction="20000"/>
          </a:bodyPr>
          <a:lstStyle/>
          <a:p>
            <a:r>
              <a:rPr lang="en-GB" dirty="0" smtClean="0"/>
              <a:t>Regulation </a:t>
            </a:r>
            <a:r>
              <a:rPr lang="en-GB" dirty="0"/>
              <a:t>3 (g) (ii) of Statutory Instrument 321/2011 (Social Housing Assessment (Amendment)(No.2)Regulations) 2011, a client can </a:t>
            </a:r>
            <a:r>
              <a:rPr lang="en-GB" dirty="0" smtClean="0"/>
              <a:t>be </a:t>
            </a:r>
            <a:r>
              <a:rPr lang="en-GB" dirty="0"/>
              <a:t>assessed for social housing support by their local authority following a decision by the Lender that their mortgage has been declared </a:t>
            </a:r>
            <a:r>
              <a:rPr lang="en-GB" b="1" dirty="0"/>
              <a:t>unsustainable</a:t>
            </a:r>
            <a:r>
              <a:rPr lang="en-GB" dirty="0"/>
              <a:t>, under the CCMA, even where legal proceedings have not yet commenced.  </a:t>
            </a:r>
            <a:endParaRPr lang="en-GB" dirty="0" smtClean="0"/>
          </a:p>
          <a:p>
            <a:r>
              <a:rPr lang="en-GB" dirty="0" smtClean="0"/>
              <a:t>This </a:t>
            </a:r>
            <a:r>
              <a:rPr lang="en-GB" dirty="0"/>
              <a:t>does not apply to a situation where a client has been assessed as non cooperating under the CCMA.  </a:t>
            </a:r>
            <a:endParaRPr lang="en-GB" dirty="0" smtClean="0"/>
          </a:p>
          <a:p>
            <a:r>
              <a:rPr lang="en-GB" dirty="0" smtClean="0"/>
              <a:t>Very broad definition &amp; includes:</a:t>
            </a:r>
            <a:r>
              <a:rPr lang="en-IE" dirty="0"/>
              <a:t> </a:t>
            </a:r>
            <a:endParaRPr lang="en-US" dirty="0"/>
          </a:p>
          <a:p>
            <a:pPr lvl="1"/>
            <a:r>
              <a:rPr lang="en-IE" dirty="0"/>
              <a:t>(c) A </a:t>
            </a:r>
            <a:r>
              <a:rPr lang="en-IE" b="1" dirty="0"/>
              <a:t>three month </a:t>
            </a:r>
            <a:r>
              <a:rPr lang="en-IE" dirty="0"/>
              <a:t>period elapses where:</a:t>
            </a:r>
            <a:endParaRPr lang="en-US" dirty="0"/>
          </a:p>
          <a:p>
            <a:pPr marL="0" indent="0">
              <a:buNone/>
            </a:pPr>
            <a:r>
              <a:rPr lang="en-IE" dirty="0" smtClean="0"/>
              <a:t>	(</a:t>
            </a:r>
            <a:r>
              <a:rPr lang="en-IE" dirty="0"/>
              <a:t>A) the borrower has not entered into an alternative </a:t>
            </a:r>
            <a:r>
              <a:rPr lang="en-IE" dirty="0" smtClean="0"/>
              <a:t>	repayment </a:t>
            </a:r>
            <a:r>
              <a:rPr lang="en-IE" dirty="0"/>
              <a:t>arrangement, and during which the Borrower:</a:t>
            </a:r>
            <a:endParaRPr lang="en-US" dirty="0"/>
          </a:p>
          <a:p>
            <a:pPr marL="0" indent="0">
              <a:buNone/>
            </a:pPr>
            <a:r>
              <a:rPr lang="en-IE" dirty="0" smtClean="0"/>
              <a:t>	(</a:t>
            </a:r>
            <a:r>
              <a:rPr lang="en-IE" dirty="0"/>
              <a:t>ii) </a:t>
            </a:r>
            <a:r>
              <a:rPr lang="en-IE" b="1" dirty="0"/>
              <a:t>Meets</a:t>
            </a:r>
            <a:r>
              <a:rPr lang="en-IE" dirty="0"/>
              <a:t> their mortgage repayments in full in accordance </a:t>
            </a:r>
            <a:r>
              <a:rPr lang="en-IE" dirty="0" smtClean="0"/>
              <a:t>	with </a:t>
            </a:r>
            <a:r>
              <a:rPr lang="en-IE" dirty="0"/>
              <a:t>the mortgage contract but has an arrears balance </a:t>
            </a:r>
            <a:r>
              <a:rPr lang="en-IE" dirty="0" smtClean="0"/>
              <a:t>	remaining </a:t>
            </a:r>
            <a:r>
              <a:rPr lang="en-IE" dirty="0"/>
              <a:t>on the mortgage; </a:t>
            </a:r>
            <a:r>
              <a:rPr lang="en-GB" dirty="0"/>
              <a:t> </a:t>
            </a:r>
            <a:endParaRPr lang="en-US" dirty="0"/>
          </a:p>
          <a:p>
            <a:endParaRPr lang="en-US" dirty="0"/>
          </a:p>
        </p:txBody>
      </p:sp>
    </p:spTree>
    <p:extLst>
      <p:ext uri="{BB962C8B-B14F-4D97-AF65-F5344CB8AC3E}">
        <p14:creationId xmlns:p14="http://schemas.microsoft.com/office/powerpoint/2010/main" val="28238630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Voluntary Surrender</a:t>
            </a:r>
            <a:endParaRPr lang="en-US" dirty="0"/>
          </a:p>
        </p:txBody>
      </p:sp>
      <p:sp>
        <p:nvSpPr>
          <p:cNvPr id="3" name="Content Placeholder 2"/>
          <p:cNvSpPr>
            <a:spLocks noGrp="1"/>
          </p:cNvSpPr>
          <p:nvPr>
            <p:ph idx="1"/>
          </p:nvPr>
        </p:nvSpPr>
        <p:spPr/>
        <p:txBody>
          <a:bodyPr>
            <a:normAutofit/>
          </a:bodyPr>
          <a:lstStyle/>
          <a:p>
            <a:endParaRPr lang="en-GB" dirty="0" smtClean="0"/>
          </a:p>
          <a:p>
            <a:r>
              <a:rPr lang="en-GB" smtClean="0"/>
              <a:t>NB-it </a:t>
            </a:r>
            <a:r>
              <a:rPr lang="en-GB" dirty="0"/>
              <a:t>is important to advise </a:t>
            </a:r>
            <a:r>
              <a:rPr lang="en-GB" dirty="0" smtClean="0"/>
              <a:t>clients considering voluntary surrender </a:t>
            </a:r>
            <a:r>
              <a:rPr lang="en-GB" dirty="0"/>
              <a:t>that without the letter from their lender confirming that their mortgage is unsustainable, they may encounter difficulties accessing social housing supports</a:t>
            </a:r>
            <a:r>
              <a:rPr lang="en-GB"/>
              <a:t>.  </a:t>
            </a:r>
            <a:endParaRPr lang="en-US" dirty="0"/>
          </a:p>
        </p:txBody>
      </p:sp>
    </p:spTree>
    <p:extLst>
      <p:ext uri="{BB962C8B-B14F-4D97-AF65-F5344CB8AC3E}">
        <p14:creationId xmlns:p14="http://schemas.microsoft.com/office/powerpoint/2010/main" val="20982498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4745"/>
            <a:ext cx="7772400" cy="792087"/>
          </a:xfrm>
        </p:spPr>
        <p:txBody>
          <a:bodyPr>
            <a:normAutofit/>
          </a:bodyPr>
          <a:lstStyle/>
          <a:p>
            <a:r>
              <a:rPr lang="en-IE" sz="3600" b="1" dirty="0">
                <a:solidFill>
                  <a:prstClr val="black"/>
                </a:solidFill>
              </a:rPr>
              <a:t>Voluntary Surrender</a:t>
            </a:r>
            <a:endParaRPr lang="en-IE" dirty="0"/>
          </a:p>
        </p:txBody>
      </p:sp>
      <p:sp>
        <p:nvSpPr>
          <p:cNvPr id="3" name="Subtitle 2"/>
          <p:cNvSpPr>
            <a:spLocks noGrp="1"/>
          </p:cNvSpPr>
          <p:nvPr>
            <p:ph type="subTitle" idx="1"/>
          </p:nvPr>
        </p:nvSpPr>
        <p:spPr>
          <a:xfrm>
            <a:off x="685800" y="2348880"/>
            <a:ext cx="7918648" cy="4509120"/>
          </a:xfrm>
        </p:spPr>
        <p:txBody>
          <a:bodyPr>
            <a:normAutofit fontScale="85000" lnSpcReduction="20000"/>
          </a:bodyPr>
          <a:lstStyle/>
          <a:p>
            <a:pPr marL="457200" indent="-457200" algn="l">
              <a:spcAft>
                <a:spcPts val="0"/>
              </a:spcAft>
              <a:buFont typeface="Arial" panose="020B0604020202020204" pitchFamily="34" charset="0"/>
              <a:buChar char="•"/>
            </a:pPr>
            <a:r>
              <a:rPr lang="en-GB" dirty="0" smtClean="0">
                <a:solidFill>
                  <a:schemeClr val="tx1"/>
                </a:solidFill>
                <a:latin typeface="Calibri" panose="020F0502020204030204" pitchFamily="34" charset="0"/>
                <a:ea typeface="Times New Roman" panose="02020603050405020304" pitchFamily="18" charset="0"/>
              </a:rPr>
              <a:t>Borrower </a:t>
            </a:r>
            <a:r>
              <a:rPr lang="en-GB" dirty="0">
                <a:solidFill>
                  <a:schemeClr val="tx1"/>
                </a:solidFill>
                <a:latin typeface="Calibri" panose="020F0502020204030204" pitchFamily="34" charset="0"/>
                <a:ea typeface="Times New Roman" panose="02020603050405020304" pitchFamily="18" charset="0"/>
              </a:rPr>
              <a:t>will lose control of the sale of his/her home. </a:t>
            </a:r>
            <a:r>
              <a:rPr lang="en-GB" dirty="0" smtClean="0">
                <a:solidFill>
                  <a:schemeClr val="tx1"/>
                </a:solidFill>
                <a:latin typeface="Calibri" panose="020F0502020204030204" pitchFamily="34" charset="0"/>
                <a:ea typeface="Times New Roman" panose="02020603050405020304" pitchFamily="18" charset="0"/>
              </a:rPr>
              <a:t>May </a:t>
            </a:r>
            <a:r>
              <a:rPr lang="en-GB" dirty="0">
                <a:solidFill>
                  <a:schemeClr val="tx1"/>
                </a:solidFill>
                <a:latin typeface="Calibri" panose="020F0502020204030204" pitchFamily="34" charset="0"/>
                <a:ea typeface="Times New Roman" panose="02020603050405020304" pitchFamily="18" charset="0"/>
              </a:rPr>
              <a:t>sell for less when sold by the lender than by the borrower. </a:t>
            </a:r>
            <a:endParaRPr lang="en-GB" dirty="0" smtClean="0">
              <a:solidFill>
                <a:schemeClr val="tx1"/>
              </a:solidFill>
              <a:latin typeface="Calibri" panose="020F0502020204030204" pitchFamily="34" charset="0"/>
              <a:ea typeface="Times New Roman" panose="02020603050405020304" pitchFamily="18" charset="0"/>
            </a:endParaRPr>
          </a:p>
          <a:p>
            <a:pPr marL="457200" indent="-457200" algn="l">
              <a:spcAft>
                <a:spcPts val="0"/>
              </a:spcAft>
              <a:buFont typeface="Arial" panose="020B0604020202020204" pitchFamily="34" charset="0"/>
              <a:buChar char="•"/>
            </a:pPr>
            <a:r>
              <a:rPr lang="en-GB" dirty="0" smtClean="0">
                <a:solidFill>
                  <a:schemeClr val="tx1"/>
                </a:solidFill>
                <a:latin typeface="Calibri" panose="020F0502020204030204" pitchFamily="34" charset="0"/>
                <a:ea typeface="Times New Roman" panose="02020603050405020304" pitchFamily="18" charset="0"/>
              </a:rPr>
              <a:t>Land </a:t>
            </a:r>
            <a:r>
              <a:rPr lang="en-GB" dirty="0">
                <a:solidFill>
                  <a:schemeClr val="tx1"/>
                </a:solidFill>
                <a:latin typeface="Calibri" panose="020F0502020204030204" pitchFamily="34" charset="0"/>
                <a:ea typeface="Times New Roman" panose="02020603050405020304" pitchFamily="18" charset="0"/>
              </a:rPr>
              <a:t>and Conveyancing Law Reform Act 2009 -</a:t>
            </a:r>
            <a:r>
              <a:rPr lang="en-GB" dirty="0" smtClean="0">
                <a:solidFill>
                  <a:schemeClr val="tx1"/>
                </a:solidFill>
                <a:latin typeface="Calibri" panose="020F0502020204030204" pitchFamily="34" charset="0"/>
                <a:ea typeface="Times New Roman" panose="02020603050405020304" pitchFamily="18" charset="0"/>
              </a:rPr>
              <a:t> </a:t>
            </a:r>
            <a:r>
              <a:rPr lang="en-GB" dirty="0">
                <a:solidFill>
                  <a:schemeClr val="tx1"/>
                </a:solidFill>
                <a:latin typeface="Calibri" panose="020F0502020204030204" pitchFamily="34" charset="0"/>
                <a:ea typeface="Times New Roman" panose="02020603050405020304" pitchFamily="18" charset="0"/>
              </a:rPr>
              <a:t>lender is obliged to get the best price ‘reasonably obtainable’ </a:t>
            </a:r>
            <a:r>
              <a:rPr lang="en-GB" dirty="0" smtClean="0">
                <a:solidFill>
                  <a:schemeClr val="tx1"/>
                </a:solidFill>
                <a:latin typeface="Calibri" panose="020F0502020204030204" pitchFamily="34" charset="0"/>
                <a:ea typeface="Times New Roman" panose="02020603050405020304" pitchFamily="18" charset="0"/>
              </a:rPr>
              <a:t> </a:t>
            </a:r>
            <a:r>
              <a:rPr lang="en-GB" dirty="0">
                <a:solidFill>
                  <a:schemeClr val="tx1"/>
                </a:solidFill>
                <a:latin typeface="Calibri" panose="020F0502020204030204" pitchFamily="34" charset="0"/>
                <a:ea typeface="Times New Roman" panose="02020603050405020304" pitchFamily="18" charset="0"/>
              </a:rPr>
              <a:t>(see Section 103 (1</a:t>
            </a:r>
            <a:r>
              <a:rPr lang="en-GB" dirty="0" smtClean="0">
                <a:solidFill>
                  <a:schemeClr val="tx1"/>
                </a:solidFill>
                <a:latin typeface="Calibri" panose="020F0502020204030204" pitchFamily="34" charset="0"/>
                <a:ea typeface="Times New Roman" panose="02020603050405020304" pitchFamily="18" charset="0"/>
              </a:rPr>
              <a:t>)).</a:t>
            </a:r>
          </a:p>
          <a:p>
            <a:pPr marL="457200" indent="-457200" algn="l">
              <a:spcAft>
                <a:spcPts val="0"/>
              </a:spcAft>
              <a:buFont typeface="Arial" panose="020B0604020202020204" pitchFamily="34" charset="0"/>
              <a:buChar char="•"/>
            </a:pPr>
            <a:r>
              <a:rPr lang="en-GB" dirty="0" smtClean="0">
                <a:solidFill>
                  <a:schemeClr val="tx1"/>
                </a:solidFill>
                <a:latin typeface="Calibri" panose="020F0502020204030204" pitchFamily="34" charset="0"/>
                <a:ea typeface="Times New Roman" panose="02020603050405020304" pitchFamily="18" charset="0"/>
              </a:rPr>
              <a:t>Lender may </a:t>
            </a:r>
            <a:r>
              <a:rPr lang="en-GB" dirty="0">
                <a:solidFill>
                  <a:schemeClr val="tx1"/>
                </a:solidFill>
                <a:latin typeface="Calibri" panose="020F0502020204030204" pitchFamily="34" charset="0"/>
                <a:ea typeface="Times New Roman" panose="02020603050405020304" pitchFamily="18" charset="0"/>
              </a:rPr>
              <a:t>pay more for the various </a:t>
            </a:r>
            <a:r>
              <a:rPr lang="en-GB" dirty="0" smtClean="0">
                <a:solidFill>
                  <a:schemeClr val="tx1"/>
                </a:solidFill>
                <a:latin typeface="Calibri" panose="020F0502020204030204" pitchFamily="34" charset="0"/>
                <a:ea typeface="Times New Roman" panose="02020603050405020304" pitchFamily="18" charset="0"/>
              </a:rPr>
              <a:t>services than </a:t>
            </a:r>
            <a:r>
              <a:rPr lang="en-GB" dirty="0">
                <a:solidFill>
                  <a:schemeClr val="tx1"/>
                </a:solidFill>
                <a:latin typeface="Calibri" panose="020F0502020204030204" pitchFamily="34" charset="0"/>
                <a:ea typeface="Times New Roman" panose="02020603050405020304" pitchFamily="18" charset="0"/>
              </a:rPr>
              <a:t>a borrower would pay by shopping around. </a:t>
            </a:r>
            <a:endParaRPr lang="en-GB" dirty="0" smtClean="0">
              <a:solidFill>
                <a:schemeClr val="tx1"/>
              </a:solidFill>
              <a:latin typeface="Calibri" panose="020F0502020204030204" pitchFamily="34" charset="0"/>
              <a:ea typeface="Times New Roman" panose="02020603050405020304" pitchFamily="18" charset="0"/>
            </a:endParaRPr>
          </a:p>
          <a:p>
            <a:pPr marL="457200" indent="-457200" algn="l">
              <a:spcAft>
                <a:spcPts val="0"/>
              </a:spcAft>
              <a:buFont typeface="Arial" panose="020B0604020202020204" pitchFamily="34" charset="0"/>
              <a:buChar char="•"/>
            </a:pPr>
            <a:r>
              <a:rPr lang="en-GB" dirty="0">
                <a:solidFill>
                  <a:schemeClr val="tx1"/>
                </a:solidFill>
                <a:latin typeface="Calibri" panose="020F0502020204030204" pitchFamily="34" charset="0"/>
                <a:ea typeface="Times New Roman" panose="02020603050405020304" pitchFamily="18" charset="0"/>
              </a:rPr>
              <a:t>A</a:t>
            </a:r>
            <a:r>
              <a:rPr lang="en-GB" dirty="0" smtClean="0">
                <a:solidFill>
                  <a:schemeClr val="tx1"/>
                </a:solidFill>
                <a:latin typeface="Calibri" panose="020F0502020204030204" pitchFamily="34" charset="0"/>
                <a:ea typeface="Times New Roman" panose="02020603050405020304" pitchFamily="18" charset="0"/>
              </a:rPr>
              <a:t>dditional </a:t>
            </a:r>
            <a:r>
              <a:rPr lang="en-GB" dirty="0">
                <a:solidFill>
                  <a:schemeClr val="tx1"/>
                </a:solidFill>
                <a:latin typeface="Calibri" panose="020F0502020204030204" pitchFamily="34" charset="0"/>
                <a:ea typeface="Times New Roman" panose="02020603050405020304" pitchFamily="18" charset="0"/>
              </a:rPr>
              <a:t>charges for services such as security</a:t>
            </a:r>
            <a:r>
              <a:rPr lang="en-GB" dirty="0" smtClean="0">
                <a:solidFill>
                  <a:schemeClr val="tx1"/>
                </a:solidFill>
                <a:latin typeface="Calibri" panose="020F0502020204030204" pitchFamily="34" charset="0"/>
                <a:ea typeface="Times New Roman" panose="02020603050405020304" pitchFamily="18" charset="0"/>
              </a:rPr>
              <a:t>.</a:t>
            </a:r>
          </a:p>
          <a:p>
            <a:pPr marL="457200" indent="-457200" algn="l">
              <a:spcAft>
                <a:spcPts val="0"/>
              </a:spcAft>
              <a:buFont typeface="Arial" panose="020B0604020202020204" pitchFamily="34" charset="0"/>
              <a:buChar char="•"/>
            </a:pPr>
            <a:r>
              <a:rPr lang="en-GB" dirty="0" smtClean="0">
                <a:solidFill>
                  <a:schemeClr val="tx1"/>
                </a:solidFill>
                <a:latin typeface="Calibri" panose="020F0502020204030204" pitchFamily="34" charset="0"/>
                <a:ea typeface="Times New Roman" panose="02020603050405020304" pitchFamily="18" charset="0"/>
              </a:rPr>
              <a:t> </a:t>
            </a:r>
            <a:r>
              <a:rPr lang="en-GB" dirty="0">
                <a:solidFill>
                  <a:schemeClr val="tx1"/>
                </a:solidFill>
                <a:latin typeface="Calibri" panose="020F0502020204030204" pitchFamily="34" charset="0"/>
                <a:ea typeface="Times New Roman" panose="02020603050405020304" pitchFamily="18" charset="0"/>
              </a:rPr>
              <a:t>Until the property is sold, the borrower remains responsible for the monthly payments, penalties &amp; interest and insuring the property.</a:t>
            </a:r>
            <a:endParaRPr lang="en-IE" dirty="0">
              <a:solidFill>
                <a:schemeClr val="tx1"/>
              </a:solidFill>
              <a:latin typeface="Times New Roman" panose="02020603050405020304" pitchFamily="18" charset="0"/>
              <a:ea typeface="Times New Roman" panose="02020603050405020304" pitchFamily="18" charset="0"/>
            </a:endParaRPr>
          </a:p>
          <a:p>
            <a:pPr algn="l"/>
            <a:endParaRPr lang="en-IE" dirty="0">
              <a:solidFill>
                <a:schemeClr val="tx1"/>
              </a:solidFill>
            </a:endParaRPr>
          </a:p>
        </p:txBody>
      </p:sp>
    </p:spTree>
    <p:extLst>
      <p:ext uri="{BB962C8B-B14F-4D97-AF65-F5344CB8AC3E}">
        <p14:creationId xmlns:p14="http://schemas.microsoft.com/office/powerpoint/2010/main" val="27573060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96753"/>
            <a:ext cx="7772400" cy="1152127"/>
          </a:xfrm>
        </p:spPr>
        <p:txBody>
          <a:bodyPr/>
          <a:lstStyle/>
          <a:p>
            <a:r>
              <a:rPr lang="en-IE" dirty="0" smtClean="0"/>
              <a:t>Voluntary Sale</a:t>
            </a:r>
            <a:endParaRPr lang="en-IE" dirty="0"/>
          </a:p>
        </p:txBody>
      </p:sp>
      <p:sp>
        <p:nvSpPr>
          <p:cNvPr id="3" name="Subtitle 2"/>
          <p:cNvSpPr>
            <a:spLocks noGrp="1"/>
          </p:cNvSpPr>
          <p:nvPr>
            <p:ph type="subTitle" idx="1"/>
          </p:nvPr>
        </p:nvSpPr>
        <p:spPr>
          <a:xfrm>
            <a:off x="685800" y="2636912"/>
            <a:ext cx="7772400" cy="3960440"/>
          </a:xfrm>
        </p:spPr>
        <p:txBody>
          <a:bodyPr>
            <a:normAutofit/>
          </a:bodyPr>
          <a:lstStyle/>
          <a:p>
            <a:endParaRPr lang="en-GB" dirty="0" smtClean="0">
              <a:solidFill>
                <a:schemeClr val="tx1"/>
              </a:solidFill>
            </a:endParaRPr>
          </a:p>
          <a:p>
            <a:r>
              <a:rPr lang="en-GB" dirty="0" smtClean="0">
                <a:solidFill>
                  <a:schemeClr val="tx1"/>
                </a:solidFill>
              </a:rPr>
              <a:t>The same considerations re residual debt &amp; accessing social housing supports as with voluntary surrender</a:t>
            </a:r>
            <a:endParaRPr lang="en-IE" dirty="0"/>
          </a:p>
        </p:txBody>
      </p:sp>
    </p:spTree>
    <p:extLst>
      <p:ext uri="{BB962C8B-B14F-4D97-AF65-F5344CB8AC3E}">
        <p14:creationId xmlns:p14="http://schemas.microsoft.com/office/powerpoint/2010/main" val="15274070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68761"/>
            <a:ext cx="7772400" cy="648071"/>
          </a:xfrm>
        </p:spPr>
        <p:txBody>
          <a:bodyPr>
            <a:normAutofit fontScale="90000"/>
          </a:bodyPr>
          <a:lstStyle/>
          <a:p>
            <a:r>
              <a:rPr lang="en-IE" dirty="0" smtClean="0"/>
              <a:t>Mortgage to Rent</a:t>
            </a:r>
            <a:endParaRPr lang="en-IE" dirty="0"/>
          </a:p>
        </p:txBody>
      </p:sp>
      <p:sp>
        <p:nvSpPr>
          <p:cNvPr id="3" name="Subtitle 2"/>
          <p:cNvSpPr>
            <a:spLocks noGrp="1"/>
          </p:cNvSpPr>
          <p:nvPr>
            <p:ph type="subTitle" idx="1"/>
          </p:nvPr>
        </p:nvSpPr>
        <p:spPr>
          <a:xfrm>
            <a:off x="539552" y="2060848"/>
            <a:ext cx="8280920" cy="4536504"/>
          </a:xfrm>
        </p:spPr>
        <p:txBody>
          <a:bodyPr>
            <a:normAutofit fontScale="70000" lnSpcReduction="20000"/>
          </a:bodyPr>
          <a:lstStyle/>
          <a:p>
            <a:pPr algn="l"/>
            <a:r>
              <a:rPr lang="en-GB" u="sng" dirty="0" smtClean="0">
                <a:solidFill>
                  <a:schemeClr val="tx1"/>
                </a:solidFill>
                <a:latin typeface="Calibri" panose="020F0502020204030204" pitchFamily="34" charset="0"/>
                <a:ea typeface="Times New Roman" panose="02020603050405020304" pitchFamily="18" charset="0"/>
                <a:cs typeface="Calibri" panose="020F0502020204030204" pitchFamily="34" charset="0"/>
              </a:rPr>
              <a:t>Mortgage </a:t>
            </a:r>
            <a:r>
              <a:rPr lang="en-GB" u="sng" dirty="0">
                <a:solidFill>
                  <a:schemeClr val="tx1"/>
                </a:solidFill>
                <a:latin typeface="Calibri" panose="020F0502020204030204" pitchFamily="34" charset="0"/>
                <a:ea typeface="Times New Roman" panose="02020603050405020304" pitchFamily="18" charset="0"/>
                <a:cs typeface="Calibri" panose="020F0502020204030204" pitchFamily="34" charset="0"/>
              </a:rPr>
              <a:t>to rent</a:t>
            </a:r>
            <a:r>
              <a:rPr lang="en-GB" sz="1600"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r>
              <a:rPr lang="en-GB"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r>
              <a:rPr lang="en-GB" dirty="0" smtClean="0">
                <a:solidFill>
                  <a:schemeClr val="tx1"/>
                </a:solidFill>
                <a:latin typeface="Calibri" panose="020F0502020204030204" pitchFamily="34" charset="0"/>
                <a:ea typeface="Times New Roman" panose="02020603050405020304" pitchFamily="18" charset="0"/>
                <a:cs typeface="Calibri" panose="020F0502020204030204" pitchFamily="34" charset="0"/>
              </a:rPr>
              <a:t>Under </a:t>
            </a:r>
            <a:r>
              <a:rPr lang="en-GB" dirty="0">
                <a:solidFill>
                  <a:schemeClr val="tx1"/>
                </a:solidFill>
                <a:latin typeface="Calibri" panose="020F0502020204030204" pitchFamily="34" charset="0"/>
                <a:ea typeface="Times New Roman" panose="02020603050405020304" pitchFamily="18" charset="0"/>
                <a:cs typeface="Calibri" panose="020F0502020204030204" pitchFamily="34" charset="0"/>
              </a:rPr>
              <a:t>this, possession of a privately-owned home is voluntarily surrendered to a mortgage provider, in circumstances where the home-owner cannot make mortgage repayments. </a:t>
            </a:r>
            <a:endParaRPr lang="en-GB" dirty="0" smtClean="0">
              <a:solidFill>
                <a:schemeClr val="tx1"/>
              </a:solidFill>
              <a:latin typeface="Calibri" panose="020F0502020204030204" pitchFamily="34" charset="0"/>
              <a:ea typeface="Times New Roman" panose="02020603050405020304" pitchFamily="18" charset="0"/>
              <a:cs typeface="Calibri" panose="020F0502020204030204" pitchFamily="34" charset="0"/>
            </a:endParaRPr>
          </a:p>
          <a:p>
            <a:pPr marL="457200" indent="-457200" algn="l">
              <a:buFont typeface="Arial" panose="020B0604020202020204" pitchFamily="34" charset="0"/>
              <a:buChar char="•"/>
            </a:pPr>
            <a:r>
              <a:rPr lang="en-GB" dirty="0" smtClean="0">
                <a:solidFill>
                  <a:schemeClr val="tx1"/>
                </a:solidFill>
                <a:latin typeface="+mj-lt"/>
              </a:rPr>
              <a:t>The person will no </a:t>
            </a:r>
            <a:r>
              <a:rPr lang="en-GB" dirty="0">
                <a:solidFill>
                  <a:schemeClr val="tx1"/>
                </a:solidFill>
                <a:latin typeface="+mj-lt"/>
              </a:rPr>
              <a:t>longer own the home and will no longer have a financial interest in it. </a:t>
            </a:r>
            <a:endParaRPr lang="en-GB" dirty="0" smtClean="0">
              <a:solidFill>
                <a:schemeClr val="tx1"/>
              </a:solidFill>
              <a:latin typeface="+mj-lt"/>
            </a:endParaRPr>
          </a:p>
          <a:p>
            <a:pPr marL="457200" indent="-457200" algn="l">
              <a:buFont typeface="Arial" panose="020B0604020202020204" pitchFamily="34" charset="0"/>
              <a:buChar char="•"/>
            </a:pPr>
            <a:r>
              <a:rPr lang="en-GB" dirty="0" smtClean="0">
                <a:solidFill>
                  <a:schemeClr val="tx1"/>
                </a:solidFill>
                <a:latin typeface="+mj-lt"/>
              </a:rPr>
              <a:t> The </a:t>
            </a:r>
            <a:r>
              <a:rPr lang="en-GB" dirty="0">
                <a:solidFill>
                  <a:schemeClr val="tx1"/>
                </a:solidFill>
                <a:latin typeface="+mj-lt"/>
              </a:rPr>
              <a:t>mortgage provider sells the house </a:t>
            </a:r>
            <a:r>
              <a:rPr lang="en-GB" dirty="0" smtClean="0">
                <a:solidFill>
                  <a:schemeClr val="tx1"/>
                </a:solidFill>
                <a:latin typeface="+mj-lt"/>
              </a:rPr>
              <a:t>to </a:t>
            </a:r>
            <a:r>
              <a:rPr lang="en-GB" dirty="0">
                <a:solidFill>
                  <a:schemeClr val="tx1"/>
                </a:solidFill>
                <a:latin typeface="+mj-lt"/>
              </a:rPr>
              <a:t>a housing association, which in turn rents it back to the original home-owner and that rent is assessed based on the client’s income.  </a:t>
            </a:r>
            <a:endParaRPr lang="en-GB" dirty="0" smtClean="0">
              <a:solidFill>
                <a:schemeClr val="tx1"/>
              </a:solidFill>
              <a:latin typeface="+mj-lt"/>
            </a:endParaRPr>
          </a:p>
          <a:p>
            <a:pPr marL="457200" indent="-457200" algn="l">
              <a:buFont typeface="Arial" panose="020B0604020202020204" pitchFamily="34" charset="0"/>
              <a:buChar char="•"/>
            </a:pPr>
            <a:r>
              <a:rPr lang="en-GB" dirty="0" smtClean="0">
                <a:solidFill>
                  <a:schemeClr val="tx1"/>
                </a:solidFill>
                <a:latin typeface="+mj-lt"/>
              </a:rPr>
              <a:t>The </a:t>
            </a:r>
            <a:r>
              <a:rPr lang="en-GB" dirty="0">
                <a:solidFill>
                  <a:schemeClr val="tx1"/>
                </a:solidFill>
                <a:latin typeface="+mj-lt"/>
              </a:rPr>
              <a:t>proceeds of the sale are used to reduce the mortgage debt</a:t>
            </a:r>
            <a:r>
              <a:rPr lang="en-IE" dirty="0">
                <a:solidFill>
                  <a:schemeClr val="tx1"/>
                </a:solidFill>
                <a:latin typeface="+mj-lt"/>
              </a:rPr>
              <a:t> and if the client’s financial situation improves, there will be an option to buy the home back from the housing association after a period of 5 years.</a:t>
            </a:r>
            <a:r>
              <a:rPr lang="en-IE" dirty="0">
                <a:latin typeface="+mj-lt"/>
              </a:rPr>
              <a:t>  </a:t>
            </a:r>
          </a:p>
          <a:p>
            <a:pPr marL="457200" indent="-457200">
              <a:buFont typeface="Arial" panose="020B0604020202020204" pitchFamily="34" charset="0"/>
              <a:buChar char="•"/>
            </a:pPr>
            <a:r>
              <a:rPr lang="en-GB" dirty="0">
                <a:latin typeface="+mj-lt"/>
              </a:rPr>
              <a:t> </a:t>
            </a:r>
            <a:endParaRPr lang="en-IE" dirty="0">
              <a:latin typeface="+mj-lt"/>
            </a:endParaRPr>
          </a:p>
          <a:p>
            <a:pPr algn="l">
              <a:spcAft>
                <a:spcPts val="0"/>
              </a:spcAft>
            </a:pPr>
            <a:endParaRPr lang="en-IE" dirty="0"/>
          </a:p>
        </p:txBody>
      </p:sp>
    </p:spTree>
    <p:extLst>
      <p:ext uri="{BB962C8B-B14F-4D97-AF65-F5344CB8AC3E}">
        <p14:creationId xmlns:p14="http://schemas.microsoft.com/office/powerpoint/2010/main" val="30649230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68760"/>
            <a:ext cx="7772400" cy="792088"/>
          </a:xfrm>
        </p:spPr>
        <p:txBody>
          <a:bodyPr/>
          <a:lstStyle/>
          <a:p>
            <a:r>
              <a:rPr lang="en-IE" dirty="0" smtClean="0"/>
              <a:t>Community Law and Mediation</a:t>
            </a:r>
            <a:endParaRPr lang="en-IE" dirty="0"/>
          </a:p>
        </p:txBody>
      </p:sp>
      <p:sp>
        <p:nvSpPr>
          <p:cNvPr id="3" name="Subtitle 2"/>
          <p:cNvSpPr>
            <a:spLocks noGrp="1"/>
          </p:cNvSpPr>
          <p:nvPr>
            <p:ph type="subTitle" idx="1"/>
          </p:nvPr>
        </p:nvSpPr>
        <p:spPr>
          <a:xfrm>
            <a:off x="685800" y="2204864"/>
            <a:ext cx="7772400" cy="4392488"/>
          </a:xfrm>
        </p:spPr>
        <p:txBody>
          <a:bodyPr>
            <a:normAutofit fontScale="92500" lnSpcReduction="20000"/>
          </a:bodyPr>
          <a:lstStyle/>
          <a:p>
            <a:pPr marL="457200" lvl="0" indent="-457200" algn="l">
              <a:buFont typeface="Arial" pitchFamily="34" charset="0"/>
              <a:buChar char="•"/>
            </a:pPr>
            <a:r>
              <a:rPr lang="en-GB" sz="3000" dirty="0">
                <a:solidFill>
                  <a:srgbClr val="000000"/>
                </a:solidFill>
                <a:latin typeface="Calibri" panose="020F0502020204030204" pitchFamily="34" charset="0"/>
                <a:ea typeface="Times New Roman" panose="02020603050405020304" pitchFamily="18" charset="0"/>
                <a:cs typeface="Arial" panose="020B0604020202020204" pitchFamily="34" charset="0"/>
              </a:rPr>
              <a:t>Formerly known as Northside Community Law Centre. </a:t>
            </a:r>
            <a:endParaRPr lang="en-GB" dirty="0" smtClean="0">
              <a:solidFill>
                <a:srgbClr val="000000"/>
              </a:solidFill>
              <a:latin typeface="Calibri" panose="020F0502020204030204" pitchFamily="34" charset="0"/>
              <a:ea typeface="Times New Roman" panose="02020603050405020304" pitchFamily="18" charset="0"/>
              <a:cs typeface="Arial" panose="020B0604020202020204" pitchFamily="34" charset="0"/>
            </a:endParaRPr>
          </a:p>
          <a:p>
            <a:pPr marL="457200" indent="-457200" algn="l">
              <a:buFont typeface="Arial" panose="020B0604020202020204" pitchFamily="34" charset="0"/>
              <a:buChar char="•"/>
            </a:pPr>
            <a:r>
              <a:rPr lang="en-GB" u="sng" dirty="0" smtClean="0">
                <a:solidFill>
                  <a:srgbClr val="000000"/>
                </a:solidFill>
                <a:latin typeface="Calibri" panose="020F0502020204030204" pitchFamily="34" charset="0"/>
                <a:ea typeface="Times New Roman" panose="02020603050405020304" pitchFamily="18" charset="0"/>
                <a:cs typeface="Arial" panose="020B0604020202020204" pitchFamily="34" charset="0"/>
              </a:rPr>
              <a:t>Two </a:t>
            </a:r>
            <a:r>
              <a:rPr lang="en-GB" u="sng" dirty="0">
                <a:solidFill>
                  <a:srgbClr val="000000"/>
                </a:solidFill>
                <a:latin typeface="Calibri" panose="020F0502020204030204" pitchFamily="34" charset="0"/>
                <a:ea typeface="Times New Roman" panose="02020603050405020304" pitchFamily="18" charset="0"/>
                <a:cs typeface="Arial" panose="020B0604020202020204" pitchFamily="34" charset="0"/>
              </a:rPr>
              <a:t>Community Law Centres: </a:t>
            </a:r>
            <a:endParaRPr lang="en-GB" u="sng" dirty="0" smtClean="0">
              <a:solidFill>
                <a:srgbClr val="000000"/>
              </a:solidFill>
              <a:latin typeface="Calibri" panose="020F0502020204030204" pitchFamily="34" charset="0"/>
              <a:ea typeface="Times New Roman" panose="02020603050405020304" pitchFamily="18" charset="0"/>
              <a:cs typeface="Arial" panose="020B0604020202020204" pitchFamily="34" charset="0"/>
            </a:endParaRPr>
          </a:p>
          <a:p>
            <a:pPr marL="914400" lvl="1" indent="-457200" algn="l">
              <a:buFont typeface="Arial" panose="020B0604020202020204" pitchFamily="34" charset="0"/>
              <a:buChar char="•"/>
            </a:pPr>
            <a:r>
              <a:rPr lang="en-GB" dirty="0" smtClean="0">
                <a:solidFill>
                  <a:srgbClr val="000000"/>
                </a:solidFill>
                <a:latin typeface="Calibri" panose="020F0502020204030204" pitchFamily="34" charset="0"/>
                <a:ea typeface="Times New Roman" panose="02020603050405020304" pitchFamily="18" charset="0"/>
                <a:cs typeface="Arial" panose="020B0604020202020204" pitchFamily="34" charset="0"/>
              </a:rPr>
              <a:t>CLM </a:t>
            </a:r>
            <a:r>
              <a:rPr lang="en-GB" dirty="0">
                <a:solidFill>
                  <a:srgbClr val="000000"/>
                </a:solidFill>
                <a:latin typeface="Calibri" panose="020F0502020204030204" pitchFamily="34" charset="0"/>
                <a:ea typeface="Times New Roman" panose="02020603050405020304" pitchFamily="18" charset="0"/>
                <a:cs typeface="Arial" panose="020B0604020202020204" pitchFamily="34" charset="0"/>
              </a:rPr>
              <a:t>Northside based in </a:t>
            </a:r>
            <a:r>
              <a:rPr lang="en-GB" dirty="0" smtClean="0">
                <a:solidFill>
                  <a:srgbClr val="000000"/>
                </a:solidFill>
                <a:latin typeface="Calibri" panose="020F0502020204030204" pitchFamily="34" charset="0"/>
                <a:ea typeface="Times New Roman" panose="02020603050405020304" pitchFamily="18" charset="0"/>
                <a:cs typeface="Arial" panose="020B0604020202020204" pitchFamily="34" charset="0"/>
              </a:rPr>
              <a:t>Coolock</a:t>
            </a:r>
          </a:p>
          <a:p>
            <a:pPr marL="914400" lvl="1" indent="-457200" algn="l">
              <a:buFont typeface="Arial" panose="020B0604020202020204" pitchFamily="34" charset="0"/>
              <a:buChar char="•"/>
            </a:pPr>
            <a:r>
              <a:rPr lang="en-GB" dirty="0" smtClean="0">
                <a:solidFill>
                  <a:srgbClr val="000000"/>
                </a:solidFill>
                <a:latin typeface="Calibri" panose="020F0502020204030204" pitchFamily="34" charset="0"/>
                <a:ea typeface="Times New Roman" panose="02020603050405020304" pitchFamily="18" charset="0"/>
                <a:cs typeface="Arial" panose="020B0604020202020204" pitchFamily="34" charset="0"/>
              </a:rPr>
              <a:t>CLM Limerick </a:t>
            </a:r>
          </a:p>
          <a:p>
            <a:pPr marL="457200" lvl="0" indent="-457200" algn="l">
              <a:buFont typeface="Arial" pitchFamily="34" charset="0"/>
              <a:buChar char="•"/>
            </a:pPr>
            <a:r>
              <a:rPr lang="en-GB" u="sng" dirty="0" smtClean="0">
                <a:solidFill>
                  <a:srgbClr val="000000"/>
                </a:solidFill>
                <a:latin typeface="Calibri" panose="020F0502020204030204" pitchFamily="34" charset="0"/>
                <a:ea typeface="Times New Roman" panose="02020603050405020304" pitchFamily="18" charset="0"/>
                <a:cs typeface="Arial" panose="020B0604020202020204" pitchFamily="34" charset="0"/>
              </a:rPr>
              <a:t>Services also include:  </a:t>
            </a:r>
          </a:p>
          <a:p>
            <a:pPr marL="914400" lvl="1" indent="-457200" algn="l">
              <a:buFont typeface="Arial" pitchFamily="34" charset="0"/>
              <a:buChar char="•"/>
            </a:pPr>
            <a:r>
              <a:rPr lang="en-GB" dirty="0" smtClean="0">
                <a:solidFill>
                  <a:srgbClr val="000000"/>
                </a:solidFill>
                <a:latin typeface="Calibri" panose="020F0502020204030204" pitchFamily="34" charset="0"/>
                <a:ea typeface="Times New Roman" panose="02020603050405020304" pitchFamily="18" charset="0"/>
                <a:cs typeface="Arial" panose="020B0604020202020204" pitchFamily="34" charset="0"/>
              </a:rPr>
              <a:t>Free </a:t>
            </a:r>
            <a:r>
              <a:rPr lang="en-GB" dirty="0">
                <a:solidFill>
                  <a:srgbClr val="000000"/>
                </a:solidFill>
                <a:latin typeface="Calibri" panose="020F0502020204030204" pitchFamily="34" charset="0"/>
                <a:ea typeface="Times New Roman" panose="02020603050405020304" pitchFamily="18" charset="0"/>
                <a:cs typeface="Arial" panose="020B0604020202020204" pitchFamily="34" charset="0"/>
              </a:rPr>
              <a:t>mediation </a:t>
            </a:r>
            <a:r>
              <a:rPr lang="en-GB" dirty="0" smtClean="0">
                <a:solidFill>
                  <a:srgbClr val="000000"/>
                </a:solidFill>
                <a:latin typeface="Calibri" panose="020F0502020204030204" pitchFamily="34" charset="0"/>
                <a:ea typeface="Times New Roman" panose="02020603050405020304" pitchFamily="18" charset="0"/>
                <a:cs typeface="Arial" panose="020B0604020202020204" pitchFamily="34" charset="0"/>
              </a:rPr>
              <a:t>service</a:t>
            </a:r>
          </a:p>
          <a:p>
            <a:pPr marL="914400" lvl="1" indent="-457200" algn="l">
              <a:buFont typeface="Arial" pitchFamily="34" charset="0"/>
              <a:buChar char="•"/>
            </a:pPr>
            <a:r>
              <a:rPr lang="en-GB" dirty="0">
                <a:solidFill>
                  <a:srgbClr val="000000"/>
                </a:solidFill>
                <a:latin typeface="Calibri" panose="020F0502020204030204" pitchFamily="34" charset="0"/>
                <a:ea typeface="Times New Roman" panose="02020603050405020304" pitchFamily="18" charset="0"/>
                <a:cs typeface="Arial" panose="020B0604020202020204" pitchFamily="34" charset="0"/>
              </a:rPr>
              <a:t>C</a:t>
            </a:r>
            <a:r>
              <a:rPr lang="en-GB" dirty="0" smtClean="0">
                <a:solidFill>
                  <a:srgbClr val="000000"/>
                </a:solidFill>
                <a:latin typeface="Calibri" panose="020F0502020204030204" pitchFamily="34" charset="0"/>
                <a:ea typeface="Times New Roman" panose="02020603050405020304" pitchFamily="18" charset="0"/>
                <a:cs typeface="Arial" panose="020B0604020202020204" pitchFamily="34" charset="0"/>
              </a:rPr>
              <a:t>ommunity education </a:t>
            </a:r>
          </a:p>
          <a:p>
            <a:pPr marL="914400" lvl="1" indent="-457200" algn="l">
              <a:buFont typeface="Arial" pitchFamily="34" charset="0"/>
              <a:buChar char="•"/>
            </a:pPr>
            <a:r>
              <a:rPr lang="en-GB" dirty="0" smtClean="0">
                <a:solidFill>
                  <a:srgbClr val="000000"/>
                </a:solidFill>
                <a:latin typeface="Calibri" panose="020F0502020204030204" pitchFamily="34" charset="0"/>
                <a:ea typeface="Times New Roman" panose="02020603050405020304" pitchFamily="18" charset="0"/>
                <a:cs typeface="Arial" panose="020B0604020202020204" pitchFamily="34" charset="0"/>
              </a:rPr>
              <a:t>Casebase </a:t>
            </a:r>
          </a:p>
          <a:p>
            <a:pPr marL="914400" lvl="1" indent="-457200" algn="l">
              <a:buFont typeface="Arial" pitchFamily="34" charset="0"/>
              <a:buChar char="•"/>
            </a:pPr>
            <a:r>
              <a:rPr lang="en-GB" dirty="0" smtClean="0">
                <a:solidFill>
                  <a:srgbClr val="000000"/>
                </a:solidFill>
                <a:latin typeface="Calibri" panose="020F0502020204030204" pitchFamily="34" charset="0"/>
                <a:ea typeface="Times New Roman" panose="02020603050405020304" pitchFamily="18" charset="0"/>
                <a:cs typeface="Arial" panose="020B0604020202020204" pitchFamily="34" charset="0"/>
              </a:rPr>
              <a:t>Law </a:t>
            </a:r>
            <a:r>
              <a:rPr lang="en-GB" dirty="0">
                <a:solidFill>
                  <a:srgbClr val="000000"/>
                </a:solidFill>
                <a:latin typeface="Calibri" panose="020F0502020204030204" pitchFamily="34" charset="0"/>
                <a:ea typeface="Times New Roman" panose="02020603050405020304" pitchFamily="18" charset="0"/>
                <a:cs typeface="Arial" panose="020B0604020202020204" pitchFamily="34" charset="0"/>
              </a:rPr>
              <a:t>Journal</a:t>
            </a:r>
            <a:endParaRPr lang="en-IE" dirty="0"/>
          </a:p>
        </p:txBody>
      </p:sp>
    </p:spTree>
    <p:extLst>
      <p:ext uri="{BB962C8B-B14F-4D97-AF65-F5344CB8AC3E}">
        <p14:creationId xmlns:p14="http://schemas.microsoft.com/office/powerpoint/2010/main" val="17740709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68761"/>
            <a:ext cx="7772400" cy="648071"/>
          </a:xfrm>
        </p:spPr>
        <p:txBody>
          <a:bodyPr>
            <a:normAutofit fontScale="90000"/>
          </a:bodyPr>
          <a:lstStyle/>
          <a:p>
            <a:r>
              <a:rPr lang="en-IE" dirty="0" smtClean="0"/>
              <a:t>Mortgage to Rent</a:t>
            </a:r>
            <a:endParaRPr lang="en-IE" dirty="0"/>
          </a:p>
        </p:txBody>
      </p:sp>
      <p:sp>
        <p:nvSpPr>
          <p:cNvPr id="3" name="Subtitle 2"/>
          <p:cNvSpPr>
            <a:spLocks noGrp="1"/>
          </p:cNvSpPr>
          <p:nvPr>
            <p:ph type="subTitle" idx="1"/>
          </p:nvPr>
        </p:nvSpPr>
        <p:spPr>
          <a:xfrm>
            <a:off x="539552" y="2060848"/>
            <a:ext cx="8280920" cy="4536504"/>
          </a:xfrm>
        </p:spPr>
        <p:txBody>
          <a:bodyPr>
            <a:normAutofit fontScale="62500" lnSpcReduction="20000"/>
          </a:bodyPr>
          <a:lstStyle/>
          <a:p>
            <a:pPr algn="l">
              <a:spcAft>
                <a:spcPts val="0"/>
              </a:spcAft>
            </a:pPr>
            <a:r>
              <a:rPr lang="en-GB" u="sng" dirty="0">
                <a:solidFill>
                  <a:schemeClr val="tx1"/>
                </a:solidFill>
                <a:latin typeface="+mj-lt"/>
              </a:rPr>
              <a:t> </a:t>
            </a:r>
            <a:r>
              <a:rPr lang="en-IE" u="sng" dirty="0">
                <a:solidFill>
                  <a:schemeClr val="tx1"/>
                </a:solidFill>
                <a:latin typeface="Calibri" panose="020F0502020204030204" pitchFamily="34" charset="0"/>
                <a:ea typeface="Times New Roman" panose="02020603050405020304" pitchFamily="18" charset="0"/>
                <a:cs typeface="Calibri" panose="020F0502020204030204" pitchFamily="34" charset="0"/>
              </a:rPr>
              <a:t>To qualify for the mortgage-to-rent option, the tenant must: </a:t>
            </a:r>
            <a:endParaRPr lang="en-IE" u="sng" dirty="0">
              <a:solidFill>
                <a:schemeClr val="tx1"/>
              </a:solidFill>
              <a:latin typeface="Times New Roman" panose="02020603050405020304" pitchFamily="18" charset="0"/>
              <a:ea typeface="Times New Roman" panose="02020603050405020304" pitchFamily="18" charset="0"/>
            </a:endParaRPr>
          </a:p>
          <a:p>
            <a:pPr marL="342900" lvl="0" indent="-342900" algn="l">
              <a:lnSpc>
                <a:spcPct val="115000"/>
              </a:lnSpc>
              <a:spcAft>
                <a:spcPts val="0"/>
              </a:spcAft>
              <a:buSzPts val="1000"/>
              <a:buFont typeface="Symbol" panose="05050102010706020507" pitchFamily="18" charset="2"/>
              <a:buChar char=""/>
              <a:tabLst>
                <a:tab pos="457200" algn="l"/>
              </a:tabLst>
            </a:pPr>
            <a:r>
              <a:rPr lang="en-IE" dirty="0">
                <a:solidFill>
                  <a:schemeClr val="tx1"/>
                </a:solidFill>
                <a:latin typeface="Calibri" panose="020F0502020204030204" pitchFamily="34" charset="0"/>
                <a:ea typeface="Times New Roman" panose="02020603050405020304" pitchFamily="18" charset="0"/>
                <a:cs typeface="Calibri" panose="020F0502020204030204" pitchFamily="34" charset="0"/>
              </a:rPr>
              <a:t>Be involved in the Mortgage Arrears Resolution Process </a:t>
            </a:r>
            <a:r>
              <a:rPr lang="en-IE" dirty="0" smtClean="0">
                <a:solidFill>
                  <a:schemeClr val="tx1"/>
                </a:solidFill>
                <a:latin typeface="Calibri" panose="020F0502020204030204" pitchFamily="34" charset="0"/>
                <a:ea typeface="Times New Roman" panose="02020603050405020304" pitchFamily="18" charset="0"/>
                <a:cs typeface="Calibri" panose="020F0502020204030204" pitchFamily="34" charset="0"/>
              </a:rPr>
              <a:t>and agree </a:t>
            </a:r>
            <a:r>
              <a:rPr lang="en-IE" dirty="0">
                <a:solidFill>
                  <a:schemeClr val="tx1"/>
                </a:solidFill>
                <a:latin typeface="Calibri" panose="020F0502020204030204" pitchFamily="34" charset="0"/>
                <a:ea typeface="Times New Roman" panose="02020603050405020304" pitchFamily="18" charset="0"/>
                <a:cs typeface="Calibri" panose="020F0502020204030204" pitchFamily="34" charset="0"/>
              </a:rPr>
              <a:t>that the mortgage cannot be paid now or in the future</a:t>
            </a:r>
            <a:endParaRPr lang="en-IE" dirty="0">
              <a:solidFill>
                <a:schemeClr val="tx1"/>
              </a:solidFill>
              <a:latin typeface="Times New Roman" panose="02020603050405020304" pitchFamily="18" charset="0"/>
              <a:ea typeface="Times New Roman" panose="02020603050405020304" pitchFamily="18" charset="0"/>
            </a:endParaRPr>
          </a:p>
          <a:p>
            <a:pPr marL="342900" lvl="0" indent="-342900" algn="l">
              <a:lnSpc>
                <a:spcPct val="115000"/>
              </a:lnSpc>
              <a:spcAft>
                <a:spcPts val="0"/>
              </a:spcAft>
              <a:buSzPts val="1000"/>
              <a:buFont typeface="Symbol" panose="05050102010706020507" pitchFamily="18" charset="2"/>
              <a:buChar char=""/>
              <a:tabLst>
                <a:tab pos="457200" algn="l"/>
              </a:tabLst>
            </a:pPr>
            <a:r>
              <a:rPr lang="en-IE" dirty="0">
                <a:solidFill>
                  <a:schemeClr val="tx1"/>
                </a:solidFill>
                <a:latin typeface="Calibri" panose="020F0502020204030204" pitchFamily="34" charset="0"/>
                <a:ea typeface="Times New Roman" panose="02020603050405020304" pitchFamily="18" charset="0"/>
                <a:cs typeface="Calibri" panose="020F0502020204030204" pitchFamily="34" charset="0"/>
              </a:rPr>
              <a:t>T</a:t>
            </a:r>
            <a:r>
              <a:rPr lang="en-IE" dirty="0" smtClean="0">
                <a:solidFill>
                  <a:schemeClr val="tx1"/>
                </a:solidFill>
                <a:latin typeface="Calibri" panose="020F0502020204030204" pitchFamily="34" charset="0"/>
                <a:ea typeface="Times New Roman" panose="02020603050405020304" pitchFamily="18" charset="0"/>
                <a:cs typeface="Calibri" panose="020F0502020204030204" pitchFamily="34" charset="0"/>
              </a:rPr>
              <a:t>he </a:t>
            </a:r>
            <a:r>
              <a:rPr lang="en-IE" dirty="0">
                <a:solidFill>
                  <a:schemeClr val="tx1"/>
                </a:solidFill>
                <a:latin typeface="Calibri" panose="020F0502020204030204" pitchFamily="34" charset="0"/>
                <a:ea typeface="Times New Roman" panose="02020603050405020304" pitchFamily="18" charset="0"/>
                <a:cs typeface="Calibri" panose="020F0502020204030204" pitchFamily="34" charset="0"/>
              </a:rPr>
              <a:t>property must be in negative equity, though a property in marginal positive equity may now be </a:t>
            </a:r>
            <a:r>
              <a:rPr lang="en-IE" dirty="0" smtClean="0">
                <a:solidFill>
                  <a:schemeClr val="tx1"/>
                </a:solidFill>
                <a:latin typeface="Calibri" panose="020F0502020204030204" pitchFamily="34" charset="0"/>
                <a:ea typeface="Times New Roman" panose="02020603050405020304" pitchFamily="18" charset="0"/>
                <a:cs typeface="Calibri" panose="020F0502020204030204" pitchFamily="34" charset="0"/>
              </a:rPr>
              <a:t>considered</a:t>
            </a:r>
          </a:p>
          <a:p>
            <a:pPr marL="457200" lvl="0" indent="-457200" algn="l">
              <a:buFont typeface="Arial" panose="020B0604020202020204" pitchFamily="34" charset="0"/>
              <a:buChar char="•"/>
            </a:pPr>
            <a:r>
              <a:rPr lang="en-IE" dirty="0" smtClean="0">
                <a:solidFill>
                  <a:schemeClr val="tx1"/>
                </a:solidFill>
                <a:latin typeface="Calibri" panose="020F0502020204030204" pitchFamily="34" charset="0"/>
                <a:ea typeface="Times New Roman" panose="02020603050405020304" pitchFamily="18" charset="0"/>
                <a:cs typeface="Calibri" panose="020F0502020204030204" pitchFamily="34" charset="0"/>
              </a:rPr>
              <a:t>Own </a:t>
            </a:r>
            <a:r>
              <a:rPr lang="en-IE" dirty="0">
                <a:solidFill>
                  <a:schemeClr val="tx1"/>
                </a:solidFill>
                <a:latin typeface="Calibri" panose="020F0502020204030204" pitchFamily="34" charset="0"/>
                <a:ea typeface="Times New Roman" panose="02020603050405020304" pitchFamily="18" charset="0"/>
                <a:cs typeface="Calibri" panose="020F0502020204030204" pitchFamily="34" charset="0"/>
              </a:rPr>
              <a:t>the property concerned and be living in it.  Depending on the type and location of the property, it must not exceed a certain </a:t>
            </a:r>
            <a:r>
              <a:rPr lang="en-IE" dirty="0" smtClean="0">
                <a:solidFill>
                  <a:schemeClr val="tx1"/>
                </a:solidFill>
                <a:latin typeface="Calibri" panose="020F0502020204030204" pitchFamily="34" charset="0"/>
                <a:ea typeface="Times New Roman" panose="02020603050405020304" pitchFamily="18" charset="0"/>
                <a:cs typeface="Calibri" panose="020F0502020204030204" pitchFamily="34" charset="0"/>
              </a:rPr>
              <a:t>value </a:t>
            </a:r>
          </a:p>
          <a:p>
            <a:pPr marL="457200" lvl="0" indent="-457200" algn="l">
              <a:buFont typeface="Arial" panose="020B0604020202020204" pitchFamily="34" charset="0"/>
              <a:buChar char="•"/>
            </a:pPr>
            <a:r>
              <a:rPr lang="en-IE" dirty="0" smtClean="0">
                <a:solidFill>
                  <a:schemeClr val="tx1"/>
                </a:solidFill>
              </a:rPr>
              <a:t>Live </a:t>
            </a:r>
            <a:r>
              <a:rPr lang="en-IE" dirty="0">
                <a:solidFill>
                  <a:schemeClr val="tx1"/>
                </a:solidFill>
              </a:rPr>
              <a:t>in a property that is in good condition and suits the household’s needs</a:t>
            </a:r>
          </a:p>
          <a:p>
            <a:pPr marL="457200" lvl="0" indent="-457200" algn="l">
              <a:buFont typeface="Arial" panose="020B0604020202020204" pitchFamily="34" charset="0"/>
              <a:buChar char="•"/>
            </a:pPr>
            <a:r>
              <a:rPr lang="en-IE" dirty="0">
                <a:solidFill>
                  <a:schemeClr val="tx1"/>
                </a:solidFill>
              </a:rPr>
              <a:t>Qualify for social housing support from their local authority</a:t>
            </a:r>
          </a:p>
          <a:p>
            <a:pPr marL="457200" lvl="0" indent="-457200" algn="l">
              <a:buFont typeface="Arial" panose="020B0604020202020204" pitchFamily="34" charset="0"/>
              <a:buChar char="•"/>
            </a:pPr>
            <a:r>
              <a:rPr lang="en-IE" dirty="0">
                <a:solidFill>
                  <a:schemeClr val="tx1"/>
                </a:solidFill>
              </a:rPr>
              <a:t>Not own any other property or hold assets in excess of €20,000.</a:t>
            </a:r>
          </a:p>
          <a:p>
            <a:pPr marL="457200" lvl="0" indent="-457200" algn="l">
              <a:buFont typeface="Arial" panose="020B0604020202020204" pitchFamily="34" charset="0"/>
              <a:buChar char="•"/>
            </a:pPr>
            <a:r>
              <a:rPr lang="en-IE" dirty="0">
                <a:solidFill>
                  <a:schemeClr val="tx1"/>
                </a:solidFill>
              </a:rPr>
              <a:t>Not have a net household income over €25,000 or €35,000 a year for a single person (€30,000-€42,000 for larger families), depending on the area in which s/he lives.  </a:t>
            </a:r>
          </a:p>
          <a:p>
            <a:pPr marL="457200" lvl="0" indent="-457200" algn="l">
              <a:buFont typeface="Arial" panose="020B0604020202020204" pitchFamily="34" charset="0"/>
              <a:buChar char="•"/>
            </a:pPr>
            <a:r>
              <a:rPr lang="en-IE" dirty="0">
                <a:solidFill>
                  <a:schemeClr val="tx1"/>
                </a:solidFill>
              </a:rPr>
              <a:t>Have a long-term right to </a:t>
            </a:r>
            <a:r>
              <a:rPr lang="en-IE" dirty="0" smtClean="0">
                <a:solidFill>
                  <a:schemeClr val="tx1"/>
                </a:solidFill>
              </a:rPr>
              <a:t>remain in</a:t>
            </a:r>
            <a:r>
              <a:rPr lang="en-GB" dirty="0" smtClean="0">
                <a:solidFill>
                  <a:schemeClr val="tx1"/>
                </a:solidFill>
              </a:rPr>
              <a:t> </a:t>
            </a:r>
            <a:r>
              <a:rPr lang="en-GB" dirty="0">
                <a:solidFill>
                  <a:schemeClr val="tx1"/>
                </a:solidFill>
              </a:rPr>
              <a:t>Ireland</a:t>
            </a:r>
            <a:endParaRPr lang="en-IE" dirty="0">
              <a:solidFill>
                <a:schemeClr val="tx1"/>
              </a:solidFill>
            </a:endParaRPr>
          </a:p>
          <a:p>
            <a:pPr marL="342900" lvl="0" indent="-342900" algn="l">
              <a:lnSpc>
                <a:spcPct val="115000"/>
              </a:lnSpc>
              <a:spcAft>
                <a:spcPts val="0"/>
              </a:spcAft>
              <a:buSzPts val="1000"/>
              <a:buFont typeface="Symbol" panose="05050102010706020507" pitchFamily="18" charset="2"/>
              <a:buChar char=""/>
              <a:tabLst>
                <a:tab pos="457200" algn="l"/>
              </a:tabLst>
            </a:pPr>
            <a:endParaRPr lang="en-IE" dirty="0" smtClean="0">
              <a:solidFill>
                <a:schemeClr val="tx1"/>
              </a:solidFill>
              <a:latin typeface="Calibri" panose="020F0502020204030204" pitchFamily="34" charset="0"/>
              <a:ea typeface="Times New Roman" panose="02020603050405020304" pitchFamily="18" charset="0"/>
              <a:cs typeface="Calibri" panose="020F0502020204030204" pitchFamily="34" charset="0"/>
            </a:endParaRPr>
          </a:p>
          <a:p>
            <a:pPr marL="342900" lvl="0" indent="-342900" algn="l">
              <a:lnSpc>
                <a:spcPct val="115000"/>
              </a:lnSpc>
              <a:spcAft>
                <a:spcPts val="0"/>
              </a:spcAft>
              <a:buSzPts val="1000"/>
              <a:buFont typeface="Symbol" panose="05050102010706020507" pitchFamily="18" charset="2"/>
              <a:buChar char=""/>
              <a:tabLst>
                <a:tab pos="457200" algn="l"/>
              </a:tabLst>
            </a:pPr>
            <a:endParaRPr lang="en-IE" dirty="0"/>
          </a:p>
        </p:txBody>
      </p:sp>
    </p:spTree>
    <p:extLst>
      <p:ext uri="{BB962C8B-B14F-4D97-AF65-F5344CB8AC3E}">
        <p14:creationId xmlns:p14="http://schemas.microsoft.com/office/powerpoint/2010/main" val="32958494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52737"/>
            <a:ext cx="7772400" cy="720079"/>
          </a:xfrm>
        </p:spPr>
        <p:txBody>
          <a:bodyPr>
            <a:normAutofit fontScale="90000"/>
          </a:bodyPr>
          <a:lstStyle/>
          <a:p>
            <a:r>
              <a:rPr lang="en-IE" dirty="0" smtClean="0"/>
              <a:t>Orders for Possession</a:t>
            </a:r>
            <a:endParaRPr lang="en-IE" dirty="0"/>
          </a:p>
        </p:txBody>
      </p:sp>
      <p:sp>
        <p:nvSpPr>
          <p:cNvPr id="3" name="Subtitle 2"/>
          <p:cNvSpPr>
            <a:spLocks noGrp="1"/>
          </p:cNvSpPr>
          <p:nvPr>
            <p:ph type="subTitle" idx="1"/>
          </p:nvPr>
        </p:nvSpPr>
        <p:spPr>
          <a:xfrm>
            <a:off x="539552" y="1988840"/>
            <a:ext cx="8604448" cy="4869160"/>
          </a:xfrm>
        </p:spPr>
        <p:txBody>
          <a:bodyPr>
            <a:normAutofit lnSpcReduction="10000"/>
          </a:bodyPr>
          <a:lstStyle/>
          <a:p>
            <a:pPr marL="457200" indent="-457200" algn="l">
              <a:buFont typeface="Arial" panose="020B0604020202020204" pitchFamily="34" charset="0"/>
              <a:buChar char="•"/>
            </a:pPr>
            <a:r>
              <a:rPr lang="en-GB" dirty="0" smtClean="0">
                <a:solidFill>
                  <a:schemeClr val="tx1"/>
                </a:solidFill>
                <a:latin typeface="Calibri" panose="020F0502020204030204" pitchFamily="34" charset="0"/>
                <a:ea typeface="Times New Roman" panose="02020603050405020304" pitchFamily="18" charset="0"/>
                <a:cs typeface="Calibri" panose="020F0502020204030204" pitchFamily="34" charset="0"/>
              </a:rPr>
              <a:t>A </a:t>
            </a:r>
            <a:r>
              <a:rPr lang="en-GB" dirty="0">
                <a:solidFill>
                  <a:schemeClr val="tx1"/>
                </a:solidFill>
                <a:latin typeface="Calibri" panose="020F0502020204030204" pitchFamily="34" charset="0"/>
                <a:ea typeface="Times New Roman" panose="02020603050405020304" pitchFamily="18" charset="0"/>
                <a:cs typeface="Calibri" panose="020F0502020204030204" pitchFamily="34" charset="0"/>
              </a:rPr>
              <a:t>stay is often granted on a court order for possession of several months to give families a chance to vacate or discharge arrears. </a:t>
            </a:r>
            <a:endParaRPr lang="en-GB" dirty="0" smtClean="0">
              <a:solidFill>
                <a:schemeClr val="tx1"/>
              </a:solidFill>
              <a:latin typeface="Calibri" panose="020F0502020204030204" pitchFamily="34" charset="0"/>
              <a:ea typeface="Times New Roman" panose="02020603050405020304" pitchFamily="18" charset="0"/>
              <a:cs typeface="Calibri" panose="020F0502020204030204" pitchFamily="34" charset="0"/>
            </a:endParaRPr>
          </a:p>
          <a:p>
            <a:pPr marL="457200" indent="-457200" algn="l">
              <a:buFont typeface="Arial" panose="020B0604020202020204" pitchFamily="34" charset="0"/>
              <a:buChar char="•"/>
            </a:pPr>
            <a:r>
              <a:rPr lang="en-GB" dirty="0">
                <a:solidFill>
                  <a:schemeClr val="tx1"/>
                </a:solidFill>
                <a:latin typeface="Calibri" panose="020F0502020204030204" pitchFamily="34" charset="0"/>
                <a:ea typeface="Times New Roman" panose="02020603050405020304" pitchFamily="18" charset="0"/>
                <a:cs typeface="Calibri" panose="020F0502020204030204" pitchFamily="34" charset="0"/>
              </a:rPr>
              <a:t>V</a:t>
            </a:r>
            <a:r>
              <a:rPr lang="en-GB" dirty="0" smtClean="0">
                <a:solidFill>
                  <a:schemeClr val="tx1"/>
                </a:solidFill>
                <a:latin typeface="Calibri" panose="020F0502020204030204" pitchFamily="34" charset="0"/>
                <a:ea typeface="Times New Roman" panose="02020603050405020304" pitchFamily="18" charset="0"/>
                <a:cs typeface="Calibri" panose="020F0502020204030204" pitchFamily="34" charset="0"/>
              </a:rPr>
              <a:t>alid </a:t>
            </a:r>
            <a:r>
              <a:rPr lang="en-GB" dirty="0">
                <a:solidFill>
                  <a:schemeClr val="tx1"/>
                </a:solidFill>
                <a:latin typeface="Calibri" panose="020F0502020204030204" pitchFamily="34" charset="0"/>
                <a:ea typeface="Times New Roman" panose="02020603050405020304" pitchFamily="18" charset="0"/>
                <a:cs typeface="Calibri" panose="020F0502020204030204" pitchFamily="34" charset="0"/>
              </a:rPr>
              <a:t>for twelve </a:t>
            </a:r>
            <a:r>
              <a:rPr lang="en-GB" dirty="0" smtClean="0">
                <a:solidFill>
                  <a:schemeClr val="tx1"/>
                </a:solidFill>
                <a:latin typeface="Calibri" panose="020F0502020204030204" pitchFamily="34" charset="0"/>
                <a:ea typeface="Times New Roman" panose="02020603050405020304" pitchFamily="18" charset="0"/>
                <a:cs typeface="Calibri" panose="020F0502020204030204" pitchFamily="34" charset="0"/>
              </a:rPr>
              <a:t>years</a:t>
            </a:r>
          </a:p>
          <a:p>
            <a:pPr marL="457200" indent="-457200" algn="l">
              <a:buFont typeface="Arial" panose="020B0604020202020204" pitchFamily="34" charset="0"/>
              <a:buChar char="•"/>
            </a:pPr>
            <a:r>
              <a:rPr lang="en-GB" dirty="0">
                <a:solidFill>
                  <a:schemeClr val="tx1"/>
                </a:solidFill>
                <a:latin typeface="Calibri" panose="020F0502020204030204" pitchFamily="34" charset="0"/>
                <a:ea typeface="Times New Roman" panose="02020603050405020304" pitchFamily="18" charset="0"/>
                <a:cs typeface="Calibri" panose="020F0502020204030204" pitchFamily="34" charset="0"/>
              </a:rPr>
              <a:t>O</a:t>
            </a:r>
            <a:r>
              <a:rPr lang="en-GB" dirty="0" smtClean="0">
                <a:solidFill>
                  <a:schemeClr val="tx1"/>
                </a:solidFill>
                <a:latin typeface="Calibri" panose="020F0502020204030204" pitchFamily="34" charset="0"/>
                <a:ea typeface="Times New Roman" panose="02020603050405020304" pitchFamily="18" charset="0"/>
                <a:cs typeface="Calibri" panose="020F0502020204030204" pitchFamily="34" charset="0"/>
              </a:rPr>
              <a:t>nce </a:t>
            </a:r>
            <a:r>
              <a:rPr lang="en-GB" dirty="0">
                <a:solidFill>
                  <a:schemeClr val="tx1"/>
                </a:solidFill>
                <a:latin typeface="Calibri" panose="020F0502020204030204" pitchFamily="34" charset="0"/>
                <a:ea typeface="Times New Roman" panose="02020603050405020304" pitchFamily="18" charset="0"/>
                <a:cs typeface="Calibri" panose="020F0502020204030204" pitchFamily="34" charset="0"/>
              </a:rPr>
              <a:t>the stay expires, an execution order can be applied for within that period. </a:t>
            </a:r>
            <a:endParaRPr lang="en-GB" dirty="0" smtClean="0">
              <a:solidFill>
                <a:schemeClr val="tx1"/>
              </a:solidFill>
              <a:latin typeface="Calibri" panose="020F0502020204030204" pitchFamily="34" charset="0"/>
              <a:ea typeface="Times New Roman" panose="02020603050405020304" pitchFamily="18" charset="0"/>
              <a:cs typeface="Calibri" panose="020F0502020204030204" pitchFamily="34" charset="0"/>
            </a:endParaRPr>
          </a:p>
          <a:p>
            <a:pPr marL="457200" indent="-457200" algn="l">
              <a:buFont typeface="Arial" panose="020B0604020202020204" pitchFamily="34" charset="0"/>
              <a:buChar char="•"/>
            </a:pPr>
            <a:r>
              <a:rPr lang="en-IE" dirty="0" smtClean="0">
                <a:solidFill>
                  <a:schemeClr val="tx1"/>
                </a:solidFill>
              </a:rPr>
              <a:t>action can be taken effectively </a:t>
            </a:r>
            <a:r>
              <a:rPr lang="en-IE" dirty="0">
                <a:solidFill>
                  <a:schemeClr val="tx1"/>
                </a:solidFill>
              </a:rPr>
              <a:t>once the Order has been </a:t>
            </a:r>
            <a:r>
              <a:rPr lang="en-IE" dirty="0" smtClean="0">
                <a:solidFill>
                  <a:schemeClr val="tx1"/>
                </a:solidFill>
              </a:rPr>
              <a:t>granted </a:t>
            </a:r>
            <a:endParaRPr lang="en-IE" dirty="0">
              <a:solidFill>
                <a:schemeClr val="tx1"/>
              </a:solidFill>
            </a:endParaRPr>
          </a:p>
          <a:p>
            <a:r>
              <a:rPr lang="en-IE" dirty="0"/>
              <a:t> </a:t>
            </a:r>
          </a:p>
          <a:p>
            <a:pPr marL="457200" indent="-457200" algn="l">
              <a:buFont typeface="Arial" panose="020B0604020202020204" pitchFamily="34" charset="0"/>
              <a:buChar char="•"/>
            </a:pPr>
            <a:endParaRPr lang="en-IE" dirty="0">
              <a:solidFill>
                <a:schemeClr val="tx1"/>
              </a:solidFill>
            </a:endParaRPr>
          </a:p>
        </p:txBody>
      </p:sp>
    </p:spTree>
    <p:extLst>
      <p:ext uri="{BB962C8B-B14F-4D97-AF65-F5344CB8AC3E}">
        <p14:creationId xmlns:p14="http://schemas.microsoft.com/office/powerpoint/2010/main" val="1099836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52737"/>
            <a:ext cx="7772400" cy="720079"/>
          </a:xfrm>
        </p:spPr>
        <p:txBody>
          <a:bodyPr>
            <a:normAutofit fontScale="90000"/>
          </a:bodyPr>
          <a:lstStyle/>
          <a:p>
            <a:r>
              <a:rPr lang="en-IE" dirty="0" smtClean="0"/>
              <a:t>Orders for Possession</a:t>
            </a:r>
            <a:endParaRPr lang="en-IE" dirty="0"/>
          </a:p>
        </p:txBody>
      </p:sp>
      <p:sp>
        <p:nvSpPr>
          <p:cNvPr id="3" name="Subtitle 2"/>
          <p:cNvSpPr>
            <a:spLocks noGrp="1"/>
          </p:cNvSpPr>
          <p:nvPr>
            <p:ph type="subTitle" idx="1"/>
          </p:nvPr>
        </p:nvSpPr>
        <p:spPr>
          <a:xfrm>
            <a:off x="539552" y="1988840"/>
            <a:ext cx="8604448" cy="4869160"/>
          </a:xfrm>
        </p:spPr>
        <p:txBody>
          <a:bodyPr>
            <a:normAutofit lnSpcReduction="10000"/>
          </a:bodyPr>
          <a:lstStyle/>
          <a:p>
            <a:pPr marL="457200" indent="-457200" algn="l">
              <a:buFont typeface="Arial" panose="020B0604020202020204" pitchFamily="34" charset="0"/>
              <a:buChar char="•"/>
            </a:pPr>
            <a:r>
              <a:rPr lang="en-IE" dirty="0" smtClean="0">
                <a:solidFill>
                  <a:schemeClr val="tx1"/>
                </a:solidFill>
                <a:latin typeface="Calibri" panose="020F0502020204030204" pitchFamily="34" charset="0"/>
                <a:ea typeface="Calibri" panose="020F0502020204030204" pitchFamily="34" charset="0"/>
                <a:cs typeface="Arial" panose="020B0604020202020204" pitchFamily="34" charset="0"/>
              </a:rPr>
              <a:t>Sheriff </a:t>
            </a:r>
            <a:r>
              <a:rPr lang="en-IE" dirty="0">
                <a:solidFill>
                  <a:schemeClr val="tx1"/>
                </a:solidFill>
                <a:latin typeface="Calibri" panose="020F0502020204030204" pitchFamily="34" charset="0"/>
                <a:ea typeface="Calibri" panose="020F0502020204030204" pitchFamily="34" charset="0"/>
                <a:cs typeface="Arial" panose="020B0604020202020204" pitchFamily="34" charset="0"/>
              </a:rPr>
              <a:t>or County Registrar will speak with the client about taking </a:t>
            </a:r>
            <a:r>
              <a:rPr lang="en-IE" dirty="0" smtClean="0">
                <a:solidFill>
                  <a:schemeClr val="tx1"/>
                </a:solidFill>
                <a:latin typeface="Calibri" panose="020F0502020204030204" pitchFamily="34" charset="0"/>
                <a:ea typeface="Calibri" panose="020F0502020204030204" pitchFamily="34" charset="0"/>
                <a:cs typeface="Arial" panose="020B0604020202020204" pitchFamily="34" charset="0"/>
              </a:rPr>
              <a:t>possession. </a:t>
            </a:r>
          </a:p>
          <a:p>
            <a:pPr marL="457200" indent="-457200" algn="l">
              <a:buFont typeface="Arial" panose="020B0604020202020204" pitchFamily="34" charset="0"/>
              <a:buChar char="•"/>
            </a:pPr>
            <a:r>
              <a:rPr lang="en-IE" dirty="0" smtClean="0">
                <a:solidFill>
                  <a:schemeClr val="tx1"/>
                </a:solidFill>
                <a:latin typeface="Calibri" panose="020F0502020204030204" pitchFamily="34" charset="0"/>
                <a:ea typeface="Calibri" panose="020F0502020204030204" pitchFamily="34" charset="0"/>
                <a:cs typeface="Arial" panose="020B0604020202020204" pitchFamily="34" charset="0"/>
              </a:rPr>
              <a:t>It </a:t>
            </a:r>
            <a:r>
              <a:rPr lang="en-IE" dirty="0">
                <a:solidFill>
                  <a:schemeClr val="tx1"/>
                </a:solidFill>
                <a:latin typeface="Calibri" panose="020F0502020204030204" pitchFamily="34" charset="0"/>
                <a:ea typeface="Calibri" panose="020F0502020204030204" pitchFamily="34" charset="0"/>
                <a:cs typeface="Arial" panose="020B0604020202020204" pitchFamily="34" charset="0"/>
              </a:rPr>
              <a:t>may be a good idea for the client </a:t>
            </a:r>
            <a:r>
              <a:rPr lang="en-IE" dirty="0" smtClean="0">
                <a:solidFill>
                  <a:schemeClr val="tx1"/>
                </a:solidFill>
                <a:latin typeface="Calibri" panose="020F0502020204030204" pitchFamily="34" charset="0"/>
                <a:ea typeface="Calibri" panose="020F0502020204030204" pitchFamily="34" charset="0"/>
                <a:cs typeface="Arial" panose="020B0604020202020204" pitchFamily="34" charset="0"/>
              </a:rPr>
              <a:t>to make </a:t>
            </a:r>
            <a:r>
              <a:rPr lang="en-IE" dirty="0">
                <a:solidFill>
                  <a:schemeClr val="tx1"/>
                </a:solidFill>
                <a:latin typeface="Calibri" panose="020F0502020204030204" pitchFamily="34" charset="0"/>
                <a:ea typeface="Calibri" panose="020F0502020204030204" pitchFamily="34" charset="0"/>
                <a:cs typeface="Arial" panose="020B0604020202020204" pitchFamily="34" charset="0"/>
              </a:rPr>
              <a:t>contact with the Sheriff’s office themselves to get some idea of the time frame involved. </a:t>
            </a:r>
            <a:endParaRPr lang="en-IE" dirty="0" smtClean="0">
              <a:solidFill>
                <a:schemeClr val="tx1"/>
              </a:solidFill>
              <a:latin typeface="Calibri" panose="020F0502020204030204" pitchFamily="34" charset="0"/>
              <a:ea typeface="Calibri" panose="020F0502020204030204" pitchFamily="34" charset="0"/>
              <a:cs typeface="Arial" panose="020B0604020202020204" pitchFamily="34" charset="0"/>
            </a:endParaRPr>
          </a:p>
          <a:p>
            <a:pPr marL="457200" indent="-457200" algn="l">
              <a:buFont typeface="Arial" panose="020B0604020202020204" pitchFamily="34" charset="0"/>
              <a:buChar char="•"/>
            </a:pPr>
            <a:r>
              <a:rPr lang="en-IE" dirty="0" smtClean="0">
                <a:solidFill>
                  <a:schemeClr val="tx1"/>
                </a:solidFill>
                <a:latin typeface="Calibri" panose="020F0502020204030204" pitchFamily="34" charset="0"/>
                <a:ea typeface="Calibri" panose="020F0502020204030204" pitchFamily="34" charset="0"/>
                <a:cs typeface="Arial" panose="020B0604020202020204" pitchFamily="34" charset="0"/>
              </a:rPr>
              <a:t>Where </a:t>
            </a:r>
            <a:r>
              <a:rPr lang="en-IE" dirty="0">
                <a:solidFill>
                  <a:schemeClr val="tx1"/>
                </a:solidFill>
                <a:latin typeface="Calibri" panose="020F0502020204030204" pitchFamily="34" charset="0"/>
                <a:ea typeface="Calibri" panose="020F0502020204030204" pitchFamily="34" charset="0"/>
                <a:cs typeface="Arial" panose="020B0604020202020204" pitchFamily="34" charset="0"/>
              </a:rPr>
              <a:t>the client does not agree to abide by the directions of the Order or the Sheriff or County Registrar, bailiffs and Gardaí may be required in order to enforce the Court Order and take physical possession of the property. </a:t>
            </a:r>
            <a:endParaRPr lang="en-IE" sz="28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457200" indent="-457200" algn="l">
              <a:buFont typeface="Arial" panose="020B0604020202020204" pitchFamily="34" charset="0"/>
              <a:buChar char="•"/>
            </a:pPr>
            <a:endParaRPr lang="en-IE" dirty="0">
              <a:solidFill>
                <a:schemeClr val="tx1"/>
              </a:solidFill>
            </a:endParaRPr>
          </a:p>
        </p:txBody>
      </p:sp>
    </p:spTree>
    <p:extLst>
      <p:ext uri="{BB962C8B-B14F-4D97-AF65-F5344CB8AC3E}">
        <p14:creationId xmlns:p14="http://schemas.microsoft.com/office/powerpoint/2010/main" val="27898687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52737"/>
            <a:ext cx="7772400" cy="720079"/>
          </a:xfrm>
        </p:spPr>
        <p:txBody>
          <a:bodyPr>
            <a:normAutofit fontScale="90000"/>
          </a:bodyPr>
          <a:lstStyle/>
          <a:p>
            <a:r>
              <a:rPr lang="en-IE" dirty="0" smtClean="0"/>
              <a:t>Orders for Possession</a:t>
            </a:r>
            <a:endParaRPr lang="en-IE" dirty="0"/>
          </a:p>
        </p:txBody>
      </p:sp>
      <p:sp>
        <p:nvSpPr>
          <p:cNvPr id="3" name="Subtitle 2"/>
          <p:cNvSpPr>
            <a:spLocks noGrp="1"/>
          </p:cNvSpPr>
          <p:nvPr>
            <p:ph type="subTitle" idx="1"/>
          </p:nvPr>
        </p:nvSpPr>
        <p:spPr>
          <a:xfrm>
            <a:off x="539552" y="1988840"/>
            <a:ext cx="8604448" cy="4869160"/>
          </a:xfrm>
        </p:spPr>
        <p:txBody>
          <a:bodyPr>
            <a:normAutofit fontScale="85000" lnSpcReduction="20000"/>
          </a:bodyPr>
          <a:lstStyle/>
          <a:p>
            <a:pPr marL="457200" indent="-457200" algn="l">
              <a:spcAft>
                <a:spcPts val="0"/>
              </a:spcAft>
              <a:buFont typeface="Arial" panose="020B0604020202020204" pitchFamily="34" charset="0"/>
              <a:buChar char="•"/>
            </a:pPr>
            <a:r>
              <a:rPr lang="en-GB" dirty="0" smtClean="0">
                <a:solidFill>
                  <a:schemeClr val="tx1"/>
                </a:solidFill>
                <a:latin typeface="Calibri" panose="020F0502020204030204" pitchFamily="34" charset="0"/>
                <a:ea typeface="Times New Roman" panose="02020603050405020304" pitchFamily="18" charset="0"/>
                <a:cs typeface="Calibri" panose="020F0502020204030204" pitchFamily="34" charset="0"/>
              </a:rPr>
              <a:t>Land </a:t>
            </a:r>
            <a:r>
              <a:rPr lang="en-GB" dirty="0">
                <a:solidFill>
                  <a:schemeClr val="tx1"/>
                </a:solidFill>
                <a:latin typeface="Calibri" panose="020F0502020204030204" pitchFamily="34" charset="0"/>
                <a:ea typeface="Times New Roman" panose="02020603050405020304" pitchFamily="18" charset="0"/>
                <a:cs typeface="Calibri" panose="020F0502020204030204" pitchFamily="34" charset="0"/>
              </a:rPr>
              <a:t>and Conveyancing </a:t>
            </a:r>
            <a:r>
              <a:rPr lang="en-GB" dirty="0" smtClean="0">
                <a:solidFill>
                  <a:schemeClr val="tx1"/>
                </a:solidFill>
                <a:latin typeface="Calibri" panose="020F0502020204030204" pitchFamily="34" charset="0"/>
                <a:ea typeface="Times New Roman" panose="02020603050405020304" pitchFamily="18" charset="0"/>
                <a:cs typeface="Calibri" panose="020F0502020204030204" pitchFamily="34" charset="0"/>
              </a:rPr>
              <a:t>Law Reform </a:t>
            </a:r>
            <a:r>
              <a:rPr lang="en-GB" dirty="0">
                <a:solidFill>
                  <a:schemeClr val="tx1"/>
                </a:solidFill>
                <a:latin typeface="Calibri" panose="020F0502020204030204" pitchFamily="34" charset="0"/>
                <a:ea typeface="Times New Roman" panose="02020603050405020304" pitchFamily="18" charset="0"/>
                <a:cs typeface="Calibri" panose="020F0502020204030204" pitchFamily="34" charset="0"/>
              </a:rPr>
              <a:t>Act 2009 </a:t>
            </a:r>
            <a:r>
              <a:rPr lang="en-GB" dirty="0" smtClean="0">
                <a:solidFill>
                  <a:schemeClr val="tx1"/>
                </a:solidFill>
                <a:latin typeface="Calibri" panose="020F0502020204030204" pitchFamily="34" charset="0"/>
                <a:ea typeface="Times New Roman" panose="02020603050405020304" pitchFamily="18" charset="0"/>
                <a:cs typeface="Calibri" panose="020F0502020204030204" pitchFamily="34" charset="0"/>
              </a:rPr>
              <a:t>(S 103)</a:t>
            </a:r>
            <a:r>
              <a:rPr lang="en-GB" dirty="0">
                <a:solidFill>
                  <a:schemeClr val="tx1"/>
                </a:solidFill>
                <a:latin typeface="Calibri" panose="020F0502020204030204" pitchFamily="34" charset="0"/>
                <a:ea typeface="Times New Roman" panose="02020603050405020304" pitchFamily="18" charset="0"/>
                <a:cs typeface="Calibri" panose="020F0502020204030204" pitchFamily="34" charset="0"/>
              </a:rPr>
              <a:t> </a:t>
            </a:r>
            <a:r>
              <a:rPr lang="en-GB" dirty="0" smtClean="0">
                <a:solidFill>
                  <a:schemeClr val="tx1"/>
                </a:solidFill>
                <a:latin typeface="Calibri" panose="020F0502020204030204" pitchFamily="34" charset="0"/>
                <a:ea typeface="Times New Roman" panose="02020603050405020304" pitchFamily="18" charset="0"/>
                <a:cs typeface="Calibri" panose="020F0502020204030204" pitchFamily="34" charset="0"/>
              </a:rPr>
              <a:t>- Lender </a:t>
            </a:r>
            <a:r>
              <a:rPr lang="en-GB" dirty="0">
                <a:solidFill>
                  <a:schemeClr val="tx1"/>
                </a:solidFill>
                <a:latin typeface="Calibri" panose="020F0502020204030204" pitchFamily="34" charset="0"/>
                <a:ea typeface="Times New Roman" panose="02020603050405020304" pitchFamily="18" charset="0"/>
                <a:cs typeface="Calibri" panose="020F0502020204030204" pitchFamily="34" charset="0"/>
              </a:rPr>
              <a:t>shall ensure that the mortgaged property is sold at the best price reasonable obtainable.  </a:t>
            </a:r>
            <a:endParaRPr lang="en-GB" dirty="0" smtClean="0">
              <a:solidFill>
                <a:schemeClr val="tx1"/>
              </a:solidFill>
              <a:latin typeface="Calibri" panose="020F0502020204030204" pitchFamily="34" charset="0"/>
              <a:ea typeface="Times New Roman" panose="02020603050405020304" pitchFamily="18" charset="0"/>
              <a:cs typeface="Calibri" panose="020F0502020204030204" pitchFamily="34" charset="0"/>
            </a:endParaRPr>
          </a:p>
          <a:p>
            <a:pPr marL="457200" indent="-457200" algn="l">
              <a:spcAft>
                <a:spcPts val="0"/>
              </a:spcAft>
              <a:buFont typeface="Arial" panose="020B0604020202020204" pitchFamily="34" charset="0"/>
              <a:buChar char="•"/>
            </a:pPr>
            <a:r>
              <a:rPr lang="en-GB" dirty="0" smtClean="0">
                <a:solidFill>
                  <a:schemeClr val="tx1"/>
                </a:solidFill>
                <a:latin typeface="Calibri" panose="020F0502020204030204" pitchFamily="34" charset="0"/>
                <a:ea typeface="Times New Roman" panose="02020603050405020304" pitchFamily="18" charset="0"/>
                <a:cs typeface="Calibri" panose="020F0502020204030204" pitchFamily="34" charset="0"/>
              </a:rPr>
              <a:t>The </a:t>
            </a:r>
            <a:r>
              <a:rPr lang="en-GB" dirty="0">
                <a:solidFill>
                  <a:schemeClr val="tx1"/>
                </a:solidFill>
                <a:latin typeface="Calibri" panose="020F0502020204030204" pitchFamily="34" charset="0"/>
                <a:ea typeface="Times New Roman" panose="02020603050405020304" pitchFamily="18" charset="0"/>
                <a:cs typeface="Calibri" panose="020F0502020204030204" pitchFamily="34" charset="0"/>
              </a:rPr>
              <a:t>Lender must notify the client of the outcome of the sale within </a:t>
            </a:r>
            <a:r>
              <a:rPr lang="en-GB" b="1" dirty="0">
                <a:solidFill>
                  <a:schemeClr val="tx1"/>
                </a:solidFill>
                <a:latin typeface="Calibri" panose="020F0502020204030204" pitchFamily="34" charset="0"/>
                <a:ea typeface="Times New Roman" panose="02020603050405020304" pitchFamily="18" charset="0"/>
                <a:cs typeface="Calibri" panose="020F0502020204030204" pitchFamily="34" charset="0"/>
              </a:rPr>
              <a:t>28 </a:t>
            </a:r>
            <a:r>
              <a:rPr lang="en-GB" b="1" dirty="0" smtClean="0">
                <a:solidFill>
                  <a:schemeClr val="tx1"/>
                </a:solidFill>
                <a:latin typeface="Calibri" panose="020F0502020204030204" pitchFamily="34" charset="0"/>
                <a:ea typeface="Times New Roman" panose="02020603050405020304" pitchFamily="18" charset="0"/>
                <a:cs typeface="Calibri" panose="020F0502020204030204" pitchFamily="34" charset="0"/>
              </a:rPr>
              <a:t>days </a:t>
            </a:r>
          </a:p>
          <a:p>
            <a:pPr marL="457200" indent="-457200" algn="l">
              <a:spcAft>
                <a:spcPts val="0"/>
              </a:spcAft>
              <a:buFont typeface="Arial" panose="020B0604020202020204" pitchFamily="34" charset="0"/>
              <a:buChar char="•"/>
            </a:pPr>
            <a:r>
              <a:rPr lang="en-GB" dirty="0" smtClean="0">
                <a:solidFill>
                  <a:schemeClr val="tx1"/>
                </a:solidFill>
                <a:latin typeface="Calibri" panose="020F0502020204030204" pitchFamily="34" charset="0"/>
                <a:ea typeface="Times New Roman" panose="02020603050405020304" pitchFamily="18" charset="0"/>
                <a:cs typeface="Calibri" panose="020F0502020204030204" pitchFamily="34" charset="0"/>
              </a:rPr>
              <a:t>Failure </a:t>
            </a:r>
            <a:r>
              <a:rPr lang="en-GB" dirty="0">
                <a:solidFill>
                  <a:schemeClr val="tx1"/>
                </a:solidFill>
                <a:latin typeface="Calibri" panose="020F0502020204030204" pitchFamily="34" charset="0"/>
                <a:ea typeface="Times New Roman" panose="02020603050405020304" pitchFamily="18" charset="0"/>
                <a:cs typeface="Calibri" panose="020F0502020204030204" pitchFamily="34" charset="0"/>
              </a:rPr>
              <a:t>to do so is an offence.  </a:t>
            </a:r>
            <a:endParaRPr lang="en-GB" dirty="0" smtClean="0">
              <a:solidFill>
                <a:schemeClr val="tx1"/>
              </a:solidFill>
              <a:latin typeface="Calibri" panose="020F0502020204030204" pitchFamily="34" charset="0"/>
              <a:ea typeface="Times New Roman" panose="02020603050405020304" pitchFamily="18" charset="0"/>
              <a:cs typeface="Calibri" panose="020F0502020204030204" pitchFamily="34" charset="0"/>
            </a:endParaRPr>
          </a:p>
          <a:p>
            <a:pPr marL="457200" indent="-457200" algn="l">
              <a:spcAft>
                <a:spcPts val="0"/>
              </a:spcAft>
              <a:buFont typeface="Arial" panose="020B0604020202020204" pitchFamily="34" charset="0"/>
              <a:buChar char="•"/>
            </a:pPr>
            <a:r>
              <a:rPr lang="en-GB" dirty="0" smtClean="0">
                <a:solidFill>
                  <a:schemeClr val="tx1"/>
                </a:solidFill>
                <a:latin typeface="Calibri" panose="020F0502020204030204" pitchFamily="34" charset="0"/>
                <a:ea typeface="Times New Roman" panose="02020603050405020304" pitchFamily="18" charset="0"/>
                <a:cs typeface="Arial" panose="020B0604020202020204" pitchFamily="34" charset="0"/>
              </a:rPr>
              <a:t>Following </a:t>
            </a:r>
            <a:r>
              <a:rPr lang="en-GB" dirty="0">
                <a:solidFill>
                  <a:schemeClr val="tx1"/>
                </a:solidFill>
                <a:latin typeface="Calibri" panose="020F0502020204030204" pitchFamily="34" charset="0"/>
                <a:ea typeface="Times New Roman" panose="02020603050405020304" pitchFamily="18" charset="0"/>
                <a:cs typeface="Arial" panose="020B0604020202020204" pitchFamily="34" charset="0"/>
              </a:rPr>
              <a:t>the sale of the property, all monies due to the Lender </a:t>
            </a:r>
            <a:r>
              <a:rPr lang="en-GB" dirty="0" smtClean="0">
                <a:solidFill>
                  <a:schemeClr val="tx1"/>
                </a:solidFill>
                <a:latin typeface="Calibri" panose="020F0502020204030204" pitchFamily="34" charset="0"/>
                <a:ea typeface="Times New Roman" panose="02020603050405020304" pitchFamily="18" charset="0"/>
                <a:cs typeface="Arial" panose="020B0604020202020204" pitchFamily="34" charset="0"/>
              </a:rPr>
              <a:t>are </a:t>
            </a:r>
            <a:r>
              <a:rPr lang="en-GB" dirty="0">
                <a:solidFill>
                  <a:schemeClr val="tx1"/>
                </a:solidFill>
                <a:latin typeface="Calibri" panose="020F0502020204030204" pitchFamily="34" charset="0"/>
                <a:ea typeface="Times New Roman" panose="02020603050405020304" pitchFamily="18" charset="0"/>
                <a:cs typeface="Arial" panose="020B0604020202020204" pitchFamily="34" charset="0"/>
              </a:rPr>
              <a:t>deducted from the proceeds of sale. </a:t>
            </a:r>
            <a:endParaRPr lang="en-GB" dirty="0" smtClean="0">
              <a:solidFill>
                <a:schemeClr val="tx1"/>
              </a:solidFill>
              <a:latin typeface="Calibri" panose="020F0502020204030204" pitchFamily="34" charset="0"/>
              <a:ea typeface="Times New Roman" panose="02020603050405020304" pitchFamily="18" charset="0"/>
              <a:cs typeface="Arial" panose="020B0604020202020204" pitchFamily="34" charset="0"/>
            </a:endParaRPr>
          </a:p>
          <a:p>
            <a:pPr marL="457200" indent="-457200" algn="l">
              <a:spcAft>
                <a:spcPts val="0"/>
              </a:spcAft>
              <a:buFont typeface="Arial" panose="020B0604020202020204" pitchFamily="34" charset="0"/>
              <a:buChar char="•"/>
            </a:pPr>
            <a:r>
              <a:rPr lang="en-GB" dirty="0" smtClean="0">
                <a:solidFill>
                  <a:schemeClr val="tx1"/>
                </a:solidFill>
                <a:latin typeface="Calibri" panose="020F0502020204030204" pitchFamily="34" charset="0"/>
                <a:ea typeface="Times New Roman" panose="02020603050405020304" pitchFamily="18" charset="0"/>
                <a:cs typeface="Arial" panose="020B0604020202020204" pitchFamily="34" charset="0"/>
              </a:rPr>
              <a:t>If </a:t>
            </a:r>
            <a:r>
              <a:rPr lang="en-GB" dirty="0">
                <a:solidFill>
                  <a:schemeClr val="tx1"/>
                </a:solidFill>
                <a:latin typeface="Calibri" panose="020F0502020204030204" pitchFamily="34" charset="0"/>
                <a:ea typeface="Times New Roman" panose="02020603050405020304" pitchFamily="18" charset="0"/>
                <a:cs typeface="Arial" panose="020B0604020202020204" pitchFamily="34" charset="0"/>
              </a:rPr>
              <a:t>the amount then owed to the Lender is greater than what is left, there is still a residual debt outstanding and this can then be pursued by the Lender as a ‘stand-alone’ debt.  </a:t>
            </a:r>
            <a:endParaRPr lang="en-IE" dirty="0">
              <a:solidFill>
                <a:schemeClr val="tx1"/>
              </a:solidFill>
              <a:latin typeface="Times New Roman" panose="02020603050405020304" pitchFamily="18" charset="0"/>
              <a:ea typeface="Times New Roman" panose="02020603050405020304" pitchFamily="18" charset="0"/>
            </a:endParaRPr>
          </a:p>
          <a:p>
            <a:pPr marL="457200" indent="-457200">
              <a:buFont typeface="Arial" panose="020B0604020202020204" pitchFamily="34" charset="0"/>
              <a:buChar char="•"/>
            </a:pPr>
            <a:r>
              <a:rPr lang="en-IE" dirty="0"/>
              <a:t> </a:t>
            </a:r>
          </a:p>
          <a:p>
            <a:pPr marL="457200" indent="-457200" algn="l">
              <a:buFont typeface="Arial" panose="020B0604020202020204" pitchFamily="34" charset="0"/>
              <a:buChar char="•"/>
            </a:pPr>
            <a:endParaRPr lang="en-IE" dirty="0">
              <a:solidFill>
                <a:schemeClr val="tx1"/>
              </a:solidFill>
            </a:endParaRPr>
          </a:p>
        </p:txBody>
      </p:sp>
    </p:spTree>
    <p:extLst>
      <p:ext uri="{BB962C8B-B14F-4D97-AF65-F5344CB8AC3E}">
        <p14:creationId xmlns:p14="http://schemas.microsoft.com/office/powerpoint/2010/main" val="12463741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5576" y="1916833"/>
            <a:ext cx="7344816" cy="1446550"/>
          </a:xfrm>
          <a:prstGeom prst="rect">
            <a:avLst/>
          </a:prstGeom>
        </p:spPr>
        <p:txBody>
          <a:bodyPr wrap="square">
            <a:spAutoFit/>
          </a:bodyPr>
          <a:lstStyle/>
          <a:p>
            <a:pPr marL="548640" marR="548640" algn="ctr">
              <a:spcBef>
                <a:spcPts val="1800"/>
              </a:spcBef>
              <a:spcAft>
                <a:spcPts val="1800"/>
              </a:spcAft>
            </a:pPr>
            <a:r>
              <a:rPr lang="en-GB" sz="4400" dirty="0">
                <a:latin typeface="Calibri" panose="020F0502020204030204" pitchFamily="34" charset="0"/>
                <a:ea typeface="Times New Roman" panose="02020603050405020304" pitchFamily="18" charset="0"/>
              </a:rPr>
              <a:t>Types of social housing supports available</a:t>
            </a:r>
            <a:endParaRPr lang="en-IE" sz="4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6029911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68761"/>
            <a:ext cx="7772400" cy="720079"/>
          </a:xfrm>
        </p:spPr>
        <p:txBody>
          <a:bodyPr>
            <a:normAutofit fontScale="90000"/>
          </a:bodyPr>
          <a:lstStyle/>
          <a:p>
            <a:r>
              <a:rPr lang="en-IE" dirty="0" smtClean="0"/>
              <a:t>Social Housing Supports</a:t>
            </a:r>
            <a:endParaRPr lang="en-IE" dirty="0"/>
          </a:p>
        </p:txBody>
      </p:sp>
      <p:sp>
        <p:nvSpPr>
          <p:cNvPr id="3" name="Subtitle 2"/>
          <p:cNvSpPr>
            <a:spLocks noGrp="1"/>
          </p:cNvSpPr>
          <p:nvPr>
            <p:ph type="subTitle" idx="1"/>
          </p:nvPr>
        </p:nvSpPr>
        <p:spPr>
          <a:xfrm>
            <a:off x="539552" y="2348880"/>
            <a:ext cx="8208912" cy="4509120"/>
          </a:xfrm>
        </p:spPr>
        <p:txBody>
          <a:bodyPr>
            <a:normAutofit fontScale="70000" lnSpcReduction="20000"/>
          </a:bodyPr>
          <a:lstStyle/>
          <a:p>
            <a:pPr algn="l"/>
            <a:r>
              <a:rPr lang="en-GB" dirty="0">
                <a:solidFill>
                  <a:schemeClr val="tx1"/>
                </a:solidFill>
                <a:latin typeface="Calibri" panose="020F0502020204030204" pitchFamily="34" charset="0"/>
                <a:ea typeface="Times New Roman" panose="02020603050405020304" pitchFamily="18" charset="0"/>
                <a:cs typeface="Calibri" panose="020F0502020204030204" pitchFamily="34" charset="0"/>
              </a:rPr>
              <a:t>Once a person has lost their home either through voluntary surrender, voluntary sale or repossession, their housing options </a:t>
            </a:r>
            <a:r>
              <a:rPr lang="en-GB" dirty="0" smtClean="0">
                <a:solidFill>
                  <a:schemeClr val="tx1"/>
                </a:solidFill>
                <a:latin typeface="Calibri" panose="020F0502020204030204" pitchFamily="34" charset="0"/>
                <a:ea typeface="Times New Roman" panose="02020603050405020304" pitchFamily="18" charset="0"/>
                <a:cs typeface="Calibri" panose="020F0502020204030204" pitchFamily="34" charset="0"/>
              </a:rPr>
              <a:t>are: </a:t>
            </a:r>
            <a:r>
              <a:rPr lang="en-GB" dirty="0">
                <a:solidFill>
                  <a:schemeClr val="tx1"/>
                </a:solidFill>
                <a:latin typeface="Calibri" panose="020F0502020204030204" pitchFamily="34" charset="0"/>
                <a:ea typeface="Times New Roman" panose="02020603050405020304" pitchFamily="18" charset="0"/>
                <a:cs typeface="Calibri" panose="020F0502020204030204" pitchFamily="34" charset="0"/>
              </a:rPr>
              <a:t>	</a:t>
            </a:r>
            <a:endParaRPr lang="en-GB" dirty="0" smtClean="0">
              <a:solidFill>
                <a:schemeClr val="tx1"/>
              </a:solidFill>
              <a:latin typeface="Calibri" panose="020F0502020204030204" pitchFamily="34" charset="0"/>
              <a:ea typeface="Times New Roman" panose="02020603050405020304" pitchFamily="18" charset="0"/>
              <a:cs typeface="Calibri" panose="020F0502020204030204" pitchFamily="34" charset="0"/>
            </a:endParaRPr>
          </a:p>
          <a:p>
            <a:pPr algn="l"/>
            <a:r>
              <a:rPr lang="en-GB" dirty="0">
                <a:solidFill>
                  <a:schemeClr val="tx1"/>
                </a:solidFill>
                <a:latin typeface="Calibri" panose="020F0502020204030204" pitchFamily="34" charset="0"/>
                <a:ea typeface="Times New Roman" panose="02020603050405020304" pitchFamily="18" charset="0"/>
                <a:cs typeface="Calibri" panose="020F0502020204030204" pitchFamily="34" charset="0"/>
              </a:rPr>
              <a:t>	</a:t>
            </a:r>
            <a:r>
              <a:rPr lang="en-GB" dirty="0" smtClean="0">
                <a:solidFill>
                  <a:schemeClr val="tx1"/>
                </a:solidFill>
                <a:latin typeface="Calibri" panose="020F0502020204030204" pitchFamily="34" charset="0"/>
                <a:ea typeface="Times New Roman" panose="02020603050405020304" pitchFamily="18" charset="0"/>
                <a:cs typeface="Calibri" panose="020F0502020204030204" pitchFamily="34" charset="0"/>
              </a:rPr>
              <a:t>1.  social housing</a:t>
            </a:r>
          </a:p>
          <a:p>
            <a:pPr algn="l"/>
            <a:r>
              <a:rPr lang="en-GB" dirty="0">
                <a:solidFill>
                  <a:schemeClr val="tx1"/>
                </a:solidFill>
                <a:latin typeface="Calibri" panose="020F0502020204030204" pitchFamily="34" charset="0"/>
                <a:ea typeface="Times New Roman" panose="02020603050405020304" pitchFamily="18" charset="0"/>
                <a:cs typeface="Calibri" panose="020F0502020204030204" pitchFamily="34" charset="0"/>
              </a:rPr>
              <a:t>	</a:t>
            </a:r>
            <a:r>
              <a:rPr lang="en-GB" dirty="0" smtClean="0">
                <a:solidFill>
                  <a:schemeClr val="tx1"/>
                </a:solidFill>
                <a:latin typeface="Calibri" panose="020F0502020204030204" pitchFamily="34" charset="0"/>
                <a:ea typeface="Times New Roman" panose="02020603050405020304" pitchFamily="18" charset="0"/>
                <a:cs typeface="Calibri" panose="020F0502020204030204" pitchFamily="34" charset="0"/>
              </a:rPr>
              <a:t>2. private </a:t>
            </a:r>
            <a:r>
              <a:rPr lang="en-GB" dirty="0">
                <a:solidFill>
                  <a:schemeClr val="tx1"/>
                </a:solidFill>
                <a:latin typeface="Calibri" panose="020F0502020204030204" pitchFamily="34" charset="0"/>
                <a:ea typeface="Times New Roman" panose="02020603050405020304" pitchFamily="18" charset="0"/>
                <a:cs typeface="Calibri" panose="020F0502020204030204" pitchFamily="34" charset="0"/>
              </a:rPr>
              <a:t>rented accommodation with the </a:t>
            </a:r>
            <a:r>
              <a:rPr lang="en-GB" dirty="0" smtClean="0">
                <a:solidFill>
                  <a:schemeClr val="tx1"/>
                </a:solidFill>
                <a:latin typeface="Calibri" panose="020F0502020204030204" pitchFamily="34" charset="0"/>
                <a:ea typeface="Times New Roman" panose="02020603050405020304" pitchFamily="18" charset="0"/>
                <a:cs typeface="Calibri" panose="020F0502020204030204" pitchFamily="34" charset="0"/>
              </a:rPr>
              <a:t>assistance </a:t>
            </a:r>
            <a:r>
              <a:rPr lang="en-GB" dirty="0">
                <a:solidFill>
                  <a:schemeClr val="tx1"/>
                </a:solidFill>
                <a:latin typeface="Calibri" panose="020F0502020204030204" pitchFamily="34" charset="0"/>
                <a:ea typeface="Times New Roman" panose="02020603050405020304" pitchFamily="18" charset="0"/>
                <a:cs typeface="Calibri" panose="020F0502020204030204" pitchFamily="34" charset="0"/>
              </a:rPr>
              <a:t>of </a:t>
            </a:r>
            <a:r>
              <a:rPr lang="en-GB" dirty="0" smtClean="0">
                <a:solidFill>
                  <a:schemeClr val="tx1"/>
                </a:solidFill>
                <a:latin typeface="Calibri" panose="020F0502020204030204" pitchFamily="34" charset="0"/>
                <a:ea typeface="Times New Roman" panose="02020603050405020304" pitchFamily="18" charset="0"/>
                <a:cs typeface="Calibri" panose="020F0502020204030204" pitchFamily="34" charset="0"/>
              </a:rPr>
              <a:t>		Rent </a:t>
            </a:r>
            <a:r>
              <a:rPr lang="en-GB" dirty="0">
                <a:solidFill>
                  <a:schemeClr val="tx1"/>
                </a:solidFill>
                <a:latin typeface="Calibri" panose="020F0502020204030204" pitchFamily="34" charset="0"/>
                <a:ea typeface="Times New Roman" panose="02020603050405020304" pitchFamily="18" charset="0"/>
                <a:cs typeface="Calibri" panose="020F0502020204030204" pitchFamily="34" charset="0"/>
              </a:rPr>
              <a:t>Supplement or Housing  </a:t>
            </a:r>
            <a:r>
              <a:rPr lang="en-GB" dirty="0" smtClean="0">
                <a:solidFill>
                  <a:schemeClr val="tx1"/>
                </a:solidFill>
                <a:latin typeface="Calibri" panose="020F0502020204030204" pitchFamily="34" charset="0"/>
                <a:ea typeface="Times New Roman" panose="02020603050405020304" pitchFamily="18" charset="0"/>
                <a:cs typeface="Calibri" panose="020F0502020204030204" pitchFamily="34" charset="0"/>
              </a:rPr>
              <a:t>Assistance </a:t>
            </a:r>
            <a:r>
              <a:rPr lang="en-GB" dirty="0">
                <a:solidFill>
                  <a:schemeClr val="tx1"/>
                </a:solidFill>
                <a:latin typeface="Calibri" panose="020F0502020204030204" pitchFamily="34" charset="0"/>
                <a:ea typeface="Times New Roman" panose="02020603050405020304" pitchFamily="18" charset="0"/>
                <a:cs typeface="Calibri" panose="020F0502020204030204" pitchFamily="34" charset="0"/>
              </a:rPr>
              <a:t>Payment (HAP). </a:t>
            </a:r>
            <a:endParaRPr lang="en-GB" dirty="0" smtClean="0">
              <a:solidFill>
                <a:schemeClr val="tx1"/>
              </a:solidFill>
              <a:latin typeface="Calibri" panose="020F0502020204030204" pitchFamily="34" charset="0"/>
              <a:ea typeface="Times New Roman" panose="02020603050405020304" pitchFamily="18" charset="0"/>
              <a:cs typeface="Calibri" panose="020F0502020204030204" pitchFamily="34" charset="0"/>
            </a:endParaRPr>
          </a:p>
          <a:p>
            <a:pPr algn="l"/>
            <a:endParaRPr lang="en-GB" dirty="0" smtClean="0">
              <a:solidFill>
                <a:schemeClr val="tx1"/>
              </a:solidFill>
              <a:latin typeface="Calibri" panose="020F0502020204030204" pitchFamily="34" charset="0"/>
              <a:ea typeface="Times New Roman" panose="02020603050405020304" pitchFamily="18" charset="0"/>
              <a:cs typeface="Calibri" panose="020F0502020204030204" pitchFamily="34" charset="0"/>
            </a:endParaRPr>
          </a:p>
          <a:p>
            <a:pPr marL="457200" indent="-457200" algn="l">
              <a:buFont typeface="Arial" panose="020B0604020202020204" pitchFamily="34" charset="0"/>
              <a:buChar char="•"/>
            </a:pPr>
            <a:r>
              <a:rPr lang="en-GB" dirty="0" smtClean="0">
                <a:solidFill>
                  <a:schemeClr val="tx1"/>
                </a:solidFill>
                <a:latin typeface="Calibri" panose="020F0502020204030204" pitchFamily="34" charset="0"/>
                <a:ea typeface="Times New Roman" panose="02020603050405020304" pitchFamily="18" charset="0"/>
                <a:cs typeface="Calibri" panose="020F0502020204030204" pitchFamily="34" charset="0"/>
              </a:rPr>
              <a:t>Requirement of an </a:t>
            </a:r>
            <a:r>
              <a:rPr lang="en-GB" dirty="0">
                <a:solidFill>
                  <a:schemeClr val="tx1"/>
                </a:solidFill>
                <a:latin typeface="Calibri" panose="020F0502020204030204" pitchFamily="34" charset="0"/>
                <a:ea typeface="Times New Roman" panose="02020603050405020304" pitchFamily="18" charset="0"/>
                <a:cs typeface="Calibri" panose="020F0502020204030204" pitchFamily="34" charset="0"/>
              </a:rPr>
              <a:t>application to a local authority to be assessed for social housing support. </a:t>
            </a:r>
            <a:endParaRPr lang="en-GB" dirty="0" smtClean="0">
              <a:solidFill>
                <a:schemeClr val="tx1"/>
              </a:solidFill>
              <a:latin typeface="Calibri" panose="020F0502020204030204" pitchFamily="34" charset="0"/>
              <a:ea typeface="Times New Roman" panose="02020603050405020304" pitchFamily="18" charset="0"/>
              <a:cs typeface="Calibri" panose="020F0502020204030204" pitchFamily="34" charset="0"/>
            </a:endParaRPr>
          </a:p>
          <a:p>
            <a:pPr marL="457200" indent="-457200" algn="l">
              <a:buFont typeface="Arial" panose="020B0604020202020204" pitchFamily="34" charset="0"/>
              <a:buChar char="•"/>
            </a:pPr>
            <a:r>
              <a:rPr lang="en-GB" dirty="0" smtClean="0">
                <a:solidFill>
                  <a:schemeClr val="tx1"/>
                </a:solidFill>
              </a:rPr>
              <a:t>Assessment for </a:t>
            </a:r>
            <a:r>
              <a:rPr lang="en-GB" dirty="0">
                <a:solidFill>
                  <a:schemeClr val="tx1"/>
                </a:solidFill>
              </a:rPr>
              <a:t>social housing support  </a:t>
            </a:r>
            <a:r>
              <a:rPr lang="en-GB" dirty="0" smtClean="0">
                <a:solidFill>
                  <a:schemeClr val="tx1"/>
                </a:solidFill>
              </a:rPr>
              <a:t>can be made by a local </a:t>
            </a:r>
            <a:r>
              <a:rPr lang="en-GB" dirty="0">
                <a:solidFill>
                  <a:schemeClr val="tx1"/>
                </a:solidFill>
              </a:rPr>
              <a:t>authority following a decision by the Lender that </a:t>
            </a:r>
            <a:r>
              <a:rPr lang="en-GB" dirty="0" smtClean="0">
                <a:solidFill>
                  <a:schemeClr val="tx1"/>
                </a:solidFill>
              </a:rPr>
              <a:t>the </a:t>
            </a:r>
            <a:r>
              <a:rPr lang="en-GB" dirty="0">
                <a:solidFill>
                  <a:schemeClr val="tx1"/>
                </a:solidFill>
              </a:rPr>
              <a:t>mortgage has been declared </a:t>
            </a:r>
            <a:r>
              <a:rPr lang="en-GB" b="1" dirty="0">
                <a:solidFill>
                  <a:schemeClr val="tx1"/>
                </a:solidFill>
              </a:rPr>
              <a:t>unsustainable</a:t>
            </a:r>
            <a:r>
              <a:rPr lang="en-GB" dirty="0">
                <a:solidFill>
                  <a:schemeClr val="tx1"/>
                </a:solidFill>
              </a:rPr>
              <a:t>, under the </a:t>
            </a:r>
            <a:r>
              <a:rPr lang="en-GB" dirty="0" smtClean="0">
                <a:solidFill>
                  <a:schemeClr val="tx1"/>
                </a:solidFill>
              </a:rPr>
              <a:t>CCMA</a:t>
            </a:r>
            <a:endParaRPr lang="en-IE" dirty="0">
              <a:solidFill>
                <a:schemeClr val="tx1"/>
              </a:solidFill>
            </a:endParaRPr>
          </a:p>
        </p:txBody>
      </p:sp>
    </p:spTree>
    <p:extLst>
      <p:ext uri="{BB962C8B-B14F-4D97-AF65-F5344CB8AC3E}">
        <p14:creationId xmlns:p14="http://schemas.microsoft.com/office/powerpoint/2010/main" val="26229812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4745"/>
            <a:ext cx="8278688" cy="792087"/>
          </a:xfrm>
        </p:spPr>
        <p:txBody>
          <a:bodyPr>
            <a:normAutofit fontScale="90000"/>
          </a:bodyPr>
          <a:lstStyle/>
          <a:p>
            <a:r>
              <a:rPr lang="en-IE" dirty="0" smtClean="0"/>
              <a:t>Application for Social Housing Support</a:t>
            </a:r>
            <a:endParaRPr lang="en-IE" dirty="0"/>
          </a:p>
        </p:txBody>
      </p:sp>
      <p:sp>
        <p:nvSpPr>
          <p:cNvPr id="3" name="Subtitle 2"/>
          <p:cNvSpPr>
            <a:spLocks noGrp="1"/>
          </p:cNvSpPr>
          <p:nvPr>
            <p:ph type="subTitle" idx="1"/>
          </p:nvPr>
        </p:nvSpPr>
        <p:spPr>
          <a:xfrm>
            <a:off x="467544" y="2204864"/>
            <a:ext cx="8856984" cy="4536504"/>
          </a:xfrm>
        </p:spPr>
        <p:txBody>
          <a:bodyPr>
            <a:normAutofit fontScale="70000" lnSpcReduction="20000"/>
          </a:bodyPr>
          <a:lstStyle/>
          <a:p>
            <a:pPr marL="457200" indent="-457200" algn="l">
              <a:spcAft>
                <a:spcPts val="0"/>
              </a:spcAft>
              <a:buFont typeface="Arial" panose="020B0604020202020204" pitchFamily="34" charset="0"/>
              <a:buChar char="•"/>
            </a:pPr>
            <a:r>
              <a:rPr lang="en-GB" dirty="0" smtClean="0">
                <a:solidFill>
                  <a:schemeClr val="tx1"/>
                </a:solidFill>
                <a:latin typeface="Calibri" panose="020F0502020204030204" pitchFamily="34" charset="0"/>
                <a:ea typeface="Times New Roman" panose="02020603050405020304" pitchFamily="18" charset="0"/>
                <a:cs typeface="Calibri" panose="020F0502020204030204" pitchFamily="34" charset="0"/>
              </a:rPr>
              <a:t>Housing </a:t>
            </a:r>
            <a:r>
              <a:rPr lang="en-GB" dirty="0">
                <a:solidFill>
                  <a:schemeClr val="tx1"/>
                </a:solidFill>
                <a:latin typeface="Calibri" panose="020F0502020204030204" pitchFamily="34" charset="0"/>
                <a:ea typeface="Times New Roman" panose="02020603050405020304" pitchFamily="18" charset="0"/>
                <a:cs typeface="Calibri" panose="020F0502020204030204" pitchFamily="34" charset="0"/>
              </a:rPr>
              <a:t>(Miscellaneous Provisions) Act </a:t>
            </a:r>
            <a:r>
              <a:rPr lang="en-GB" dirty="0" smtClean="0">
                <a:solidFill>
                  <a:schemeClr val="tx1"/>
                </a:solidFill>
                <a:latin typeface="Calibri" panose="020F0502020204030204" pitchFamily="34" charset="0"/>
                <a:ea typeface="Times New Roman" panose="02020603050405020304" pitchFamily="18" charset="0"/>
                <a:cs typeface="Calibri" panose="020F0502020204030204" pitchFamily="34" charset="0"/>
              </a:rPr>
              <a:t>2009 - </a:t>
            </a:r>
            <a:r>
              <a:rPr lang="en-GB" dirty="0">
                <a:solidFill>
                  <a:schemeClr val="tx1"/>
                </a:solidFill>
                <a:latin typeface="Calibri" panose="020F0502020204030204" pitchFamily="34" charset="0"/>
                <a:ea typeface="Times New Roman" panose="02020603050405020304" pitchFamily="18" charset="0"/>
                <a:cs typeface="Calibri" panose="020F0502020204030204" pitchFamily="34" charset="0"/>
              </a:rPr>
              <a:t>an applicant for housing no longer applies specifically for a local authority home.  He/she now applies for Social Housing Support. </a:t>
            </a:r>
            <a:endParaRPr lang="en-GB" dirty="0" smtClean="0">
              <a:solidFill>
                <a:schemeClr val="tx1"/>
              </a:solidFill>
              <a:latin typeface="Calibri" panose="020F0502020204030204" pitchFamily="34" charset="0"/>
              <a:ea typeface="Times New Roman" panose="02020603050405020304" pitchFamily="18" charset="0"/>
              <a:cs typeface="Calibri" panose="020F0502020204030204" pitchFamily="34" charset="0"/>
            </a:endParaRPr>
          </a:p>
          <a:p>
            <a:pPr marL="457200" indent="-457200" algn="l">
              <a:spcAft>
                <a:spcPts val="0"/>
              </a:spcAft>
              <a:buFont typeface="Arial" panose="020B0604020202020204" pitchFamily="34" charset="0"/>
              <a:buChar char="•"/>
            </a:pPr>
            <a:r>
              <a:rPr lang="en-GB" dirty="0" smtClean="0">
                <a:solidFill>
                  <a:schemeClr val="tx1"/>
                </a:solidFill>
                <a:latin typeface="Calibri" panose="020F0502020204030204" pitchFamily="34" charset="0"/>
                <a:ea typeface="Times New Roman" panose="02020603050405020304" pitchFamily="18" charset="0"/>
                <a:cs typeface="Calibri" panose="020F0502020204030204" pitchFamily="34" charset="0"/>
              </a:rPr>
              <a:t>A person </a:t>
            </a:r>
            <a:r>
              <a:rPr lang="en-GB" dirty="0">
                <a:solidFill>
                  <a:schemeClr val="tx1"/>
                </a:solidFill>
                <a:latin typeface="Calibri" panose="020F0502020204030204" pitchFamily="34" charset="0"/>
                <a:ea typeface="Times New Roman" panose="02020603050405020304" pitchFamily="18" charset="0"/>
                <a:cs typeface="Calibri" panose="020F0502020204030204" pitchFamily="34" charset="0"/>
              </a:rPr>
              <a:t>who has been deemed eligible for social housing </a:t>
            </a:r>
            <a:r>
              <a:rPr lang="en-GB" dirty="0" smtClean="0">
                <a:solidFill>
                  <a:schemeClr val="tx1"/>
                </a:solidFill>
                <a:latin typeface="Calibri" panose="020F0502020204030204" pitchFamily="34" charset="0"/>
                <a:ea typeface="Times New Roman" panose="02020603050405020304" pitchFamily="18" charset="0"/>
                <a:cs typeface="Calibri" panose="020F0502020204030204" pitchFamily="34" charset="0"/>
              </a:rPr>
              <a:t>support, who cannot </a:t>
            </a:r>
            <a:r>
              <a:rPr lang="en-GB" dirty="0">
                <a:solidFill>
                  <a:schemeClr val="tx1"/>
                </a:solidFill>
                <a:latin typeface="Calibri" panose="020F0502020204030204" pitchFamily="34" charset="0"/>
                <a:ea typeface="Times New Roman" panose="02020603050405020304" pitchFamily="18" charset="0"/>
                <a:cs typeface="Calibri" panose="020F0502020204030204" pitchFamily="34" charset="0"/>
              </a:rPr>
              <a:t>be housed in a local authority property or a voluntary housing association </a:t>
            </a:r>
            <a:r>
              <a:rPr lang="en-GB" dirty="0" smtClean="0">
                <a:solidFill>
                  <a:schemeClr val="tx1"/>
                </a:solidFill>
                <a:latin typeface="Calibri" panose="020F0502020204030204" pitchFamily="34" charset="0"/>
                <a:ea typeface="Times New Roman" panose="02020603050405020304" pitchFamily="18" charset="0"/>
                <a:cs typeface="Calibri" panose="020F0502020204030204" pitchFamily="34" charset="0"/>
              </a:rPr>
              <a:t>property, </a:t>
            </a:r>
            <a:r>
              <a:rPr lang="en-GB" dirty="0">
                <a:solidFill>
                  <a:schemeClr val="tx1"/>
                </a:solidFill>
                <a:latin typeface="Calibri" panose="020F0502020204030204" pitchFamily="34" charset="0"/>
                <a:ea typeface="Times New Roman" panose="02020603050405020304" pitchFamily="18" charset="0"/>
                <a:cs typeface="Calibri" panose="020F0502020204030204" pitchFamily="34" charset="0"/>
              </a:rPr>
              <a:t>can apply for Rent Supplement or Housing Assistance Payment so that they can rent privately.</a:t>
            </a:r>
            <a:endParaRPr lang="en-IE" dirty="0">
              <a:solidFill>
                <a:schemeClr val="tx1"/>
              </a:solidFill>
              <a:latin typeface="Times New Roman" panose="02020603050405020304" pitchFamily="18" charset="0"/>
              <a:ea typeface="Times New Roman" panose="02020603050405020304" pitchFamily="18" charset="0"/>
            </a:endParaRPr>
          </a:p>
          <a:p>
            <a:pPr marL="457200" indent="-457200" algn="l">
              <a:spcAft>
                <a:spcPts val="0"/>
              </a:spcAft>
              <a:buFont typeface="Arial" panose="020B0604020202020204" pitchFamily="34" charset="0"/>
              <a:buChar char="•"/>
            </a:pPr>
            <a:r>
              <a:rPr lang="en-GB" dirty="0">
                <a:solidFill>
                  <a:schemeClr val="tx1"/>
                </a:solidFill>
                <a:latin typeface="Calibri" panose="020F0502020204030204" pitchFamily="34" charset="0"/>
                <a:ea typeface="Times New Roman" panose="02020603050405020304" pitchFamily="18" charset="0"/>
                <a:cs typeface="Calibri" panose="020F0502020204030204" pitchFamily="34" charset="0"/>
              </a:rPr>
              <a:t> Section 20 of the Housing (Miscellaneous Provisions) Act 2009 and the Social Housing Regulations 2011 </a:t>
            </a:r>
            <a:r>
              <a:rPr lang="en-GB" dirty="0" smtClean="0">
                <a:solidFill>
                  <a:schemeClr val="tx1"/>
                </a:solidFill>
                <a:latin typeface="Calibri" panose="020F0502020204030204" pitchFamily="34" charset="0"/>
                <a:ea typeface="Times New Roman" panose="02020603050405020304" pitchFamily="18" charset="0"/>
                <a:cs typeface="Calibri" panose="020F0502020204030204" pitchFamily="34" charset="0"/>
              </a:rPr>
              <a:t>sets </a:t>
            </a:r>
            <a:r>
              <a:rPr lang="en-GB" dirty="0">
                <a:solidFill>
                  <a:schemeClr val="tx1"/>
                </a:solidFill>
                <a:latin typeface="Calibri" panose="020F0502020204030204" pitchFamily="34" charset="0"/>
                <a:ea typeface="Times New Roman" panose="02020603050405020304" pitchFamily="18" charset="0"/>
                <a:cs typeface="Calibri" panose="020F0502020204030204" pitchFamily="34" charset="0"/>
              </a:rPr>
              <a:t>out the process for assessing a person’s eligibility for Social Housing Support.  </a:t>
            </a:r>
            <a:endParaRPr lang="en-GB" dirty="0" smtClean="0">
              <a:solidFill>
                <a:schemeClr val="tx1"/>
              </a:solidFill>
              <a:latin typeface="Calibri" panose="020F0502020204030204" pitchFamily="34" charset="0"/>
              <a:ea typeface="Times New Roman" panose="02020603050405020304" pitchFamily="18" charset="0"/>
              <a:cs typeface="Calibri" panose="020F0502020204030204" pitchFamily="34" charset="0"/>
            </a:endParaRPr>
          </a:p>
          <a:p>
            <a:pPr marL="457200" indent="-457200" algn="l">
              <a:spcAft>
                <a:spcPts val="0"/>
              </a:spcAft>
              <a:buFont typeface="Arial" panose="020B0604020202020204" pitchFamily="34" charset="0"/>
              <a:buChar char="•"/>
            </a:pPr>
            <a:r>
              <a:rPr lang="en-GB" dirty="0" smtClean="0">
                <a:solidFill>
                  <a:schemeClr val="tx1"/>
                </a:solidFill>
                <a:latin typeface="Calibri" panose="020F0502020204030204" pitchFamily="34" charset="0"/>
                <a:ea typeface="Times New Roman" panose="02020603050405020304" pitchFamily="18" charset="0"/>
                <a:cs typeface="Calibri" panose="020F0502020204030204" pitchFamily="34" charset="0"/>
              </a:rPr>
              <a:t>Section </a:t>
            </a:r>
            <a:r>
              <a:rPr lang="en-GB" dirty="0">
                <a:solidFill>
                  <a:schemeClr val="tx1"/>
                </a:solidFill>
                <a:latin typeface="Calibri" panose="020F0502020204030204" pitchFamily="34" charset="0"/>
                <a:ea typeface="Times New Roman" panose="02020603050405020304" pitchFamily="18" charset="0"/>
                <a:cs typeface="Calibri" panose="020F0502020204030204" pitchFamily="34" charset="0"/>
              </a:rPr>
              <a:t>32 of the Housing Act sets out </a:t>
            </a:r>
            <a:r>
              <a:rPr lang="en-GB" dirty="0" smtClean="0">
                <a:solidFill>
                  <a:schemeClr val="tx1"/>
                </a:solidFill>
                <a:latin typeface="Calibri" panose="020F0502020204030204" pitchFamily="34" charset="0"/>
                <a:ea typeface="Times New Roman" panose="02020603050405020304" pitchFamily="18" charset="0"/>
                <a:cs typeface="Calibri" panose="020F0502020204030204" pitchFamily="34" charset="0"/>
              </a:rPr>
              <a:t>a </a:t>
            </a:r>
            <a:r>
              <a:rPr lang="en-GB" dirty="0">
                <a:solidFill>
                  <a:schemeClr val="tx1"/>
                </a:solidFill>
                <a:latin typeface="Calibri" panose="020F0502020204030204" pitchFamily="34" charset="0"/>
                <a:ea typeface="Times New Roman" panose="02020603050405020304" pitchFamily="18" charset="0"/>
                <a:cs typeface="Calibri" panose="020F0502020204030204" pitchFamily="34" charset="0"/>
              </a:rPr>
              <a:t>national application process for housing.  </a:t>
            </a:r>
            <a:endParaRPr lang="en-GB" dirty="0" smtClean="0">
              <a:solidFill>
                <a:schemeClr val="tx1"/>
              </a:solidFill>
              <a:latin typeface="Calibri" panose="020F0502020204030204" pitchFamily="34" charset="0"/>
              <a:ea typeface="Times New Roman" panose="02020603050405020304" pitchFamily="18" charset="0"/>
              <a:cs typeface="Calibri" panose="020F0502020204030204" pitchFamily="34" charset="0"/>
            </a:endParaRPr>
          </a:p>
          <a:p>
            <a:pPr marL="457200" indent="-457200" algn="l">
              <a:buFont typeface="Arial" panose="020B0604020202020204" pitchFamily="34" charset="0"/>
              <a:buChar char="•"/>
            </a:pPr>
            <a:r>
              <a:rPr lang="en-GB" dirty="0" smtClean="0">
                <a:solidFill>
                  <a:schemeClr val="tx1"/>
                </a:solidFill>
                <a:latin typeface="Calibri" panose="020F0502020204030204" pitchFamily="34" charset="0"/>
                <a:ea typeface="Times New Roman" panose="02020603050405020304" pitchFamily="18" charset="0"/>
                <a:cs typeface="Calibri" panose="020F0502020204030204" pitchFamily="34" charset="0"/>
              </a:rPr>
              <a:t>It </a:t>
            </a:r>
            <a:r>
              <a:rPr lang="en-GB" dirty="0">
                <a:solidFill>
                  <a:schemeClr val="tx1"/>
                </a:solidFill>
                <a:latin typeface="Calibri" panose="020F0502020204030204" pitchFamily="34" charset="0"/>
                <a:ea typeface="Times New Roman" panose="02020603050405020304" pitchFamily="18" charset="0"/>
                <a:cs typeface="Calibri" panose="020F0502020204030204" pitchFamily="34" charset="0"/>
              </a:rPr>
              <a:t>is important to note that it is not open to a local authority to impose an eligibility requirement on an applicant </a:t>
            </a:r>
            <a:r>
              <a:rPr lang="en-GB" dirty="0">
                <a:solidFill>
                  <a:schemeClr val="tx1"/>
                </a:solidFill>
              </a:rPr>
              <a:t>for social housing support unless there is a </a:t>
            </a:r>
            <a:r>
              <a:rPr lang="en-GB" b="1" dirty="0">
                <a:solidFill>
                  <a:schemeClr val="tx1"/>
                </a:solidFill>
              </a:rPr>
              <a:t>clear statutory basis </a:t>
            </a:r>
            <a:r>
              <a:rPr lang="en-GB" dirty="0">
                <a:solidFill>
                  <a:schemeClr val="tx1"/>
                </a:solidFill>
              </a:rPr>
              <a:t>for that eligibility </a:t>
            </a:r>
            <a:r>
              <a:rPr lang="en-GB" dirty="0" smtClean="0">
                <a:solidFill>
                  <a:schemeClr val="tx1"/>
                </a:solidFill>
              </a:rPr>
              <a:t>requirement</a:t>
            </a:r>
            <a:endParaRPr lang="en-IE" dirty="0">
              <a:solidFill>
                <a:schemeClr val="tx1"/>
              </a:solidFill>
              <a:latin typeface="Times New Roman" panose="02020603050405020304" pitchFamily="18" charset="0"/>
              <a:ea typeface="Times New Roman" panose="02020603050405020304" pitchFamily="18" charset="0"/>
            </a:endParaRPr>
          </a:p>
          <a:p>
            <a:pPr marL="457200" indent="-457200">
              <a:buFont typeface="Arial" panose="020B0604020202020204" pitchFamily="34" charset="0"/>
              <a:buChar char="•"/>
            </a:pPr>
            <a:endParaRPr lang="en-IE" dirty="0"/>
          </a:p>
        </p:txBody>
      </p:sp>
    </p:spTree>
    <p:extLst>
      <p:ext uri="{BB962C8B-B14F-4D97-AF65-F5344CB8AC3E}">
        <p14:creationId xmlns:p14="http://schemas.microsoft.com/office/powerpoint/2010/main" val="27215921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96753"/>
            <a:ext cx="7772400" cy="576063"/>
          </a:xfrm>
        </p:spPr>
        <p:txBody>
          <a:bodyPr>
            <a:normAutofit fontScale="90000"/>
          </a:bodyPr>
          <a:lstStyle/>
          <a:p>
            <a:r>
              <a:rPr lang="en-IE" dirty="0" smtClean="0"/>
              <a:t>Application Process</a:t>
            </a:r>
            <a:endParaRPr lang="en-IE" dirty="0"/>
          </a:p>
        </p:txBody>
      </p:sp>
      <p:sp>
        <p:nvSpPr>
          <p:cNvPr id="3" name="Subtitle 2"/>
          <p:cNvSpPr>
            <a:spLocks noGrp="1"/>
          </p:cNvSpPr>
          <p:nvPr>
            <p:ph type="subTitle" idx="1"/>
          </p:nvPr>
        </p:nvSpPr>
        <p:spPr>
          <a:xfrm>
            <a:off x="467544" y="1988840"/>
            <a:ext cx="8856984" cy="4869160"/>
          </a:xfrm>
        </p:spPr>
        <p:txBody>
          <a:bodyPr>
            <a:normAutofit/>
          </a:bodyPr>
          <a:lstStyle/>
          <a:p>
            <a:pPr marL="457200" indent="-457200" algn="l">
              <a:spcAft>
                <a:spcPts val="0"/>
              </a:spcAft>
              <a:buFont typeface="Arial" panose="020B0604020202020204" pitchFamily="34" charset="0"/>
              <a:buChar char="•"/>
            </a:pPr>
            <a:r>
              <a:rPr lang="en-GB" dirty="0">
                <a:solidFill>
                  <a:schemeClr val="tx1"/>
                </a:solidFill>
                <a:latin typeface="Calibri" panose="020F0502020204030204" pitchFamily="34" charset="0"/>
                <a:ea typeface="Times New Roman" panose="02020603050405020304" pitchFamily="18" charset="0"/>
              </a:rPr>
              <a:t>C</a:t>
            </a:r>
            <a:r>
              <a:rPr lang="en-GB" dirty="0" smtClean="0">
                <a:solidFill>
                  <a:schemeClr val="tx1"/>
                </a:solidFill>
                <a:latin typeface="Calibri" panose="020F0502020204030204" pitchFamily="34" charset="0"/>
                <a:ea typeface="Times New Roman" panose="02020603050405020304" pitchFamily="18" charset="0"/>
              </a:rPr>
              <a:t>omplete </a:t>
            </a:r>
            <a:r>
              <a:rPr lang="en-GB" dirty="0">
                <a:solidFill>
                  <a:schemeClr val="tx1"/>
                </a:solidFill>
                <a:latin typeface="Calibri" panose="020F0502020204030204" pitchFamily="34" charset="0"/>
                <a:ea typeface="Times New Roman" panose="02020603050405020304" pitchFamily="18" charset="0"/>
              </a:rPr>
              <a:t>an application </a:t>
            </a:r>
            <a:r>
              <a:rPr lang="en-GB" dirty="0" smtClean="0">
                <a:solidFill>
                  <a:schemeClr val="tx1"/>
                </a:solidFill>
                <a:latin typeface="Calibri" panose="020F0502020204030204" pitchFamily="34" charset="0"/>
                <a:ea typeface="Times New Roman" panose="02020603050405020304" pitchFamily="18" charset="0"/>
              </a:rPr>
              <a:t>form</a:t>
            </a:r>
          </a:p>
          <a:p>
            <a:pPr marL="457200" indent="-457200" algn="l">
              <a:spcAft>
                <a:spcPts val="0"/>
              </a:spcAft>
              <a:buFont typeface="Arial" panose="020B0604020202020204" pitchFamily="34" charset="0"/>
              <a:buChar char="•"/>
            </a:pPr>
            <a:r>
              <a:rPr lang="en-GB" dirty="0" smtClean="0">
                <a:solidFill>
                  <a:schemeClr val="tx1"/>
                </a:solidFill>
                <a:latin typeface="Calibri" panose="020F0502020204030204" pitchFamily="34" charset="0"/>
                <a:ea typeface="Times New Roman" panose="02020603050405020304" pitchFamily="18" charset="0"/>
              </a:rPr>
              <a:t>Application assessment </a:t>
            </a:r>
            <a:r>
              <a:rPr lang="en-GB" dirty="0">
                <a:solidFill>
                  <a:schemeClr val="tx1"/>
                </a:solidFill>
                <a:latin typeface="Calibri" panose="020F0502020204030204" pitchFamily="34" charset="0"/>
                <a:ea typeface="Times New Roman" panose="02020603050405020304" pitchFamily="18" charset="0"/>
              </a:rPr>
              <a:t>by the local authority and it is determined whether they are firstly </a:t>
            </a:r>
            <a:r>
              <a:rPr lang="en-GB" b="1" u="sng" dirty="0" smtClean="0">
                <a:solidFill>
                  <a:schemeClr val="tx1"/>
                </a:solidFill>
                <a:latin typeface="Calibri" panose="020F0502020204030204" pitchFamily="34" charset="0"/>
                <a:ea typeface="Times New Roman" panose="02020603050405020304" pitchFamily="18" charset="0"/>
              </a:rPr>
              <a:t>eligible</a:t>
            </a:r>
            <a:r>
              <a:rPr lang="en-GB" u="sng" dirty="0" smtClean="0">
                <a:solidFill>
                  <a:schemeClr val="tx1"/>
                </a:solidFill>
                <a:latin typeface="Calibri" panose="020F0502020204030204" pitchFamily="34" charset="0"/>
                <a:ea typeface="Times New Roman" panose="02020603050405020304" pitchFamily="18" charset="0"/>
              </a:rPr>
              <a:t> </a:t>
            </a:r>
            <a:r>
              <a:rPr lang="en-GB" dirty="0">
                <a:solidFill>
                  <a:schemeClr val="tx1"/>
                </a:solidFill>
                <a:latin typeface="Calibri" panose="020F0502020204030204" pitchFamily="34" charset="0"/>
                <a:ea typeface="Times New Roman" panose="02020603050405020304" pitchFamily="18" charset="0"/>
              </a:rPr>
              <a:t>for housing and if they are eligible, whether they are </a:t>
            </a:r>
            <a:r>
              <a:rPr lang="en-GB" b="1" u="sng" dirty="0" smtClean="0">
                <a:solidFill>
                  <a:schemeClr val="tx1"/>
                </a:solidFill>
                <a:latin typeface="Calibri" panose="020F0502020204030204" pitchFamily="34" charset="0"/>
                <a:ea typeface="Times New Roman" panose="02020603050405020304" pitchFamily="18" charset="0"/>
              </a:rPr>
              <a:t>in need</a:t>
            </a:r>
            <a:r>
              <a:rPr lang="en-GB" dirty="0" smtClean="0">
                <a:solidFill>
                  <a:schemeClr val="tx1"/>
                </a:solidFill>
                <a:latin typeface="Calibri" panose="020F0502020204030204" pitchFamily="34" charset="0"/>
                <a:ea typeface="Times New Roman" panose="02020603050405020304" pitchFamily="18" charset="0"/>
              </a:rPr>
              <a:t> </a:t>
            </a:r>
            <a:r>
              <a:rPr lang="en-GB" dirty="0">
                <a:solidFill>
                  <a:schemeClr val="tx1"/>
                </a:solidFill>
                <a:latin typeface="Calibri" panose="020F0502020204030204" pitchFamily="34" charset="0"/>
                <a:ea typeface="Times New Roman" panose="02020603050405020304" pitchFamily="18" charset="0"/>
              </a:rPr>
              <a:t>of housing.  </a:t>
            </a:r>
            <a:endParaRPr lang="en-GB" dirty="0" smtClean="0">
              <a:solidFill>
                <a:schemeClr val="tx1"/>
              </a:solidFill>
              <a:latin typeface="Calibri" panose="020F0502020204030204" pitchFamily="34" charset="0"/>
              <a:ea typeface="Times New Roman" panose="02020603050405020304" pitchFamily="18" charset="0"/>
            </a:endParaRPr>
          </a:p>
          <a:p>
            <a:pPr marL="457200" indent="-457200" algn="l">
              <a:spcAft>
                <a:spcPts val="0"/>
              </a:spcAft>
              <a:buFont typeface="Arial" panose="020B0604020202020204" pitchFamily="34" charset="0"/>
              <a:buChar char="•"/>
            </a:pPr>
            <a:r>
              <a:rPr lang="en-GB" dirty="0" smtClean="0">
                <a:solidFill>
                  <a:schemeClr val="tx1"/>
                </a:solidFill>
                <a:latin typeface="Calibri" panose="020F0502020204030204" pitchFamily="34" charset="0"/>
                <a:ea typeface="Times New Roman" panose="02020603050405020304" pitchFamily="18" charset="0"/>
              </a:rPr>
              <a:t>The </a:t>
            </a:r>
            <a:r>
              <a:rPr lang="en-GB" dirty="0">
                <a:solidFill>
                  <a:schemeClr val="tx1"/>
                </a:solidFill>
                <a:latin typeface="Calibri" panose="020F0502020204030204" pitchFamily="34" charset="0"/>
                <a:ea typeface="Times New Roman" panose="02020603050405020304" pitchFamily="18" charset="0"/>
                <a:cs typeface="Calibri" panose="020F0502020204030204" pitchFamily="34" charset="0"/>
              </a:rPr>
              <a:t>Social Housing Regulations 2011 provides that the local authority has twelve weeks to deal with the application for social housing support.  </a:t>
            </a:r>
            <a:endParaRPr lang="en-IE" dirty="0">
              <a:solidFill>
                <a:schemeClr val="tx1"/>
              </a:solidFill>
              <a:latin typeface="Times New Roman" panose="02020603050405020304" pitchFamily="18" charset="0"/>
              <a:ea typeface="Times New Roman" panose="02020603050405020304" pitchFamily="18" charset="0"/>
            </a:endParaRPr>
          </a:p>
          <a:p>
            <a:pPr marL="457200" indent="-457200">
              <a:buFont typeface="Arial" panose="020B0604020202020204" pitchFamily="34" charset="0"/>
              <a:buChar char="•"/>
            </a:pPr>
            <a:endParaRPr lang="en-IE" dirty="0"/>
          </a:p>
        </p:txBody>
      </p:sp>
    </p:spTree>
    <p:extLst>
      <p:ext uri="{BB962C8B-B14F-4D97-AF65-F5344CB8AC3E}">
        <p14:creationId xmlns:p14="http://schemas.microsoft.com/office/powerpoint/2010/main" val="276917449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68761"/>
            <a:ext cx="7772400" cy="648071"/>
          </a:xfrm>
        </p:spPr>
        <p:txBody>
          <a:bodyPr>
            <a:normAutofit fontScale="90000"/>
          </a:bodyPr>
          <a:lstStyle/>
          <a:p>
            <a:r>
              <a:rPr lang="en-IE" dirty="0" smtClean="0"/>
              <a:t>Determining Eligibility</a:t>
            </a:r>
            <a:endParaRPr lang="en-IE" dirty="0"/>
          </a:p>
        </p:txBody>
      </p:sp>
      <p:sp>
        <p:nvSpPr>
          <p:cNvPr id="3" name="Subtitle 2"/>
          <p:cNvSpPr>
            <a:spLocks noGrp="1"/>
          </p:cNvSpPr>
          <p:nvPr>
            <p:ph type="subTitle" idx="1"/>
          </p:nvPr>
        </p:nvSpPr>
        <p:spPr>
          <a:xfrm>
            <a:off x="539552" y="2348880"/>
            <a:ext cx="8280920" cy="4392488"/>
          </a:xfrm>
        </p:spPr>
        <p:txBody>
          <a:bodyPr>
            <a:normAutofit/>
          </a:bodyPr>
          <a:lstStyle/>
          <a:p>
            <a:pPr algn="l"/>
            <a:r>
              <a:rPr lang="en-US" dirty="0">
                <a:solidFill>
                  <a:schemeClr val="tx1"/>
                </a:solidFill>
                <a:latin typeface="Calibri" panose="020F0502020204030204" pitchFamily="34" charset="0"/>
                <a:ea typeface="Times New Roman" panose="02020603050405020304" pitchFamily="18" charset="0"/>
              </a:rPr>
              <a:t>In determining whether an applicant is </a:t>
            </a:r>
            <a:r>
              <a:rPr lang="en-US" u="sng" dirty="0">
                <a:solidFill>
                  <a:schemeClr val="tx1"/>
                </a:solidFill>
                <a:latin typeface="Calibri" panose="020F0502020204030204" pitchFamily="34" charset="0"/>
                <a:ea typeface="Times New Roman" panose="02020603050405020304" pitchFamily="18" charset="0"/>
              </a:rPr>
              <a:t>eligible</a:t>
            </a:r>
            <a:r>
              <a:rPr lang="en-US" dirty="0">
                <a:solidFill>
                  <a:schemeClr val="tx1"/>
                </a:solidFill>
                <a:latin typeface="Calibri" panose="020F0502020204030204" pitchFamily="34" charset="0"/>
                <a:ea typeface="Times New Roman" panose="02020603050405020304" pitchFamily="18" charset="0"/>
              </a:rPr>
              <a:t>, the local authority looks at whether the client:  </a:t>
            </a:r>
            <a:endParaRPr lang="en-IE" dirty="0">
              <a:solidFill>
                <a:schemeClr val="tx1"/>
              </a:solidFill>
              <a:latin typeface="Times New Roman" panose="02020603050405020304" pitchFamily="18" charset="0"/>
              <a:ea typeface="Times New Roman" panose="02020603050405020304" pitchFamily="18" charset="0"/>
            </a:endParaRPr>
          </a:p>
          <a:p>
            <a:pPr marL="342900" lvl="0" indent="-342900" algn="l">
              <a:spcAft>
                <a:spcPts val="0"/>
              </a:spcAft>
              <a:buSzPts val="1000"/>
              <a:buFont typeface="Symbol" panose="05050102010706020507" pitchFamily="18" charset="2"/>
              <a:buChar char=""/>
              <a:tabLst>
                <a:tab pos="457200" algn="l"/>
              </a:tabLst>
            </a:pPr>
            <a:r>
              <a:rPr lang="en-GB" dirty="0">
                <a:solidFill>
                  <a:schemeClr val="tx1"/>
                </a:solidFill>
                <a:latin typeface="Calibri" panose="020F0502020204030204" pitchFamily="34" charset="0"/>
                <a:ea typeface="Times New Roman" panose="02020603050405020304" pitchFamily="18" charset="0"/>
              </a:rPr>
              <a:t>Is within certain income </a:t>
            </a:r>
            <a:r>
              <a:rPr lang="en-GB" dirty="0" smtClean="0">
                <a:solidFill>
                  <a:schemeClr val="tx1"/>
                </a:solidFill>
                <a:latin typeface="Calibri" panose="020F0502020204030204" pitchFamily="34" charset="0"/>
                <a:ea typeface="Times New Roman" panose="02020603050405020304" pitchFamily="18" charset="0"/>
              </a:rPr>
              <a:t>limits</a:t>
            </a:r>
          </a:p>
          <a:p>
            <a:pPr marL="342900" lvl="0" indent="-342900" algn="l">
              <a:spcAft>
                <a:spcPts val="0"/>
              </a:spcAft>
              <a:buSzPts val="1000"/>
              <a:buFont typeface="Symbol" panose="05050102010706020507" pitchFamily="18" charset="2"/>
              <a:buChar char=""/>
              <a:tabLst>
                <a:tab pos="457200" algn="l"/>
              </a:tabLst>
            </a:pPr>
            <a:r>
              <a:rPr lang="en-GB" dirty="0" smtClean="0">
                <a:solidFill>
                  <a:schemeClr val="tx1"/>
                </a:solidFill>
                <a:latin typeface="Calibri" panose="020F0502020204030204" pitchFamily="34" charset="0"/>
                <a:ea typeface="Times New Roman" panose="02020603050405020304" pitchFamily="18" charset="0"/>
              </a:rPr>
              <a:t>has </a:t>
            </a:r>
            <a:r>
              <a:rPr lang="en-GB" dirty="0">
                <a:solidFill>
                  <a:schemeClr val="tx1"/>
                </a:solidFill>
                <a:latin typeface="Calibri" panose="020F0502020204030204" pitchFamily="34" charset="0"/>
                <a:ea typeface="Times New Roman" panose="02020603050405020304" pitchFamily="18" charset="0"/>
              </a:rPr>
              <a:t>a right to reside in the state </a:t>
            </a:r>
            <a:r>
              <a:rPr lang="en-GB" dirty="0" smtClean="0">
                <a:solidFill>
                  <a:schemeClr val="tx1"/>
                </a:solidFill>
                <a:latin typeface="Calibri" panose="020F0502020204030204" pitchFamily="34" charset="0"/>
                <a:ea typeface="Times New Roman" panose="02020603050405020304" pitchFamily="18" charset="0"/>
              </a:rPr>
              <a:t>long-term</a:t>
            </a:r>
          </a:p>
          <a:p>
            <a:pPr marL="342900" lvl="0" indent="-342900" algn="l">
              <a:spcAft>
                <a:spcPts val="0"/>
              </a:spcAft>
              <a:buSzPts val="1000"/>
              <a:buFont typeface="Symbol" panose="05050102010706020507" pitchFamily="18" charset="2"/>
              <a:buChar char=""/>
              <a:tabLst>
                <a:tab pos="457200" algn="l"/>
              </a:tabLst>
            </a:pPr>
            <a:r>
              <a:rPr lang="en-GB"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has significant history of rent arrears with a housing authority. </a:t>
            </a:r>
            <a:endParaRPr lang="en-GB"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l">
              <a:spcAft>
                <a:spcPts val="0"/>
              </a:spcAft>
              <a:buSzPts val="1000"/>
              <a:buFont typeface="Symbol" panose="05050102010706020507" pitchFamily="18" charset="2"/>
              <a:buChar char=""/>
              <a:tabLst>
                <a:tab pos="457200" algn="l"/>
              </a:tabLst>
            </a:pPr>
            <a:r>
              <a:rPr lang="en-GB"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does not have alternative accommodation </a:t>
            </a:r>
            <a:endParaRPr lang="en-IE" dirty="0">
              <a:solidFill>
                <a:schemeClr val="tx1"/>
              </a:solidFill>
            </a:endParaRPr>
          </a:p>
        </p:txBody>
      </p:sp>
    </p:spTree>
    <p:extLst>
      <p:ext uri="{BB962C8B-B14F-4D97-AF65-F5344CB8AC3E}">
        <p14:creationId xmlns:p14="http://schemas.microsoft.com/office/powerpoint/2010/main" val="215014520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68761"/>
            <a:ext cx="8458200" cy="1152127"/>
          </a:xfrm>
        </p:spPr>
        <p:txBody>
          <a:bodyPr>
            <a:normAutofit fontScale="90000"/>
          </a:bodyPr>
          <a:lstStyle/>
          <a:p>
            <a:r>
              <a:rPr lang="en-IE" dirty="0" smtClean="0"/>
              <a:t>Determining ‘in need of social housing’</a:t>
            </a:r>
            <a:endParaRPr lang="en-IE" dirty="0"/>
          </a:p>
        </p:txBody>
      </p:sp>
      <p:sp>
        <p:nvSpPr>
          <p:cNvPr id="3" name="Subtitle 2"/>
          <p:cNvSpPr>
            <a:spLocks noGrp="1"/>
          </p:cNvSpPr>
          <p:nvPr>
            <p:ph type="subTitle" idx="1"/>
          </p:nvPr>
        </p:nvSpPr>
        <p:spPr>
          <a:xfrm>
            <a:off x="539552" y="2276872"/>
            <a:ext cx="8208912" cy="4581128"/>
          </a:xfrm>
        </p:spPr>
        <p:txBody>
          <a:bodyPr>
            <a:normAutofit fontScale="85000" lnSpcReduction="10000"/>
          </a:bodyPr>
          <a:lstStyle/>
          <a:p>
            <a:pPr algn="l"/>
            <a:r>
              <a:rPr lang="en-US" dirty="0">
                <a:solidFill>
                  <a:schemeClr val="tx1"/>
                </a:solidFill>
                <a:latin typeface="Calibri" panose="020F0502020204030204" pitchFamily="34" charset="0"/>
                <a:ea typeface="Times New Roman" panose="02020603050405020304" pitchFamily="18" charset="0"/>
              </a:rPr>
              <a:t>In determining whether the client is in ‘need’ of social housing, the local authority considers the type of housing they are currently occupying, for example, if:</a:t>
            </a:r>
            <a:endParaRPr lang="en-IE" dirty="0">
              <a:solidFill>
                <a:schemeClr val="tx1"/>
              </a:solidFill>
              <a:latin typeface="Times New Roman" panose="02020603050405020304" pitchFamily="18" charset="0"/>
              <a:ea typeface="Times New Roman" panose="02020603050405020304" pitchFamily="18" charset="0"/>
            </a:endParaRPr>
          </a:p>
          <a:p>
            <a:pPr marL="342900" lvl="0" indent="-342900" algn="l">
              <a:spcAft>
                <a:spcPts val="0"/>
              </a:spcAft>
              <a:buSzPts val="1000"/>
              <a:buFont typeface="Symbol" panose="05050102010706020507" pitchFamily="18" charset="2"/>
              <a:buChar char=""/>
              <a:tabLst>
                <a:tab pos="457200" algn="l"/>
              </a:tabLst>
            </a:pPr>
            <a:r>
              <a:rPr lang="en-GB" dirty="0">
                <a:solidFill>
                  <a:schemeClr val="tx1"/>
                </a:solidFill>
                <a:latin typeface="Calibri" panose="020F0502020204030204" pitchFamily="34" charset="0"/>
                <a:ea typeface="Times New Roman" panose="02020603050405020304" pitchFamily="18" charset="0"/>
              </a:rPr>
              <a:t>it is overcrowded or unfit</a:t>
            </a:r>
            <a:endParaRPr lang="en-IE" dirty="0">
              <a:solidFill>
                <a:schemeClr val="tx1"/>
              </a:solidFill>
              <a:latin typeface="Times New Roman" panose="02020603050405020304" pitchFamily="18" charset="0"/>
              <a:ea typeface="Times New Roman" panose="02020603050405020304" pitchFamily="18" charset="0"/>
            </a:endParaRPr>
          </a:p>
          <a:p>
            <a:pPr marL="342900" lvl="0" indent="-342900" algn="l">
              <a:spcAft>
                <a:spcPts val="0"/>
              </a:spcAft>
              <a:buSzPts val="1000"/>
              <a:buFont typeface="Symbol" panose="05050102010706020507" pitchFamily="18" charset="2"/>
              <a:buChar char=""/>
              <a:tabLst>
                <a:tab pos="457200" algn="l"/>
              </a:tabLst>
            </a:pPr>
            <a:r>
              <a:rPr lang="en-GB" dirty="0">
                <a:solidFill>
                  <a:schemeClr val="tx1"/>
                </a:solidFill>
                <a:latin typeface="Calibri" panose="020F0502020204030204" pitchFamily="34" charset="0"/>
                <a:ea typeface="Times New Roman" panose="02020603050405020304" pitchFamily="18" charset="0"/>
              </a:rPr>
              <a:t>there is a particular need for specific accommodation as a result of disability</a:t>
            </a:r>
            <a:endParaRPr lang="en-IE" dirty="0">
              <a:solidFill>
                <a:schemeClr val="tx1"/>
              </a:solidFill>
              <a:latin typeface="Times New Roman" panose="02020603050405020304" pitchFamily="18" charset="0"/>
              <a:ea typeface="Times New Roman" panose="02020603050405020304" pitchFamily="18" charset="0"/>
            </a:endParaRPr>
          </a:p>
          <a:p>
            <a:pPr marL="342900" lvl="0" indent="-342900" algn="l">
              <a:spcAft>
                <a:spcPts val="0"/>
              </a:spcAft>
              <a:buSzPts val="1000"/>
              <a:buFont typeface="Symbol" panose="05050102010706020507" pitchFamily="18" charset="2"/>
              <a:buChar char=""/>
              <a:tabLst>
                <a:tab pos="457200" algn="l"/>
              </a:tabLst>
            </a:pPr>
            <a:r>
              <a:rPr lang="en-GB" dirty="0">
                <a:solidFill>
                  <a:schemeClr val="tx1"/>
                </a:solidFill>
                <a:latin typeface="Calibri" panose="020F0502020204030204" pitchFamily="34" charset="0"/>
                <a:ea typeface="Times New Roman" panose="02020603050405020304" pitchFamily="18" charset="0"/>
              </a:rPr>
              <a:t>they are living in an institution, emergency accommodation or hostel, etc.</a:t>
            </a:r>
            <a:r>
              <a:rPr lang="en-IE" dirty="0">
                <a:solidFill>
                  <a:schemeClr val="tx1"/>
                </a:solidFill>
                <a:latin typeface="Calibri" panose="020F0502020204030204" pitchFamily="34" charset="0"/>
                <a:ea typeface="Times New Roman" panose="02020603050405020304" pitchFamily="18" charset="0"/>
              </a:rPr>
              <a:t> </a:t>
            </a:r>
            <a:endParaRPr lang="en-IE" dirty="0">
              <a:solidFill>
                <a:schemeClr val="tx1"/>
              </a:solidFill>
              <a:latin typeface="Times New Roman" panose="02020603050405020304" pitchFamily="18" charset="0"/>
              <a:ea typeface="Times New Roman" panose="02020603050405020304" pitchFamily="18" charset="0"/>
            </a:endParaRPr>
          </a:p>
          <a:p>
            <a:pPr marL="342900" lvl="0" indent="-342900" algn="l">
              <a:spcAft>
                <a:spcPts val="0"/>
              </a:spcAft>
              <a:buSzPts val="1000"/>
              <a:buFont typeface="Symbol" panose="05050102010706020507" pitchFamily="18" charset="2"/>
              <a:buChar char=""/>
              <a:tabLst>
                <a:tab pos="457200" algn="l"/>
              </a:tabLst>
            </a:pPr>
            <a:r>
              <a:rPr lang="en-IE" dirty="0">
                <a:solidFill>
                  <a:schemeClr val="tx1"/>
                </a:solidFill>
                <a:latin typeface="Calibri" panose="020F0502020204030204" pitchFamily="34" charset="0"/>
                <a:ea typeface="Times New Roman" panose="02020603050405020304" pitchFamily="18" charset="0"/>
              </a:rPr>
              <a:t>their mortgage has been classified as unsustainable as part of the Mortgage Arrears Resolution Process.</a:t>
            </a:r>
            <a:endParaRPr lang="en-IE" dirty="0">
              <a:solidFill>
                <a:schemeClr val="tx1"/>
              </a:solidFill>
              <a:latin typeface="Times New Roman" panose="02020603050405020304" pitchFamily="18" charset="0"/>
              <a:ea typeface="Times New Roman" panose="02020603050405020304" pitchFamily="18" charset="0"/>
            </a:endParaRPr>
          </a:p>
          <a:p>
            <a:pPr>
              <a:spcAft>
                <a:spcPts val="0"/>
              </a:spcAft>
            </a:pPr>
            <a:r>
              <a:rPr lang="en-GB" dirty="0">
                <a:solidFill>
                  <a:srgbClr val="000000"/>
                </a:solidFill>
                <a:latin typeface="Calibri" panose="020F0502020204030204" pitchFamily="34" charset="0"/>
                <a:ea typeface="Times New Roman" panose="02020603050405020304" pitchFamily="18" charset="0"/>
                <a:cs typeface="Calibri" panose="020F0502020204030204" pitchFamily="34" charset="0"/>
              </a:rPr>
              <a:t> </a:t>
            </a:r>
            <a:endParaRPr lang="en-IE" dirty="0">
              <a:solidFill>
                <a:srgbClr val="000000"/>
              </a:solidFill>
              <a:latin typeface="Times New Roman" panose="02020603050405020304" pitchFamily="18" charset="0"/>
              <a:ea typeface="Times New Roman" panose="02020603050405020304" pitchFamily="18" charset="0"/>
            </a:endParaRPr>
          </a:p>
          <a:p>
            <a:endParaRPr lang="en-IE" dirty="0"/>
          </a:p>
        </p:txBody>
      </p:sp>
    </p:spTree>
    <p:extLst>
      <p:ext uri="{BB962C8B-B14F-4D97-AF65-F5344CB8AC3E}">
        <p14:creationId xmlns:p14="http://schemas.microsoft.com/office/powerpoint/2010/main" val="40426570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68760"/>
            <a:ext cx="7772400" cy="720080"/>
          </a:xfrm>
        </p:spPr>
        <p:txBody>
          <a:bodyPr>
            <a:normAutofit fontScale="90000"/>
          </a:bodyPr>
          <a:lstStyle/>
          <a:p>
            <a:r>
              <a:rPr lang="en-IE" b="1" dirty="0" smtClean="0"/>
              <a:t>Today’s Topic</a:t>
            </a:r>
            <a:endParaRPr lang="en-IE" b="1" dirty="0"/>
          </a:p>
        </p:txBody>
      </p:sp>
      <p:sp>
        <p:nvSpPr>
          <p:cNvPr id="3" name="Subtitle 2"/>
          <p:cNvSpPr>
            <a:spLocks noGrp="1"/>
          </p:cNvSpPr>
          <p:nvPr>
            <p:ph type="subTitle" idx="1"/>
          </p:nvPr>
        </p:nvSpPr>
        <p:spPr>
          <a:xfrm>
            <a:off x="685800" y="1988840"/>
            <a:ext cx="7772400" cy="4680520"/>
          </a:xfrm>
        </p:spPr>
        <p:txBody>
          <a:bodyPr/>
          <a:lstStyle/>
          <a:p>
            <a:r>
              <a:rPr lang="en-GB" sz="4400" dirty="0" smtClean="0">
                <a:solidFill>
                  <a:srgbClr val="000000"/>
                </a:solidFill>
                <a:latin typeface="Calibri" panose="020F0502020204030204" pitchFamily="34" charset="0"/>
                <a:ea typeface="Times New Roman" panose="02020603050405020304" pitchFamily="18" charset="0"/>
                <a:cs typeface="Arial" panose="020B0604020202020204" pitchFamily="34" charset="0"/>
              </a:rPr>
              <a:t>The right </a:t>
            </a:r>
            <a:r>
              <a:rPr lang="en-GB" sz="4400" dirty="0">
                <a:solidFill>
                  <a:srgbClr val="000000"/>
                </a:solidFill>
                <a:latin typeface="Calibri" panose="020F0502020204030204" pitchFamily="34" charset="0"/>
                <a:ea typeface="Times New Roman" panose="02020603050405020304" pitchFamily="18" charset="0"/>
                <a:cs typeface="Arial" panose="020B0604020202020204" pitchFamily="34" charset="0"/>
              </a:rPr>
              <a:t>to housing for someone who has lost their home due to </a:t>
            </a:r>
            <a:r>
              <a:rPr lang="en-GB" sz="4400" u="sng" dirty="0">
                <a:solidFill>
                  <a:srgbClr val="000000"/>
                </a:solidFill>
                <a:latin typeface="Calibri" panose="020F0502020204030204" pitchFamily="34" charset="0"/>
                <a:ea typeface="Times New Roman" panose="02020603050405020304" pitchFamily="18" charset="0"/>
                <a:cs typeface="Arial" panose="020B0604020202020204" pitchFamily="34" charset="0"/>
              </a:rPr>
              <a:t>mortgage arrears </a:t>
            </a:r>
            <a:r>
              <a:rPr lang="en-GB" sz="4400" dirty="0">
                <a:solidFill>
                  <a:srgbClr val="000000"/>
                </a:solidFill>
                <a:latin typeface="Calibri" panose="020F0502020204030204" pitchFamily="34" charset="0"/>
                <a:ea typeface="Times New Roman" panose="02020603050405020304" pitchFamily="18" charset="0"/>
                <a:cs typeface="Arial" panose="020B0604020202020204" pitchFamily="34" charset="0"/>
              </a:rPr>
              <a:t>either through </a:t>
            </a:r>
            <a:r>
              <a:rPr lang="en-GB" sz="4400" u="sng" dirty="0">
                <a:solidFill>
                  <a:srgbClr val="000000"/>
                </a:solidFill>
                <a:latin typeface="Calibri" panose="020F0502020204030204" pitchFamily="34" charset="0"/>
                <a:ea typeface="Times New Roman" panose="02020603050405020304" pitchFamily="18" charset="0"/>
                <a:cs typeface="Arial" panose="020B0604020202020204" pitchFamily="34" charset="0"/>
              </a:rPr>
              <a:t>court ordered repossession </a:t>
            </a:r>
            <a:r>
              <a:rPr lang="en-GB" sz="4400" dirty="0">
                <a:solidFill>
                  <a:srgbClr val="000000"/>
                </a:solidFill>
                <a:latin typeface="Calibri" panose="020F0502020204030204" pitchFamily="34" charset="0"/>
                <a:ea typeface="Times New Roman" panose="02020603050405020304" pitchFamily="18" charset="0"/>
                <a:cs typeface="Arial" panose="020B0604020202020204" pitchFamily="34" charset="0"/>
              </a:rPr>
              <a:t>or </a:t>
            </a:r>
            <a:r>
              <a:rPr lang="en-GB" sz="4400" u="sng" dirty="0">
                <a:solidFill>
                  <a:srgbClr val="000000"/>
                </a:solidFill>
                <a:latin typeface="Calibri" panose="020F0502020204030204" pitchFamily="34" charset="0"/>
                <a:ea typeface="Times New Roman" panose="02020603050405020304" pitchFamily="18" charset="0"/>
                <a:cs typeface="Arial" panose="020B0604020202020204" pitchFamily="34" charset="0"/>
              </a:rPr>
              <a:t>voluntary surrender </a:t>
            </a:r>
            <a:r>
              <a:rPr lang="en-GB" sz="4400" dirty="0">
                <a:solidFill>
                  <a:srgbClr val="000000"/>
                </a:solidFill>
                <a:latin typeface="Calibri" panose="020F0502020204030204" pitchFamily="34" charset="0"/>
                <a:ea typeface="Times New Roman" panose="02020603050405020304" pitchFamily="18" charset="0"/>
                <a:cs typeface="Arial" panose="020B0604020202020204" pitchFamily="34" charset="0"/>
              </a:rPr>
              <a:t>or </a:t>
            </a:r>
            <a:r>
              <a:rPr lang="en-GB" sz="4400" u="sng" dirty="0">
                <a:solidFill>
                  <a:srgbClr val="000000"/>
                </a:solidFill>
                <a:latin typeface="Calibri" panose="020F0502020204030204" pitchFamily="34" charset="0"/>
                <a:ea typeface="Times New Roman" panose="02020603050405020304" pitchFamily="18" charset="0"/>
                <a:cs typeface="Arial" panose="020B0604020202020204" pitchFamily="34" charset="0"/>
              </a:rPr>
              <a:t>sale</a:t>
            </a:r>
            <a:r>
              <a:rPr lang="en-GB" sz="4400" dirty="0">
                <a:solidFill>
                  <a:srgbClr val="000000"/>
                </a:solidFill>
                <a:latin typeface="Calibri" panose="020F0502020204030204" pitchFamily="34" charset="0"/>
                <a:ea typeface="Times New Roman" panose="02020603050405020304" pitchFamily="18" charset="0"/>
                <a:cs typeface="Arial" panose="020B0604020202020204" pitchFamily="34" charset="0"/>
              </a:rPr>
              <a:t>. </a:t>
            </a:r>
            <a:endParaRPr lang="en-IE" dirty="0"/>
          </a:p>
        </p:txBody>
      </p:sp>
    </p:spTree>
    <p:extLst>
      <p:ext uri="{BB962C8B-B14F-4D97-AF65-F5344CB8AC3E}">
        <p14:creationId xmlns:p14="http://schemas.microsoft.com/office/powerpoint/2010/main" val="233454379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96753"/>
            <a:ext cx="7772400" cy="864095"/>
          </a:xfrm>
        </p:spPr>
        <p:txBody>
          <a:bodyPr/>
          <a:lstStyle/>
          <a:p>
            <a:r>
              <a:rPr lang="en-IE" dirty="0" smtClean="0"/>
              <a:t>Qualification</a:t>
            </a:r>
            <a:endParaRPr lang="en-IE" dirty="0"/>
          </a:p>
        </p:txBody>
      </p:sp>
      <p:sp>
        <p:nvSpPr>
          <p:cNvPr id="3" name="Subtitle 2"/>
          <p:cNvSpPr>
            <a:spLocks noGrp="1"/>
          </p:cNvSpPr>
          <p:nvPr>
            <p:ph type="subTitle" idx="1"/>
          </p:nvPr>
        </p:nvSpPr>
        <p:spPr>
          <a:xfrm>
            <a:off x="107504" y="2276872"/>
            <a:ext cx="8784976" cy="4392488"/>
          </a:xfrm>
        </p:spPr>
        <p:txBody>
          <a:bodyPr>
            <a:normAutofit/>
          </a:bodyPr>
          <a:lstStyle/>
          <a:p>
            <a:pPr>
              <a:spcAft>
                <a:spcPts val="0"/>
              </a:spcAft>
            </a:pPr>
            <a:r>
              <a:rPr lang="en-GB" b="1" dirty="0" smtClean="0">
                <a:solidFill>
                  <a:srgbClr val="000000"/>
                </a:solidFill>
                <a:latin typeface="Calibri" panose="020F0502020204030204" pitchFamily="34" charset="0"/>
                <a:ea typeface="Times New Roman" panose="02020603050405020304" pitchFamily="18" charset="0"/>
              </a:rPr>
              <a:t>eligible for  + in </a:t>
            </a:r>
            <a:r>
              <a:rPr lang="en-GB" b="1" dirty="0">
                <a:solidFill>
                  <a:srgbClr val="000000"/>
                </a:solidFill>
                <a:latin typeface="Calibri" panose="020F0502020204030204" pitchFamily="34" charset="0"/>
                <a:ea typeface="Times New Roman" panose="02020603050405020304" pitchFamily="18" charset="0"/>
              </a:rPr>
              <a:t>need </a:t>
            </a:r>
            <a:r>
              <a:rPr lang="en-GB" b="1" dirty="0" smtClean="0">
                <a:solidFill>
                  <a:srgbClr val="000000"/>
                </a:solidFill>
                <a:latin typeface="Calibri" panose="020F0502020204030204" pitchFamily="34" charset="0"/>
                <a:ea typeface="Times New Roman" panose="02020603050405020304" pitchFamily="18" charset="0"/>
              </a:rPr>
              <a:t>of </a:t>
            </a:r>
            <a:r>
              <a:rPr lang="en-GB" b="1" dirty="0">
                <a:solidFill>
                  <a:srgbClr val="000000"/>
                </a:solidFill>
                <a:latin typeface="Calibri" panose="020F0502020204030204" pitchFamily="34" charset="0"/>
                <a:ea typeface="Times New Roman" panose="02020603050405020304" pitchFamily="18" charset="0"/>
              </a:rPr>
              <a:t>social housing </a:t>
            </a:r>
            <a:endParaRPr lang="en-GB" b="1" dirty="0" smtClean="0">
              <a:solidFill>
                <a:srgbClr val="000000"/>
              </a:solidFill>
              <a:latin typeface="Calibri" panose="020F0502020204030204" pitchFamily="34" charset="0"/>
              <a:ea typeface="Times New Roman" panose="02020603050405020304" pitchFamily="18" charset="0"/>
            </a:endParaRPr>
          </a:p>
          <a:p>
            <a:pPr>
              <a:spcAft>
                <a:spcPts val="0"/>
              </a:spcAft>
            </a:pPr>
            <a:r>
              <a:rPr lang="en-GB" b="1" dirty="0" smtClean="0">
                <a:solidFill>
                  <a:srgbClr val="000000"/>
                </a:solidFill>
                <a:latin typeface="Calibri" panose="020F0502020204030204" pitchFamily="34" charset="0"/>
                <a:ea typeface="Times New Roman" panose="02020603050405020304" pitchFamily="18" charset="0"/>
              </a:rPr>
              <a:t> = deemed </a:t>
            </a:r>
            <a:r>
              <a:rPr lang="en-GB" b="1" dirty="0">
                <a:solidFill>
                  <a:srgbClr val="000000"/>
                </a:solidFill>
                <a:latin typeface="Calibri" panose="020F0502020204030204" pitchFamily="34" charset="0"/>
                <a:ea typeface="Times New Roman" panose="02020603050405020304" pitchFamily="18" charset="0"/>
              </a:rPr>
              <a:t>to ‘qualify’ for social </a:t>
            </a:r>
            <a:r>
              <a:rPr lang="en-GB" b="1" dirty="0" smtClean="0">
                <a:solidFill>
                  <a:srgbClr val="000000"/>
                </a:solidFill>
                <a:latin typeface="Calibri" panose="020F0502020204030204" pitchFamily="34" charset="0"/>
                <a:ea typeface="Times New Roman" panose="02020603050405020304" pitchFamily="18" charset="0"/>
              </a:rPr>
              <a:t>housing </a:t>
            </a:r>
          </a:p>
          <a:p>
            <a:pPr marL="457200" indent="-457200" algn="l">
              <a:spcAft>
                <a:spcPts val="0"/>
              </a:spcAft>
              <a:buFont typeface="Arial" panose="020B0604020202020204" pitchFamily="34" charset="0"/>
              <a:buChar char="•"/>
            </a:pPr>
            <a:r>
              <a:rPr lang="en-GB" dirty="0">
                <a:solidFill>
                  <a:srgbClr val="000000"/>
                </a:solidFill>
                <a:latin typeface="Calibri" panose="020F0502020204030204" pitchFamily="34" charset="0"/>
                <a:ea typeface="Times New Roman" panose="02020603050405020304" pitchFamily="18" charset="0"/>
              </a:rPr>
              <a:t>P</a:t>
            </a:r>
            <a:r>
              <a:rPr lang="en-GB" dirty="0" smtClean="0">
                <a:solidFill>
                  <a:srgbClr val="000000"/>
                </a:solidFill>
                <a:latin typeface="Calibri" panose="020F0502020204030204" pitchFamily="34" charset="0"/>
                <a:ea typeface="Times New Roman" panose="02020603050405020304" pitchFamily="18" charset="0"/>
              </a:rPr>
              <a:t>laced </a:t>
            </a:r>
            <a:r>
              <a:rPr lang="en-GB" dirty="0">
                <a:solidFill>
                  <a:srgbClr val="000000"/>
                </a:solidFill>
                <a:latin typeface="Calibri" panose="020F0502020204030204" pitchFamily="34" charset="0"/>
                <a:ea typeface="Times New Roman" panose="02020603050405020304" pitchFamily="18" charset="0"/>
              </a:rPr>
              <a:t>on the waiting list, now known as the ‘record of qualified households’ </a:t>
            </a:r>
            <a:endParaRPr lang="en-GB" dirty="0" smtClean="0">
              <a:solidFill>
                <a:srgbClr val="000000"/>
              </a:solidFill>
              <a:latin typeface="Calibri" panose="020F0502020204030204" pitchFamily="34" charset="0"/>
              <a:ea typeface="Times New Roman" panose="02020603050405020304" pitchFamily="18" charset="0"/>
            </a:endParaRPr>
          </a:p>
          <a:p>
            <a:pPr marL="457200" indent="-457200" algn="l">
              <a:spcAft>
                <a:spcPts val="0"/>
              </a:spcAft>
              <a:buFont typeface="Arial" panose="020B0604020202020204" pitchFamily="34" charset="0"/>
              <a:buChar char="•"/>
            </a:pPr>
            <a:r>
              <a:rPr lang="en-IE" dirty="0" smtClean="0">
                <a:solidFill>
                  <a:srgbClr val="000000"/>
                </a:solidFill>
                <a:latin typeface="Calibri" panose="020F0502020204030204" pitchFamily="34" charset="0"/>
                <a:ea typeface="Times New Roman" panose="02020603050405020304" pitchFamily="18" charset="0"/>
              </a:rPr>
              <a:t>Each </a:t>
            </a:r>
            <a:r>
              <a:rPr lang="en-IE" dirty="0">
                <a:solidFill>
                  <a:srgbClr val="000000"/>
                </a:solidFill>
                <a:latin typeface="Calibri" panose="020F0502020204030204" pitchFamily="34" charset="0"/>
                <a:ea typeface="Times New Roman" panose="02020603050405020304" pitchFamily="18" charset="0"/>
              </a:rPr>
              <a:t>housing authority draws up its own rules for deciding order of priority on the waiting list. These are called ‘schemes of letting priorities’. </a:t>
            </a:r>
            <a:endParaRPr lang="en-IE" dirty="0"/>
          </a:p>
        </p:txBody>
      </p:sp>
    </p:spTree>
    <p:extLst>
      <p:ext uri="{BB962C8B-B14F-4D97-AF65-F5344CB8AC3E}">
        <p14:creationId xmlns:p14="http://schemas.microsoft.com/office/powerpoint/2010/main" val="384132884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40568" y="1268761"/>
            <a:ext cx="9937104" cy="648071"/>
          </a:xfrm>
        </p:spPr>
        <p:txBody>
          <a:bodyPr>
            <a:normAutofit fontScale="90000"/>
          </a:bodyPr>
          <a:lstStyle/>
          <a:p>
            <a:r>
              <a:rPr lang="en-IE" dirty="0" smtClean="0"/>
              <a:t>General Notes on the Rights of Applicants</a:t>
            </a:r>
            <a:endParaRPr lang="en-IE" dirty="0"/>
          </a:p>
        </p:txBody>
      </p:sp>
      <p:sp>
        <p:nvSpPr>
          <p:cNvPr id="3" name="Subtitle 2"/>
          <p:cNvSpPr>
            <a:spLocks noGrp="1"/>
          </p:cNvSpPr>
          <p:nvPr>
            <p:ph type="subTitle" idx="1"/>
          </p:nvPr>
        </p:nvSpPr>
        <p:spPr>
          <a:xfrm>
            <a:off x="179512" y="2276872"/>
            <a:ext cx="9073008" cy="4392488"/>
          </a:xfrm>
        </p:spPr>
        <p:txBody>
          <a:bodyPr>
            <a:normAutofit fontScale="77500" lnSpcReduction="20000"/>
          </a:bodyPr>
          <a:lstStyle/>
          <a:p>
            <a:pPr marL="342900" lvl="0" indent="-342900" algn="l">
              <a:lnSpc>
                <a:spcPct val="115000"/>
              </a:lnSpc>
              <a:spcAft>
                <a:spcPts val="0"/>
              </a:spcAft>
              <a:buFont typeface="+mj-lt"/>
              <a:buAutoNum type="arabicPeriod"/>
            </a:pPr>
            <a:r>
              <a:rPr lang="en-US" b="1" dirty="0" smtClean="0">
                <a:solidFill>
                  <a:schemeClr val="tx1"/>
                </a:solidFill>
                <a:latin typeface="Calibri" panose="020F0502020204030204" pitchFamily="34" charset="0"/>
                <a:ea typeface="Calibri" panose="020F0502020204030204" pitchFamily="34" charset="0"/>
                <a:cs typeface="Calibri" panose="020F0502020204030204" pitchFamily="34" charset="0"/>
              </a:rPr>
              <a:t>A </a:t>
            </a:r>
            <a:r>
              <a:rPr lang="en-US" b="1" dirty="0">
                <a:solidFill>
                  <a:schemeClr val="tx1"/>
                </a:solidFill>
                <a:latin typeface="Calibri" panose="020F0502020204030204" pitchFamily="34" charset="0"/>
                <a:ea typeface="Calibri" panose="020F0502020204030204" pitchFamily="34" charset="0"/>
                <a:cs typeface="Calibri" panose="020F0502020204030204" pitchFamily="34" charset="0"/>
              </a:rPr>
              <a:t>person is entitled to access all information held concerning them by the local authority, under the Freedom of Information Acts 1997-2003. </a:t>
            </a:r>
            <a:endParaRPr lang="en-US" b="1" dirty="0" smtClean="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0" algn="l">
              <a:lnSpc>
                <a:spcPct val="115000"/>
              </a:lnSpc>
              <a:spcAft>
                <a:spcPts val="0"/>
              </a:spcAft>
            </a:pPr>
            <a:r>
              <a:rPr lang="en-US"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dirty="0">
                <a:solidFill>
                  <a:schemeClr val="tx1"/>
                </a:solidFill>
                <a:latin typeface="Calibri" panose="020F0502020204030204" pitchFamily="34" charset="0"/>
                <a:ea typeface="Calibri" panose="020F0502020204030204" pitchFamily="34" charset="0"/>
                <a:cs typeface="Calibri" panose="020F0502020204030204" pitchFamily="34" charset="0"/>
              </a:rPr>
              <a:t>3</a:t>
            </a:r>
            <a:r>
              <a:rPr lang="en-US" dirty="0" smtClean="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dirty="0">
                <a:solidFill>
                  <a:schemeClr val="tx1"/>
                </a:solidFill>
                <a:latin typeface="Calibri" panose="020F0502020204030204" pitchFamily="34" charset="0"/>
                <a:ea typeface="Calibri" panose="020F0502020204030204" pitchFamily="34" charset="0"/>
                <a:cs typeface="Calibri" panose="020F0502020204030204" pitchFamily="34" charset="0"/>
              </a:rPr>
              <a:t>basic rights:  </a:t>
            </a:r>
            <a:endParaRPr lang="en-IE" sz="28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15000"/>
              </a:lnSpc>
              <a:spcAft>
                <a:spcPts val="0"/>
              </a:spcAft>
              <a:buFont typeface="Symbol" panose="05050102010706020507" pitchFamily="18" charset="2"/>
              <a:buChar char=""/>
            </a:pPr>
            <a:r>
              <a:rPr lang="en-US" dirty="0">
                <a:solidFill>
                  <a:schemeClr val="tx1"/>
                </a:solidFill>
                <a:latin typeface="Calibri" panose="020F0502020204030204" pitchFamily="34" charset="0"/>
                <a:ea typeface="Times New Roman" panose="02020603050405020304" pitchFamily="18" charset="0"/>
                <a:cs typeface="Calibri" panose="020F0502020204030204" pitchFamily="34" charset="0"/>
              </a:rPr>
              <a:t>a right to access records held by public bodies (section 6 – request is made under s7);</a:t>
            </a:r>
            <a:endParaRPr lang="en-IE" dirty="0">
              <a:solidFill>
                <a:schemeClr val="tx1"/>
              </a:solidFill>
              <a:latin typeface="Times New Roman" panose="02020603050405020304" pitchFamily="18" charset="0"/>
              <a:ea typeface="Times New Roman" panose="02020603050405020304" pitchFamily="18" charset="0"/>
            </a:endParaRPr>
          </a:p>
          <a:p>
            <a:pPr marL="342900" lvl="0" indent="-342900" algn="l">
              <a:lnSpc>
                <a:spcPct val="115000"/>
              </a:lnSpc>
              <a:spcAft>
                <a:spcPts val="0"/>
              </a:spcAft>
              <a:buFont typeface="Symbol" panose="05050102010706020507" pitchFamily="18" charset="2"/>
              <a:buChar char=""/>
            </a:pPr>
            <a:r>
              <a:rPr lang="en-US" dirty="0">
                <a:solidFill>
                  <a:schemeClr val="tx1"/>
                </a:solidFill>
                <a:latin typeface="Calibri" panose="020F0502020204030204" pitchFamily="34" charset="0"/>
                <a:ea typeface="Times New Roman" panose="02020603050405020304" pitchFamily="18" charset="0"/>
                <a:cs typeface="Calibri" panose="020F0502020204030204" pitchFamily="34" charset="0"/>
              </a:rPr>
              <a:t>a right to have personal information in a record amended where it is incomplete, incorrect or misleading (section 17); and</a:t>
            </a:r>
            <a:endParaRPr lang="en-IE" dirty="0">
              <a:solidFill>
                <a:schemeClr val="tx1"/>
              </a:solidFill>
              <a:latin typeface="Times New Roman" panose="02020603050405020304" pitchFamily="18" charset="0"/>
              <a:ea typeface="Times New Roman" panose="02020603050405020304" pitchFamily="18" charset="0"/>
            </a:endParaRPr>
          </a:p>
          <a:p>
            <a:pPr marL="342900" lvl="0" indent="-342900" algn="l">
              <a:lnSpc>
                <a:spcPct val="115000"/>
              </a:lnSpc>
              <a:spcAft>
                <a:spcPts val="0"/>
              </a:spcAft>
              <a:buFont typeface="Symbol" panose="05050102010706020507" pitchFamily="18" charset="2"/>
              <a:buChar char=""/>
            </a:pPr>
            <a:r>
              <a:rPr lang="en-US" dirty="0">
                <a:solidFill>
                  <a:schemeClr val="tx1"/>
                </a:solidFill>
                <a:latin typeface="Calibri" panose="020F0502020204030204" pitchFamily="34" charset="0"/>
                <a:ea typeface="Times New Roman" panose="02020603050405020304" pitchFamily="18" charset="0"/>
                <a:cs typeface="Calibri" panose="020F0502020204030204" pitchFamily="34" charset="0"/>
              </a:rPr>
              <a:t>a right to obtain reasons for decisions affecting the person (section 18</a:t>
            </a:r>
            <a:r>
              <a:rPr lang="en-US" dirty="0" smtClean="0">
                <a:solidFill>
                  <a:schemeClr val="tx1"/>
                </a:solidFill>
                <a:latin typeface="Calibri" panose="020F0502020204030204" pitchFamily="34" charset="0"/>
                <a:ea typeface="Times New Roman" panose="02020603050405020304" pitchFamily="18" charset="0"/>
                <a:cs typeface="Calibri" panose="020F0502020204030204" pitchFamily="34" charset="0"/>
              </a:rPr>
              <a:t>).</a:t>
            </a:r>
            <a:endParaRPr lang="en-IE" dirty="0">
              <a:solidFill>
                <a:schemeClr val="tx1"/>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54113892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40568" y="1268761"/>
            <a:ext cx="9937104" cy="648071"/>
          </a:xfrm>
        </p:spPr>
        <p:txBody>
          <a:bodyPr>
            <a:normAutofit fontScale="90000"/>
          </a:bodyPr>
          <a:lstStyle/>
          <a:p>
            <a:r>
              <a:rPr lang="en-IE" dirty="0" smtClean="0"/>
              <a:t>General Notes on the Rights of Applicants</a:t>
            </a:r>
            <a:endParaRPr lang="en-IE" dirty="0"/>
          </a:p>
        </p:txBody>
      </p:sp>
      <p:sp>
        <p:nvSpPr>
          <p:cNvPr id="3" name="Subtitle 2"/>
          <p:cNvSpPr>
            <a:spLocks noGrp="1"/>
          </p:cNvSpPr>
          <p:nvPr>
            <p:ph type="subTitle" idx="1"/>
          </p:nvPr>
        </p:nvSpPr>
        <p:spPr>
          <a:xfrm>
            <a:off x="179512" y="2276872"/>
            <a:ext cx="9073008" cy="4392488"/>
          </a:xfrm>
        </p:spPr>
        <p:txBody>
          <a:bodyPr>
            <a:normAutofit/>
          </a:bodyPr>
          <a:lstStyle/>
          <a:p>
            <a:pPr lvl="0" algn="l">
              <a:lnSpc>
                <a:spcPct val="115000"/>
              </a:lnSpc>
              <a:spcAft>
                <a:spcPts val="0"/>
              </a:spcAft>
            </a:pPr>
            <a:r>
              <a:rPr lang="en-US" b="1" dirty="0" smtClean="0">
                <a:solidFill>
                  <a:schemeClr val="tx1"/>
                </a:solidFill>
                <a:latin typeface="Calibri" panose="020F0502020204030204" pitchFamily="34" charset="0"/>
                <a:ea typeface="Calibri" panose="020F0502020204030204" pitchFamily="34" charset="0"/>
                <a:cs typeface="Calibri" panose="020F0502020204030204" pitchFamily="34" charset="0"/>
              </a:rPr>
              <a:t>2. The </a:t>
            </a:r>
            <a:r>
              <a:rPr lang="en-US" b="1" dirty="0">
                <a:solidFill>
                  <a:schemeClr val="tx1"/>
                </a:solidFill>
                <a:latin typeface="Calibri" panose="020F0502020204030204" pitchFamily="34" charset="0"/>
                <a:ea typeface="Calibri" panose="020F0502020204030204" pitchFamily="34" charset="0"/>
                <a:cs typeface="Calibri" panose="020F0502020204030204" pitchFamily="34" charset="0"/>
              </a:rPr>
              <a:t>right to appeal complain and/or seek redress before the Courts.  </a:t>
            </a:r>
            <a:r>
              <a:rPr lang="en-IE" dirty="0">
                <a:solidFill>
                  <a:schemeClr val="tx1"/>
                </a:solidFill>
                <a:latin typeface="Calibri" panose="020F0502020204030204" pitchFamily="34" charset="0"/>
                <a:ea typeface="Calibri" panose="020F0502020204030204" pitchFamily="34" charset="0"/>
                <a:cs typeface="Calibri" panose="020F0502020204030204" pitchFamily="34" charset="0"/>
              </a:rPr>
              <a:t>The decision of a local authority can be appealed.  If the internal appeal is unsatisfactory, a complaint can be made to the Ombudsman or redress may be sought before the Courts. </a:t>
            </a:r>
            <a:endParaRPr lang="en-IE" sz="28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15000"/>
              </a:lnSpc>
              <a:spcAft>
                <a:spcPts val="0"/>
              </a:spcAft>
              <a:buFont typeface="+mj-lt"/>
              <a:buAutoNum type="arabicPeriod"/>
            </a:pPr>
            <a:endParaRPr lang="en-IE" dirty="0">
              <a:solidFill>
                <a:schemeClr val="tx1"/>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44795832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40568" y="1268761"/>
            <a:ext cx="9937104" cy="648071"/>
          </a:xfrm>
        </p:spPr>
        <p:txBody>
          <a:bodyPr>
            <a:normAutofit fontScale="90000"/>
          </a:bodyPr>
          <a:lstStyle/>
          <a:p>
            <a:r>
              <a:rPr lang="en-IE" dirty="0" smtClean="0"/>
              <a:t>General Notes on the Rights of Applicants</a:t>
            </a:r>
            <a:endParaRPr lang="en-IE" dirty="0"/>
          </a:p>
        </p:txBody>
      </p:sp>
      <p:sp>
        <p:nvSpPr>
          <p:cNvPr id="3" name="Subtitle 2"/>
          <p:cNvSpPr>
            <a:spLocks noGrp="1"/>
          </p:cNvSpPr>
          <p:nvPr>
            <p:ph type="subTitle" idx="1"/>
          </p:nvPr>
        </p:nvSpPr>
        <p:spPr>
          <a:xfrm>
            <a:off x="179512" y="2276872"/>
            <a:ext cx="9073008" cy="4392488"/>
          </a:xfrm>
        </p:spPr>
        <p:txBody>
          <a:bodyPr>
            <a:normAutofit/>
          </a:bodyPr>
          <a:lstStyle/>
          <a:p>
            <a:pPr lvl="0" algn="l">
              <a:lnSpc>
                <a:spcPct val="115000"/>
              </a:lnSpc>
              <a:spcAft>
                <a:spcPts val="0"/>
              </a:spcAft>
            </a:pPr>
            <a:r>
              <a:rPr lang="en-US" b="1" dirty="0" smtClean="0">
                <a:solidFill>
                  <a:schemeClr val="tx1"/>
                </a:solidFill>
              </a:rPr>
              <a:t>3. The </a:t>
            </a:r>
            <a:r>
              <a:rPr lang="en-US" b="1" dirty="0">
                <a:solidFill>
                  <a:schemeClr val="tx1"/>
                </a:solidFill>
              </a:rPr>
              <a:t>right of children who are homeless to adequate shelter.  </a:t>
            </a:r>
            <a:r>
              <a:rPr lang="en-GB" dirty="0">
                <a:solidFill>
                  <a:schemeClr val="tx1"/>
                </a:solidFill>
              </a:rPr>
              <a:t>This has been recognised as one of the rights of children under Article 42.5 of the Constitution. The HSE has an obligation under the Child Care Act 1991 to take reasonable steps to provide suitable accommodation for children who are homeless. </a:t>
            </a:r>
            <a:endParaRPr lang="en-IE" dirty="0">
              <a:solidFill>
                <a:schemeClr val="tx1"/>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74468390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40568" y="1268761"/>
            <a:ext cx="9937104" cy="648071"/>
          </a:xfrm>
        </p:spPr>
        <p:txBody>
          <a:bodyPr>
            <a:normAutofit fontScale="90000"/>
          </a:bodyPr>
          <a:lstStyle/>
          <a:p>
            <a:r>
              <a:rPr lang="en-IE" dirty="0" smtClean="0"/>
              <a:t>General Notes on the Rights of Applicants</a:t>
            </a:r>
            <a:endParaRPr lang="en-IE" dirty="0"/>
          </a:p>
        </p:txBody>
      </p:sp>
      <p:sp>
        <p:nvSpPr>
          <p:cNvPr id="3" name="Subtitle 2"/>
          <p:cNvSpPr>
            <a:spLocks noGrp="1"/>
          </p:cNvSpPr>
          <p:nvPr>
            <p:ph type="subTitle" idx="1"/>
          </p:nvPr>
        </p:nvSpPr>
        <p:spPr>
          <a:xfrm>
            <a:off x="179512" y="2276872"/>
            <a:ext cx="9073008" cy="4392488"/>
          </a:xfrm>
        </p:spPr>
        <p:txBody>
          <a:bodyPr>
            <a:normAutofit/>
          </a:bodyPr>
          <a:lstStyle/>
          <a:p>
            <a:pPr lvl="0" algn="l">
              <a:lnSpc>
                <a:spcPct val="115000"/>
              </a:lnSpc>
              <a:spcAft>
                <a:spcPts val="0"/>
              </a:spcAft>
            </a:pPr>
            <a:r>
              <a:rPr lang="en-US" b="1" dirty="0" smtClean="0">
                <a:solidFill>
                  <a:schemeClr val="tx1"/>
                </a:solidFill>
                <a:ea typeface="Times New Roman" panose="02020603050405020304" pitchFamily="18" charset="0"/>
                <a:cs typeface="Calibri" panose="020F0502020204030204" pitchFamily="34" charset="0"/>
              </a:rPr>
              <a:t>4.The </a:t>
            </a:r>
            <a:r>
              <a:rPr lang="en-US" b="1" dirty="0">
                <a:solidFill>
                  <a:schemeClr val="tx1"/>
                </a:solidFill>
                <a:ea typeface="Times New Roman" panose="02020603050405020304" pitchFamily="18" charset="0"/>
                <a:cs typeface="Calibri" panose="020F0502020204030204" pitchFamily="34" charset="0"/>
              </a:rPr>
              <a:t>right to fair procedures in any application to the local authority for accommodation and support. </a:t>
            </a:r>
            <a:r>
              <a:rPr lang="en-GB" dirty="0">
                <a:solidFill>
                  <a:schemeClr val="tx1"/>
                </a:solidFill>
                <a:ea typeface="Times New Roman" panose="02020603050405020304" pitchFamily="18" charset="0"/>
                <a:cs typeface="Calibri" panose="020F0502020204030204" pitchFamily="34" charset="0"/>
              </a:rPr>
              <a:t>This is required under the Constitution and the European Convention on Human Rights (ECHR).  In their dealings with tenants, local authorities have </a:t>
            </a:r>
            <a:r>
              <a:rPr lang="en-GB" dirty="0" smtClean="0">
                <a:solidFill>
                  <a:schemeClr val="tx1"/>
                </a:solidFill>
                <a:ea typeface="Times New Roman" panose="02020603050405020304" pitchFamily="18" charset="0"/>
                <a:cs typeface="Calibri" panose="020F0502020204030204" pitchFamily="34" charset="0"/>
              </a:rPr>
              <a:t>to </a:t>
            </a:r>
            <a:r>
              <a:rPr lang="en-GB" dirty="0">
                <a:solidFill>
                  <a:schemeClr val="tx1"/>
                </a:solidFill>
              </a:rPr>
              <a:t>be fair and must give a proper opportunity to be heard</a:t>
            </a:r>
            <a:r>
              <a:rPr lang="en-GB" dirty="0" smtClean="0">
                <a:solidFill>
                  <a:schemeClr val="tx1"/>
                </a:solidFill>
                <a:ea typeface="Times New Roman" panose="02020603050405020304" pitchFamily="18" charset="0"/>
                <a:cs typeface="Calibri" panose="020F0502020204030204" pitchFamily="34" charset="0"/>
              </a:rPr>
              <a:t> </a:t>
            </a:r>
            <a:endParaRPr lang="en-IE" dirty="0">
              <a:solidFill>
                <a:schemeClr val="tx1"/>
              </a:solidFill>
              <a:ea typeface="Times New Roman" panose="02020603050405020304" pitchFamily="18" charset="0"/>
            </a:endParaRPr>
          </a:p>
        </p:txBody>
      </p:sp>
    </p:spTree>
    <p:extLst>
      <p:ext uri="{BB962C8B-B14F-4D97-AF65-F5344CB8AC3E}">
        <p14:creationId xmlns:p14="http://schemas.microsoft.com/office/powerpoint/2010/main" val="273324198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40568" y="1268761"/>
            <a:ext cx="9937104" cy="648071"/>
          </a:xfrm>
        </p:spPr>
        <p:txBody>
          <a:bodyPr>
            <a:normAutofit fontScale="90000"/>
          </a:bodyPr>
          <a:lstStyle/>
          <a:p>
            <a:r>
              <a:rPr lang="en-IE" dirty="0" smtClean="0"/>
              <a:t>General Notes on the Rights of Applicants</a:t>
            </a:r>
            <a:endParaRPr lang="en-IE" dirty="0"/>
          </a:p>
        </p:txBody>
      </p:sp>
      <p:sp>
        <p:nvSpPr>
          <p:cNvPr id="3" name="Subtitle 2"/>
          <p:cNvSpPr>
            <a:spLocks noGrp="1"/>
          </p:cNvSpPr>
          <p:nvPr>
            <p:ph type="subTitle" idx="1"/>
          </p:nvPr>
        </p:nvSpPr>
        <p:spPr>
          <a:xfrm>
            <a:off x="179512" y="2276872"/>
            <a:ext cx="9073008" cy="4392488"/>
          </a:xfrm>
        </p:spPr>
        <p:txBody>
          <a:bodyPr>
            <a:normAutofit/>
          </a:bodyPr>
          <a:lstStyle/>
          <a:p>
            <a:pPr lvl="0" algn="l">
              <a:lnSpc>
                <a:spcPct val="115000"/>
              </a:lnSpc>
              <a:spcAft>
                <a:spcPts val="0"/>
              </a:spcAft>
            </a:pPr>
            <a:r>
              <a:rPr lang="en-US" b="1" dirty="0" smtClean="0">
                <a:solidFill>
                  <a:schemeClr val="tx1"/>
                </a:solidFill>
                <a:latin typeface="Calibri" panose="020F0502020204030204" pitchFamily="34" charset="0"/>
                <a:ea typeface="Calibri" panose="020F0502020204030204" pitchFamily="34" charset="0"/>
                <a:cs typeface="Calibri" panose="020F0502020204030204" pitchFamily="34" charset="0"/>
              </a:rPr>
              <a:t>5.The </a:t>
            </a:r>
            <a:r>
              <a:rPr lang="en-US" b="1" dirty="0">
                <a:solidFill>
                  <a:schemeClr val="tx1"/>
                </a:solidFill>
                <a:latin typeface="Calibri" panose="020F0502020204030204" pitchFamily="34" charset="0"/>
                <a:ea typeface="Calibri" panose="020F0502020204030204" pitchFamily="34" charset="0"/>
                <a:cs typeface="Calibri" panose="020F0502020204030204" pitchFamily="34" charset="0"/>
              </a:rPr>
              <a:t>right not to be directly or indirectly discriminated against in relation to access to housing or other services on the grounds of gender, marital status, family status, sexual orientation, religion, age, disability, race or membership of the Traveller Community.  </a:t>
            </a:r>
            <a:r>
              <a:rPr lang="en-US" dirty="0">
                <a:solidFill>
                  <a:schemeClr val="tx1"/>
                </a:solidFill>
                <a:latin typeface="Calibri" panose="020F0502020204030204" pitchFamily="34" charset="0"/>
                <a:ea typeface="Calibri" panose="020F0502020204030204" pitchFamily="34" charset="0"/>
                <a:cs typeface="Calibri" panose="020F0502020204030204" pitchFamily="34" charset="0"/>
              </a:rPr>
              <a:t>This is provided for by the Equal Status Acts 2000-2004.</a:t>
            </a:r>
            <a:endParaRPr lang="en-IE" sz="28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lvl="0" algn="l">
              <a:lnSpc>
                <a:spcPct val="115000"/>
              </a:lnSpc>
              <a:spcAft>
                <a:spcPts val="0"/>
              </a:spcAft>
            </a:pPr>
            <a:endParaRPr lang="en-IE" dirty="0">
              <a:solidFill>
                <a:schemeClr val="tx1"/>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69759926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40568" y="1268761"/>
            <a:ext cx="9937104" cy="648071"/>
          </a:xfrm>
        </p:spPr>
        <p:txBody>
          <a:bodyPr>
            <a:normAutofit fontScale="90000"/>
          </a:bodyPr>
          <a:lstStyle/>
          <a:p>
            <a:r>
              <a:rPr lang="en-IE" dirty="0" smtClean="0"/>
              <a:t>General Notes on the Rights of Applicants</a:t>
            </a:r>
            <a:endParaRPr lang="en-IE" dirty="0"/>
          </a:p>
        </p:txBody>
      </p:sp>
      <p:sp>
        <p:nvSpPr>
          <p:cNvPr id="3" name="Subtitle 2"/>
          <p:cNvSpPr>
            <a:spLocks noGrp="1"/>
          </p:cNvSpPr>
          <p:nvPr>
            <p:ph type="subTitle" idx="1"/>
          </p:nvPr>
        </p:nvSpPr>
        <p:spPr>
          <a:xfrm>
            <a:off x="179512" y="2276872"/>
            <a:ext cx="9073008" cy="4392488"/>
          </a:xfrm>
        </p:spPr>
        <p:txBody>
          <a:bodyPr>
            <a:normAutofit fontScale="92500" lnSpcReduction="20000"/>
          </a:bodyPr>
          <a:lstStyle/>
          <a:p>
            <a:pPr lvl="0" algn="l">
              <a:lnSpc>
                <a:spcPct val="115000"/>
              </a:lnSpc>
              <a:spcAft>
                <a:spcPts val="0"/>
              </a:spcAft>
            </a:pPr>
            <a:r>
              <a:rPr lang="en-US" b="1" dirty="0" smtClean="0">
                <a:solidFill>
                  <a:schemeClr val="tx1"/>
                </a:solidFill>
                <a:latin typeface="Calibri" panose="020F0502020204030204" pitchFamily="34" charset="0"/>
                <a:ea typeface="Calibri" panose="020F0502020204030204" pitchFamily="34" charset="0"/>
                <a:cs typeface="Calibri" panose="020F0502020204030204" pitchFamily="34" charset="0"/>
              </a:rPr>
              <a:t>6.Rights </a:t>
            </a:r>
            <a:r>
              <a:rPr lang="en-US" b="1" dirty="0">
                <a:solidFill>
                  <a:schemeClr val="tx1"/>
                </a:solidFill>
                <a:latin typeface="Calibri" panose="020F0502020204030204" pitchFamily="34" charset="0"/>
                <a:ea typeface="Calibri" panose="020F0502020204030204" pitchFamily="34" charset="0"/>
                <a:cs typeface="Calibri" panose="020F0502020204030204" pitchFamily="34" charset="0"/>
              </a:rPr>
              <a:t>under the European Convention on Human Rights.</a:t>
            </a:r>
            <a:r>
              <a:rPr lang="en-IE" dirty="0">
                <a:solidFill>
                  <a:schemeClr val="tx1"/>
                </a:solidFill>
                <a:latin typeface="Calibri" panose="020F0502020204030204" pitchFamily="34" charset="0"/>
                <a:ea typeface="Calibri" panose="020F0502020204030204" pitchFamily="34" charset="0"/>
                <a:cs typeface="Calibri" panose="020F0502020204030204" pitchFamily="34" charset="0"/>
              </a:rPr>
              <a:t>  Local Authorities are public bodies and as such, are required under section 3 of the ECHR Act 2003 to act in a manner compatible with the ECHR.</a:t>
            </a:r>
            <a:r>
              <a:rPr lang="en-US"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IE" dirty="0">
                <a:solidFill>
                  <a:schemeClr val="tx1"/>
                </a:solidFill>
                <a:latin typeface="Calibri" panose="020F0502020204030204" pitchFamily="34" charset="0"/>
                <a:ea typeface="Calibri" panose="020F0502020204030204" pitchFamily="34" charset="0"/>
                <a:cs typeface="Calibri" panose="020F0502020204030204" pitchFamily="34" charset="0"/>
              </a:rPr>
              <a:t>A tenant’s rights under the Convention, and indeed under the ECHR Act 2003 include the right to privacy, right to a fair hearing, right to a private and family life, freedom from discrimination and freedom from inhuman and degrading treatment.</a:t>
            </a:r>
            <a:endParaRPr lang="en-IE" sz="28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lvl="0" algn="l">
              <a:lnSpc>
                <a:spcPct val="115000"/>
              </a:lnSpc>
              <a:spcAft>
                <a:spcPts val="0"/>
              </a:spcAft>
            </a:pPr>
            <a:endParaRPr lang="en-IE" dirty="0">
              <a:solidFill>
                <a:schemeClr val="tx1"/>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9307193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4745"/>
            <a:ext cx="7772400" cy="864095"/>
          </a:xfrm>
        </p:spPr>
        <p:txBody>
          <a:bodyPr>
            <a:normAutofit fontScale="90000"/>
          </a:bodyPr>
          <a:lstStyle/>
          <a:p>
            <a:pPr marL="457200" lvl="0">
              <a:lnSpc>
                <a:spcPct val="115000"/>
              </a:lnSpc>
              <a:spcBef>
                <a:spcPct val="20000"/>
              </a:spcBef>
            </a:pPr>
            <a:r>
              <a:rPr lang="en-IE" sz="3000" b="1" dirty="0" smtClean="0">
                <a:solidFill>
                  <a:prstClr val="black">
                    <a:tint val="75000"/>
                  </a:prstClr>
                </a:solidFill>
                <a:latin typeface="Calibri" panose="020F0502020204030204" pitchFamily="34" charset="0"/>
                <a:ea typeface="Calibri" panose="020F0502020204030204" pitchFamily="34" charset="0"/>
                <a:cs typeface="Calibri" panose="020F0502020204030204" pitchFamily="34" charset="0"/>
              </a:rPr>
              <a:t/>
            </a:r>
            <a:br>
              <a:rPr lang="en-IE" sz="3000" b="1" dirty="0" smtClean="0">
                <a:solidFill>
                  <a:prstClr val="black">
                    <a:tint val="75000"/>
                  </a:prstClr>
                </a:solidFill>
                <a:latin typeface="Calibri" panose="020F0502020204030204" pitchFamily="34" charset="0"/>
                <a:ea typeface="Calibri" panose="020F0502020204030204" pitchFamily="34" charset="0"/>
                <a:cs typeface="Calibri" panose="020F0502020204030204" pitchFamily="34" charset="0"/>
              </a:rPr>
            </a:br>
            <a:r>
              <a:rPr lang="en-IE" sz="3000" b="1" dirty="0" smtClean="0">
                <a:latin typeface="Calibri" panose="020F0502020204030204" pitchFamily="34" charset="0"/>
                <a:ea typeface="Calibri" panose="020F0502020204030204" pitchFamily="34" charset="0"/>
                <a:cs typeface="Calibri" panose="020F0502020204030204" pitchFamily="34" charset="0"/>
              </a:rPr>
              <a:t>PRIVATE </a:t>
            </a:r>
            <a:r>
              <a:rPr lang="en-IE" sz="3000" b="1" dirty="0">
                <a:latin typeface="Calibri" panose="020F0502020204030204" pitchFamily="34" charset="0"/>
                <a:ea typeface="Calibri" panose="020F0502020204030204" pitchFamily="34" charset="0"/>
                <a:cs typeface="Calibri" panose="020F0502020204030204" pitchFamily="34" charset="0"/>
              </a:rPr>
              <a:t>RENTED ACCOMMODATION</a:t>
            </a:r>
            <a:r>
              <a:rPr lang="en-IE" sz="2600" dirty="0">
                <a:latin typeface="Calibri" panose="020F0502020204030204" pitchFamily="34" charset="0"/>
                <a:ea typeface="Calibri" panose="020F0502020204030204" pitchFamily="34" charset="0"/>
                <a:cs typeface="Times New Roman" panose="02020603050405020304" pitchFamily="18" charset="0"/>
              </a:rPr>
              <a:t/>
            </a:r>
            <a:br>
              <a:rPr lang="en-IE" sz="2600" dirty="0">
                <a:latin typeface="Calibri" panose="020F0502020204030204" pitchFamily="34" charset="0"/>
                <a:ea typeface="Calibri" panose="020F0502020204030204" pitchFamily="34" charset="0"/>
                <a:cs typeface="Times New Roman" panose="02020603050405020304" pitchFamily="18" charset="0"/>
              </a:rPr>
            </a:br>
            <a:endParaRPr lang="en-IE" dirty="0"/>
          </a:p>
        </p:txBody>
      </p:sp>
      <p:sp>
        <p:nvSpPr>
          <p:cNvPr id="3" name="Subtitle 2"/>
          <p:cNvSpPr>
            <a:spLocks noGrp="1"/>
          </p:cNvSpPr>
          <p:nvPr>
            <p:ph type="subTitle" idx="1"/>
          </p:nvPr>
        </p:nvSpPr>
        <p:spPr>
          <a:xfrm>
            <a:off x="0" y="2204864"/>
            <a:ext cx="9144000" cy="4464496"/>
          </a:xfrm>
        </p:spPr>
        <p:txBody>
          <a:bodyPr>
            <a:normAutofit/>
          </a:bodyPr>
          <a:lstStyle/>
          <a:p>
            <a:pPr marL="457200" algn="l">
              <a:lnSpc>
                <a:spcPct val="115000"/>
              </a:lnSpc>
              <a:spcAft>
                <a:spcPts val="0"/>
              </a:spcAft>
            </a:pPr>
            <a:r>
              <a:rPr lang="en-IE" dirty="0" smtClean="0">
                <a:solidFill>
                  <a:schemeClr val="tx1"/>
                </a:solidFill>
                <a:latin typeface="Calibri" panose="020F0502020204030204" pitchFamily="34" charset="0"/>
                <a:ea typeface="Calibri" panose="020F0502020204030204" pitchFamily="34" charset="0"/>
                <a:cs typeface="Calibri" panose="020F0502020204030204" pitchFamily="34" charset="0"/>
              </a:rPr>
              <a:t>If </a:t>
            </a:r>
            <a:r>
              <a:rPr lang="en-IE" dirty="0">
                <a:solidFill>
                  <a:schemeClr val="tx1"/>
                </a:solidFill>
                <a:latin typeface="Calibri" panose="020F0502020204030204" pitchFamily="34" charset="0"/>
                <a:ea typeface="Calibri" panose="020F0502020204030204" pitchFamily="34" charset="0"/>
                <a:cs typeface="Calibri" panose="020F0502020204030204" pitchFamily="34" charset="0"/>
              </a:rPr>
              <a:t>the client’s application for social housing support has been accepted by the local authority and if they cannot be accommodated in local authority or voluntary housing association property, they may be eligible </a:t>
            </a:r>
            <a:r>
              <a:rPr lang="en-IE" dirty="0" smtClean="0">
                <a:solidFill>
                  <a:schemeClr val="tx1"/>
                </a:solidFill>
                <a:latin typeface="Calibri" panose="020F0502020204030204" pitchFamily="34" charset="0"/>
                <a:ea typeface="Calibri" panose="020F0502020204030204" pitchFamily="34" charset="0"/>
                <a:cs typeface="Calibri" panose="020F0502020204030204" pitchFamily="34" charset="0"/>
              </a:rPr>
              <a:t>for:</a:t>
            </a:r>
          </a:p>
          <a:p>
            <a:pPr marL="914400" indent="-457200" algn="l">
              <a:lnSpc>
                <a:spcPct val="115000"/>
              </a:lnSpc>
              <a:spcAft>
                <a:spcPts val="0"/>
              </a:spcAft>
              <a:buFont typeface="Arial" panose="020B0604020202020204" pitchFamily="34" charset="0"/>
              <a:buChar char="•"/>
            </a:pPr>
            <a:r>
              <a:rPr lang="en-IE" dirty="0" smtClean="0">
                <a:solidFill>
                  <a:schemeClr val="tx1"/>
                </a:solidFill>
                <a:latin typeface="Calibri" panose="020F0502020204030204" pitchFamily="34" charset="0"/>
                <a:ea typeface="Calibri" panose="020F0502020204030204" pitchFamily="34" charset="0"/>
                <a:cs typeface="Calibri" panose="020F0502020204030204" pitchFamily="34" charset="0"/>
              </a:rPr>
              <a:t> Rent </a:t>
            </a:r>
            <a:r>
              <a:rPr lang="en-IE" dirty="0">
                <a:solidFill>
                  <a:schemeClr val="tx1"/>
                </a:solidFill>
                <a:latin typeface="Calibri" panose="020F0502020204030204" pitchFamily="34" charset="0"/>
                <a:ea typeface="Calibri" panose="020F0502020204030204" pitchFamily="34" charset="0"/>
                <a:cs typeface="Calibri" panose="020F0502020204030204" pitchFamily="34" charset="0"/>
              </a:rPr>
              <a:t>Supplement </a:t>
            </a:r>
          </a:p>
          <a:p>
            <a:pPr marL="914400" indent="-457200" algn="l">
              <a:lnSpc>
                <a:spcPct val="115000"/>
              </a:lnSpc>
              <a:spcAft>
                <a:spcPts val="0"/>
              </a:spcAft>
              <a:buFont typeface="Arial" panose="020B0604020202020204" pitchFamily="34" charset="0"/>
              <a:buChar char="•"/>
            </a:pPr>
            <a:r>
              <a:rPr lang="en-IE" dirty="0" smtClean="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IE" dirty="0">
                <a:solidFill>
                  <a:schemeClr val="tx1"/>
                </a:solidFill>
                <a:latin typeface="Calibri" panose="020F0502020204030204" pitchFamily="34" charset="0"/>
                <a:ea typeface="Calibri" panose="020F0502020204030204" pitchFamily="34" charset="0"/>
                <a:cs typeface="Calibri" panose="020F0502020204030204" pitchFamily="34" charset="0"/>
              </a:rPr>
              <a:t>Housing Assistance Payment (HAP).  </a:t>
            </a:r>
            <a:endParaRPr lang="en-IE" dirty="0"/>
          </a:p>
        </p:txBody>
      </p:sp>
    </p:spTree>
    <p:extLst>
      <p:ext uri="{BB962C8B-B14F-4D97-AF65-F5344CB8AC3E}">
        <p14:creationId xmlns:p14="http://schemas.microsoft.com/office/powerpoint/2010/main" val="164957993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4745"/>
            <a:ext cx="7772400" cy="864095"/>
          </a:xfrm>
        </p:spPr>
        <p:txBody>
          <a:bodyPr>
            <a:normAutofit fontScale="90000"/>
          </a:bodyPr>
          <a:lstStyle/>
          <a:p>
            <a:pPr marL="457200" lvl="0">
              <a:lnSpc>
                <a:spcPct val="115000"/>
              </a:lnSpc>
              <a:spcBef>
                <a:spcPct val="20000"/>
              </a:spcBef>
            </a:pPr>
            <a:r>
              <a:rPr lang="en-IE" sz="3000" b="1" dirty="0" smtClean="0">
                <a:solidFill>
                  <a:prstClr val="black">
                    <a:tint val="75000"/>
                  </a:prstClr>
                </a:solidFill>
                <a:latin typeface="Calibri" panose="020F0502020204030204" pitchFamily="34" charset="0"/>
                <a:ea typeface="Calibri" panose="020F0502020204030204" pitchFamily="34" charset="0"/>
                <a:cs typeface="Calibri" panose="020F0502020204030204" pitchFamily="34" charset="0"/>
              </a:rPr>
              <a:t/>
            </a:r>
            <a:br>
              <a:rPr lang="en-IE" sz="3000" b="1" dirty="0" smtClean="0">
                <a:solidFill>
                  <a:prstClr val="black">
                    <a:tint val="75000"/>
                  </a:prstClr>
                </a:solidFill>
                <a:latin typeface="Calibri" panose="020F0502020204030204" pitchFamily="34" charset="0"/>
                <a:ea typeface="Calibri" panose="020F0502020204030204" pitchFamily="34" charset="0"/>
                <a:cs typeface="Calibri" panose="020F0502020204030204" pitchFamily="34" charset="0"/>
              </a:rPr>
            </a:br>
            <a:r>
              <a:rPr lang="en-IE" sz="3000" b="1" dirty="0" smtClean="0">
                <a:latin typeface="Calibri" panose="020F0502020204030204" pitchFamily="34" charset="0"/>
                <a:ea typeface="Calibri" panose="020F0502020204030204" pitchFamily="34" charset="0"/>
                <a:cs typeface="Calibri" panose="020F0502020204030204" pitchFamily="34" charset="0"/>
              </a:rPr>
              <a:t>Rental Market</a:t>
            </a:r>
            <a:r>
              <a:rPr lang="en-IE" sz="2600" dirty="0">
                <a:latin typeface="Calibri" panose="020F0502020204030204" pitchFamily="34" charset="0"/>
                <a:ea typeface="Calibri" panose="020F0502020204030204" pitchFamily="34" charset="0"/>
                <a:cs typeface="Times New Roman" panose="02020603050405020304" pitchFamily="18" charset="0"/>
              </a:rPr>
              <a:t/>
            </a:r>
            <a:br>
              <a:rPr lang="en-IE" sz="2600" dirty="0">
                <a:latin typeface="Calibri" panose="020F0502020204030204" pitchFamily="34" charset="0"/>
                <a:ea typeface="Calibri" panose="020F0502020204030204" pitchFamily="34" charset="0"/>
                <a:cs typeface="Times New Roman" panose="02020603050405020304" pitchFamily="18" charset="0"/>
              </a:rPr>
            </a:br>
            <a:endParaRPr lang="en-IE" dirty="0"/>
          </a:p>
        </p:txBody>
      </p:sp>
      <p:sp>
        <p:nvSpPr>
          <p:cNvPr id="3" name="Subtitle 2"/>
          <p:cNvSpPr>
            <a:spLocks noGrp="1"/>
          </p:cNvSpPr>
          <p:nvPr>
            <p:ph type="subTitle" idx="1"/>
          </p:nvPr>
        </p:nvSpPr>
        <p:spPr>
          <a:xfrm>
            <a:off x="0" y="2204864"/>
            <a:ext cx="9144000" cy="4464496"/>
          </a:xfrm>
        </p:spPr>
        <p:txBody>
          <a:bodyPr>
            <a:normAutofit fontScale="77500" lnSpcReduction="20000"/>
          </a:bodyPr>
          <a:lstStyle/>
          <a:p>
            <a:pPr marL="457200" indent="-457200" algn="l">
              <a:spcAft>
                <a:spcPts val="0"/>
              </a:spcAft>
              <a:buFont typeface="Arial" panose="020B0604020202020204" pitchFamily="34" charset="0"/>
              <a:buChar char="•"/>
            </a:pPr>
            <a:r>
              <a:rPr lang="en-GB" dirty="0">
                <a:solidFill>
                  <a:schemeClr val="tx1"/>
                </a:solidFill>
                <a:latin typeface="Calibri" panose="020F0502020204030204" pitchFamily="34" charset="0"/>
                <a:ea typeface="Times New Roman" panose="02020603050405020304" pitchFamily="18" charset="0"/>
                <a:cs typeface="Calibri" panose="020F0502020204030204" pitchFamily="34" charset="0"/>
              </a:rPr>
              <a:t>The Census 2011 and recent trends illustrate a significant increase in persons seeking to rent property.  </a:t>
            </a:r>
            <a:endParaRPr lang="en-IE" dirty="0">
              <a:solidFill>
                <a:schemeClr val="tx1"/>
              </a:solidFill>
              <a:latin typeface="Times New Roman" panose="02020603050405020304" pitchFamily="18" charset="0"/>
              <a:ea typeface="Times New Roman" panose="02020603050405020304" pitchFamily="18" charset="0"/>
            </a:endParaRPr>
          </a:p>
          <a:p>
            <a:pPr marL="457200" indent="-457200" algn="l">
              <a:spcAft>
                <a:spcPts val="0"/>
              </a:spcAft>
              <a:buFont typeface="Arial" panose="020B0604020202020204" pitchFamily="34" charset="0"/>
              <a:buChar char="•"/>
            </a:pPr>
            <a:r>
              <a:rPr lang="en-GB" dirty="0">
                <a:solidFill>
                  <a:schemeClr val="tx1"/>
                </a:solidFill>
                <a:latin typeface="Calibri" panose="020F0502020204030204" pitchFamily="34" charset="0"/>
                <a:ea typeface="Times New Roman" panose="02020603050405020304" pitchFamily="18" charset="0"/>
                <a:cs typeface="Calibri" panose="020F0502020204030204" pitchFamily="34" charset="0"/>
              </a:rPr>
              <a:t>In areas of high population density, people are finding it difficult to get access to suitable private rented accommodation, particularly where the applicant is in receipt of Rent Supplement.  </a:t>
            </a:r>
            <a:endParaRPr lang="en-GB" dirty="0" smtClean="0">
              <a:solidFill>
                <a:schemeClr val="tx1"/>
              </a:solidFill>
              <a:latin typeface="Calibri" panose="020F0502020204030204" pitchFamily="34" charset="0"/>
              <a:ea typeface="Times New Roman" panose="02020603050405020304" pitchFamily="18" charset="0"/>
              <a:cs typeface="Calibri" panose="020F0502020204030204" pitchFamily="34" charset="0"/>
            </a:endParaRPr>
          </a:p>
          <a:p>
            <a:pPr marL="457200" indent="-457200" algn="l">
              <a:buFont typeface="Arial" panose="020B0604020202020204" pitchFamily="34" charset="0"/>
              <a:buChar char="•"/>
            </a:pPr>
            <a:r>
              <a:rPr lang="en-GB" dirty="0">
                <a:solidFill>
                  <a:schemeClr val="tx1"/>
                </a:solidFill>
              </a:rPr>
              <a:t>The latest Daft.ie Rental Report from </a:t>
            </a:r>
            <a:r>
              <a:rPr lang="en-GB" dirty="0" smtClean="0">
                <a:solidFill>
                  <a:schemeClr val="tx1"/>
                </a:solidFill>
              </a:rPr>
              <a:t>Quarter 4 2015 shows </a:t>
            </a:r>
            <a:r>
              <a:rPr lang="en-GB" dirty="0">
                <a:solidFill>
                  <a:schemeClr val="tx1"/>
                </a:solidFill>
              </a:rPr>
              <a:t>that rents in </a:t>
            </a:r>
            <a:r>
              <a:rPr lang="en-GB" dirty="0" smtClean="0">
                <a:solidFill>
                  <a:schemeClr val="tx1"/>
                </a:solidFill>
              </a:rPr>
              <a:t>Central Dublin have risen by 46% since 2010. Fewer than 1,400 properties were available to rent on 1 February 2015, lowest recorded since 2006.</a:t>
            </a:r>
            <a:endParaRPr lang="en-GB" dirty="0">
              <a:solidFill>
                <a:schemeClr val="tx1"/>
              </a:solidFill>
            </a:endParaRPr>
          </a:p>
          <a:p>
            <a:pPr marL="457200" indent="-457200" algn="l">
              <a:buFont typeface="Arial" panose="020B0604020202020204" pitchFamily="34" charset="0"/>
              <a:buChar char="•"/>
            </a:pPr>
            <a:r>
              <a:rPr lang="en-GB" dirty="0" smtClean="0">
                <a:solidFill>
                  <a:schemeClr val="tx1"/>
                </a:solidFill>
              </a:rPr>
              <a:t>Other Irish cities saw double digit increases in rents in 2015. In Munster there were just 771 homes available to rent on 1 February.</a:t>
            </a:r>
            <a:r>
              <a:rPr lang="en-GB" dirty="0">
                <a:solidFill>
                  <a:srgbClr val="FFFF00"/>
                </a:solidFill>
              </a:rPr>
              <a:t> </a:t>
            </a:r>
            <a:endParaRPr lang="en-IE" dirty="0"/>
          </a:p>
        </p:txBody>
      </p:sp>
    </p:spTree>
    <p:extLst>
      <p:ext uri="{BB962C8B-B14F-4D97-AF65-F5344CB8AC3E}">
        <p14:creationId xmlns:p14="http://schemas.microsoft.com/office/powerpoint/2010/main" val="404850467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4745"/>
            <a:ext cx="7772400" cy="864095"/>
          </a:xfrm>
        </p:spPr>
        <p:txBody>
          <a:bodyPr>
            <a:normAutofit fontScale="90000"/>
          </a:bodyPr>
          <a:lstStyle/>
          <a:p>
            <a:pPr marL="457200" lvl="0">
              <a:lnSpc>
                <a:spcPct val="115000"/>
              </a:lnSpc>
              <a:spcBef>
                <a:spcPct val="20000"/>
              </a:spcBef>
            </a:pPr>
            <a:r>
              <a:rPr lang="en-IE" sz="3000" b="1" dirty="0" smtClean="0">
                <a:solidFill>
                  <a:prstClr val="black">
                    <a:tint val="75000"/>
                  </a:prstClr>
                </a:solidFill>
                <a:latin typeface="Calibri" panose="020F0502020204030204" pitchFamily="34" charset="0"/>
                <a:ea typeface="Calibri" panose="020F0502020204030204" pitchFamily="34" charset="0"/>
                <a:cs typeface="Calibri" panose="020F0502020204030204" pitchFamily="34" charset="0"/>
              </a:rPr>
              <a:t/>
            </a:r>
            <a:br>
              <a:rPr lang="en-IE" sz="3000" b="1" dirty="0" smtClean="0">
                <a:solidFill>
                  <a:prstClr val="black">
                    <a:tint val="75000"/>
                  </a:prstClr>
                </a:solidFill>
                <a:latin typeface="Calibri" panose="020F0502020204030204" pitchFamily="34" charset="0"/>
                <a:ea typeface="Calibri" panose="020F0502020204030204" pitchFamily="34" charset="0"/>
                <a:cs typeface="Calibri" panose="020F0502020204030204" pitchFamily="34" charset="0"/>
              </a:rPr>
            </a:br>
            <a:r>
              <a:rPr lang="en-IE" sz="3000" b="1" dirty="0" smtClean="0">
                <a:latin typeface="Calibri" panose="020F0502020204030204" pitchFamily="34" charset="0"/>
                <a:ea typeface="Calibri" panose="020F0502020204030204" pitchFamily="34" charset="0"/>
                <a:cs typeface="Calibri" panose="020F0502020204030204" pitchFamily="34" charset="0"/>
              </a:rPr>
              <a:t>Rental Market</a:t>
            </a:r>
            <a:r>
              <a:rPr lang="en-IE" sz="2600" dirty="0">
                <a:latin typeface="Calibri" panose="020F0502020204030204" pitchFamily="34" charset="0"/>
                <a:ea typeface="Calibri" panose="020F0502020204030204" pitchFamily="34" charset="0"/>
                <a:cs typeface="Times New Roman" panose="02020603050405020304" pitchFamily="18" charset="0"/>
              </a:rPr>
              <a:t/>
            </a:r>
            <a:br>
              <a:rPr lang="en-IE" sz="2600" dirty="0">
                <a:latin typeface="Calibri" panose="020F0502020204030204" pitchFamily="34" charset="0"/>
                <a:ea typeface="Calibri" panose="020F0502020204030204" pitchFamily="34" charset="0"/>
                <a:cs typeface="Times New Roman" panose="02020603050405020304" pitchFamily="18" charset="0"/>
              </a:rPr>
            </a:br>
            <a:endParaRPr lang="en-IE" dirty="0"/>
          </a:p>
        </p:txBody>
      </p:sp>
      <p:sp>
        <p:nvSpPr>
          <p:cNvPr id="3" name="Subtitle 2"/>
          <p:cNvSpPr>
            <a:spLocks noGrp="1"/>
          </p:cNvSpPr>
          <p:nvPr>
            <p:ph type="subTitle" idx="1"/>
          </p:nvPr>
        </p:nvSpPr>
        <p:spPr>
          <a:xfrm>
            <a:off x="0" y="2204864"/>
            <a:ext cx="9144000" cy="4464496"/>
          </a:xfrm>
        </p:spPr>
        <p:txBody>
          <a:bodyPr>
            <a:normAutofit/>
          </a:bodyPr>
          <a:lstStyle/>
          <a:p>
            <a:pPr algn="l">
              <a:spcAft>
                <a:spcPts val="0"/>
              </a:spcAft>
            </a:pPr>
            <a:r>
              <a:rPr lang="en-GB" dirty="0">
                <a:solidFill>
                  <a:schemeClr val="tx1"/>
                </a:solidFill>
                <a:latin typeface="Calibri" panose="020F0502020204030204" pitchFamily="34" charset="0"/>
                <a:ea typeface="Times New Roman" panose="02020603050405020304" pitchFamily="18" charset="0"/>
                <a:cs typeface="Arial" panose="020B0604020202020204" pitchFamily="34" charset="0"/>
              </a:rPr>
              <a:t>Since 1 January 2016, under the Equal Status Acts 2000–2015, </a:t>
            </a:r>
            <a:r>
              <a:rPr lang="en-GB" u="sng" dirty="0">
                <a:solidFill>
                  <a:schemeClr val="tx1"/>
                </a:solidFill>
                <a:latin typeface="Calibri" panose="020F0502020204030204" pitchFamily="34" charset="0"/>
                <a:ea typeface="Times New Roman" panose="02020603050405020304" pitchFamily="18" charset="0"/>
                <a:cs typeface="Arial" panose="020B0604020202020204" pitchFamily="34" charset="0"/>
              </a:rPr>
              <a:t>a client cannot be discriminated against when renting because they are getting Rent Supplement or any other social welfare payment, or a Housing Assistance Payment (HAP).</a:t>
            </a:r>
            <a:endParaRPr lang="en-IE" u="sng" dirty="0">
              <a:solidFill>
                <a:schemeClr val="tx1"/>
              </a:solidFill>
            </a:endParaRPr>
          </a:p>
        </p:txBody>
      </p:sp>
    </p:spTree>
    <p:extLst>
      <p:ext uri="{BB962C8B-B14F-4D97-AF65-F5344CB8AC3E}">
        <p14:creationId xmlns:p14="http://schemas.microsoft.com/office/powerpoint/2010/main" val="2589413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2204864"/>
            <a:ext cx="7848871" cy="3046988"/>
          </a:xfrm>
          <a:prstGeom prst="rect">
            <a:avLst/>
          </a:prstGeom>
        </p:spPr>
        <p:txBody>
          <a:bodyPr wrap="square">
            <a:spAutoFit/>
          </a:bodyPr>
          <a:lstStyle/>
          <a:p>
            <a:pPr algn="ctr">
              <a:spcAft>
                <a:spcPts val="0"/>
              </a:spcAft>
            </a:pPr>
            <a:r>
              <a:rPr lang="en-US" sz="4800" b="1" dirty="0" smtClean="0">
                <a:solidFill>
                  <a:srgbClr val="000000"/>
                </a:solidFill>
                <a:latin typeface="Calibri" panose="020F0502020204030204" pitchFamily="34" charset="0"/>
                <a:ea typeface="Times New Roman" panose="02020603050405020304" pitchFamily="18" charset="0"/>
                <a:cs typeface="Arial" panose="020B0604020202020204" pitchFamily="34" charset="0"/>
              </a:rPr>
              <a:t>In short</a:t>
            </a:r>
          </a:p>
          <a:p>
            <a:pPr algn="ctr">
              <a:spcAft>
                <a:spcPts val="0"/>
              </a:spcAft>
            </a:pPr>
            <a:endParaRPr lang="en-US" sz="4800" b="1" dirty="0">
              <a:solidFill>
                <a:srgbClr val="000000"/>
              </a:solidFill>
              <a:latin typeface="Calibri" panose="020F0502020204030204" pitchFamily="34" charset="0"/>
              <a:ea typeface="Times New Roman" panose="02020603050405020304" pitchFamily="18" charset="0"/>
              <a:cs typeface="Arial" panose="020B0604020202020204" pitchFamily="34" charset="0"/>
            </a:endParaRPr>
          </a:p>
          <a:p>
            <a:pPr algn="ctr">
              <a:spcAft>
                <a:spcPts val="0"/>
              </a:spcAft>
            </a:pPr>
            <a:r>
              <a:rPr lang="en-US" sz="4800" b="1" dirty="0" smtClean="0">
                <a:solidFill>
                  <a:srgbClr val="000000"/>
                </a:solidFill>
                <a:latin typeface="Calibri" panose="020F0502020204030204" pitchFamily="34" charset="0"/>
                <a:ea typeface="Times New Roman" panose="02020603050405020304" pitchFamily="18" charset="0"/>
                <a:cs typeface="Arial" panose="020B0604020202020204" pitchFamily="34" charset="0"/>
              </a:rPr>
              <a:t>There </a:t>
            </a:r>
            <a:r>
              <a:rPr lang="en-US" sz="4800" b="1" dirty="0">
                <a:solidFill>
                  <a:srgbClr val="000000"/>
                </a:solidFill>
                <a:latin typeface="Calibri" panose="020F0502020204030204" pitchFamily="34" charset="0"/>
                <a:ea typeface="Times New Roman" panose="02020603050405020304" pitchFamily="18" charset="0"/>
                <a:cs typeface="Arial" panose="020B0604020202020204" pitchFamily="34" charset="0"/>
              </a:rPr>
              <a:t>is no right to housing in I</a:t>
            </a:r>
            <a:r>
              <a:rPr lang="en-US" sz="4800" b="1" dirty="0" smtClean="0">
                <a:solidFill>
                  <a:srgbClr val="000000"/>
                </a:solidFill>
                <a:latin typeface="Calibri" panose="020F0502020204030204" pitchFamily="34" charset="0"/>
                <a:ea typeface="Times New Roman" panose="02020603050405020304" pitchFamily="18" charset="0"/>
                <a:cs typeface="Arial" panose="020B0604020202020204" pitchFamily="34" charset="0"/>
              </a:rPr>
              <a:t>reland  </a:t>
            </a:r>
            <a:endParaRPr lang="en-IE" sz="4800" b="1"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80655908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4745"/>
            <a:ext cx="7772400" cy="864095"/>
          </a:xfrm>
        </p:spPr>
        <p:txBody>
          <a:bodyPr>
            <a:normAutofit fontScale="90000"/>
          </a:bodyPr>
          <a:lstStyle/>
          <a:p>
            <a:pPr marL="457200" lvl="0">
              <a:lnSpc>
                <a:spcPct val="115000"/>
              </a:lnSpc>
              <a:spcBef>
                <a:spcPct val="20000"/>
              </a:spcBef>
            </a:pPr>
            <a:r>
              <a:rPr lang="en-IE" sz="3000" b="1" dirty="0" smtClean="0">
                <a:solidFill>
                  <a:prstClr val="black">
                    <a:tint val="75000"/>
                  </a:prstClr>
                </a:solidFill>
                <a:latin typeface="Calibri" panose="020F0502020204030204" pitchFamily="34" charset="0"/>
                <a:ea typeface="Calibri" panose="020F0502020204030204" pitchFamily="34" charset="0"/>
                <a:cs typeface="Calibri" panose="020F0502020204030204" pitchFamily="34" charset="0"/>
              </a:rPr>
              <a:t/>
            </a:r>
            <a:br>
              <a:rPr lang="en-IE" sz="3000" b="1" dirty="0" smtClean="0">
                <a:solidFill>
                  <a:prstClr val="black">
                    <a:tint val="75000"/>
                  </a:prstClr>
                </a:solidFill>
                <a:latin typeface="Calibri" panose="020F0502020204030204" pitchFamily="34" charset="0"/>
                <a:ea typeface="Calibri" panose="020F0502020204030204" pitchFamily="34" charset="0"/>
                <a:cs typeface="Calibri" panose="020F0502020204030204" pitchFamily="34" charset="0"/>
              </a:rPr>
            </a:br>
            <a:r>
              <a:rPr lang="en-IE" sz="3000" b="1" dirty="0" smtClean="0">
                <a:latin typeface="Calibri" panose="020F0502020204030204" pitchFamily="34" charset="0"/>
                <a:ea typeface="Calibri" panose="020F0502020204030204" pitchFamily="34" charset="0"/>
                <a:cs typeface="Calibri" panose="020F0502020204030204" pitchFamily="34" charset="0"/>
              </a:rPr>
              <a:t>Rent Supplement</a:t>
            </a:r>
            <a:r>
              <a:rPr lang="en-IE" sz="2600" dirty="0">
                <a:latin typeface="Calibri" panose="020F0502020204030204" pitchFamily="34" charset="0"/>
                <a:ea typeface="Calibri" panose="020F0502020204030204" pitchFamily="34" charset="0"/>
                <a:cs typeface="Times New Roman" panose="02020603050405020304" pitchFamily="18" charset="0"/>
              </a:rPr>
              <a:t/>
            </a:r>
            <a:br>
              <a:rPr lang="en-IE" sz="2600" dirty="0">
                <a:latin typeface="Calibri" panose="020F0502020204030204" pitchFamily="34" charset="0"/>
                <a:ea typeface="Calibri" panose="020F0502020204030204" pitchFamily="34" charset="0"/>
                <a:cs typeface="Times New Roman" panose="02020603050405020304" pitchFamily="18" charset="0"/>
              </a:rPr>
            </a:br>
            <a:endParaRPr lang="en-IE" dirty="0"/>
          </a:p>
        </p:txBody>
      </p:sp>
      <p:sp>
        <p:nvSpPr>
          <p:cNvPr id="3" name="Subtitle 2"/>
          <p:cNvSpPr>
            <a:spLocks noGrp="1"/>
          </p:cNvSpPr>
          <p:nvPr>
            <p:ph type="subTitle" idx="1"/>
          </p:nvPr>
        </p:nvSpPr>
        <p:spPr>
          <a:xfrm>
            <a:off x="0" y="2204864"/>
            <a:ext cx="9144000" cy="4464496"/>
          </a:xfrm>
        </p:spPr>
        <p:txBody>
          <a:bodyPr>
            <a:normAutofit fontScale="62500" lnSpcReduction="20000"/>
          </a:bodyPr>
          <a:lstStyle/>
          <a:p>
            <a:pPr algn="l"/>
            <a:r>
              <a:rPr lang="en-US" sz="3400" i="1" u="sng" dirty="0">
                <a:solidFill>
                  <a:schemeClr val="tx1"/>
                </a:solidFill>
              </a:rPr>
              <a:t>Rent </a:t>
            </a:r>
            <a:r>
              <a:rPr lang="en-US" sz="3400" i="1" u="sng" dirty="0" smtClean="0">
                <a:solidFill>
                  <a:schemeClr val="tx1"/>
                </a:solidFill>
              </a:rPr>
              <a:t>Supplement</a:t>
            </a:r>
            <a:r>
              <a:rPr lang="en-IE" sz="3400" b="1" dirty="0" smtClean="0">
                <a:solidFill>
                  <a:schemeClr val="tx1"/>
                </a:solidFill>
              </a:rPr>
              <a:t>: </a:t>
            </a:r>
            <a:r>
              <a:rPr lang="en-GB" sz="3400" dirty="0" smtClean="0">
                <a:solidFill>
                  <a:schemeClr val="tx1"/>
                </a:solidFill>
              </a:rPr>
              <a:t>A </a:t>
            </a:r>
            <a:r>
              <a:rPr lang="en-GB" sz="3400" dirty="0">
                <a:solidFill>
                  <a:schemeClr val="tx1"/>
                </a:solidFill>
              </a:rPr>
              <a:t>person living in private rented accommodation may be entitled to Rent Supplement under the Supplementary Welfare Allowance Scheme.  </a:t>
            </a:r>
            <a:endParaRPr lang="en-IE" sz="3400" dirty="0">
              <a:solidFill>
                <a:schemeClr val="tx1"/>
              </a:solidFill>
            </a:endParaRPr>
          </a:p>
          <a:p>
            <a:pPr algn="l"/>
            <a:r>
              <a:rPr lang="en-GB" sz="3400" dirty="0">
                <a:solidFill>
                  <a:schemeClr val="tx1"/>
                </a:solidFill>
              </a:rPr>
              <a:t> </a:t>
            </a:r>
            <a:endParaRPr lang="en-IE" sz="3400" dirty="0">
              <a:solidFill>
                <a:schemeClr val="tx1"/>
              </a:solidFill>
            </a:endParaRPr>
          </a:p>
          <a:p>
            <a:pPr algn="l"/>
            <a:r>
              <a:rPr lang="en-GB" sz="3400" dirty="0">
                <a:solidFill>
                  <a:schemeClr val="tx1"/>
                </a:solidFill>
              </a:rPr>
              <a:t>Rent Supplement will only be provided if </a:t>
            </a:r>
            <a:r>
              <a:rPr lang="en-GB" sz="3400" dirty="0" smtClean="0">
                <a:solidFill>
                  <a:schemeClr val="tx1"/>
                </a:solidFill>
              </a:rPr>
              <a:t>:</a:t>
            </a:r>
          </a:p>
          <a:p>
            <a:pPr marL="914400" lvl="1" indent="-457200" algn="l">
              <a:buFont typeface="Arial" panose="020B0604020202020204" pitchFamily="34" charset="0"/>
              <a:buChar char="•"/>
            </a:pPr>
            <a:r>
              <a:rPr lang="en-GB" sz="3400" dirty="0" smtClean="0">
                <a:solidFill>
                  <a:schemeClr val="tx1"/>
                </a:solidFill>
              </a:rPr>
              <a:t>the </a:t>
            </a:r>
            <a:r>
              <a:rPr lang="en-GB" sz="3400" dirty="0">
                <a:solidFill>
                  <a:schemeClr val="tx1"/>
                </a:solidFill>
              </a:rPr>
              <a:t>accommodation is suitable for the person’s needs </a:t>
            </a:r>
          </a:p>
          <a:p>
            <a:pPr marL="914400" lvl="1" indent="-457200" algn="l">
              <a:buFont typeface="Arial" panose="020B0604020202020204" pitchFamily="34" charset="0"/>
              <a:buChar char="•"/>
            </a:pPr>
            <a:r>
              <a:rPr lang="en-GB" sz="3400" dirty="0" smtClean="0">
                <a:solidFill>
                  <a:schemeClr val="tx1"/>
                </a:solidFill>
              </a:rPr>
              <a:t>the </a:t>
            </a:r>
            <a:r>
              <a:rPr lang="en-GB" sz="3400" dirty="0">
                <a:solidFill>
                  <a:schemeClr val="tx1"/>
                </a:solidFill>
              </a:rPr>
              <a:t>rent is below the maximum rent limit for the size of the person’s </a:t>
            </a:r>
            <a:r>
              <a:rPr lang="en-GB" sz="3400" dirty="0" smtClean="0">
                <a:solidFill>
                  <a:schemeClr val="tx1"/>
                </a:solidFill>
              </a:rPr>
              <a:t>family </a:t>
            </a:r>
            <a:r>
              <a:rPr lang="en-GB" sz="3400" dirty="0">
                <a:solidFill>
                  <a:schemeClr val="tx1"/>
                </a:solidFill>
              </a:rPr>
              <a:t>and for the particular county.  </a:t>
            </a:r>
            <a:endParaRPr lang="en-GB" sz="3400" dirty="0" smtClean="0">
              <a:solidFill>
                <a:schemeClr val="tx1"/>
              </a:solidFill>
            </a:endParaRPr>
          </a:p>
          <a:p>
            <a:pPr marL="914400" lvl="1" indent="-457200" algn="l">
              <a:buFont typeface="Arial" panose="020B0604020202020204" pitchFamily="34" charset="0"/>
              <a:buChar char="•"/>
            </a:pPr>
            <a:endParaRPr lang="en-GB" sz="3400" dirty="0" smtClean="0">
              <a:solidFill>
                <a:schemeClr val="tx1"/>
              </a:solidFill>
            </a:endParaRPr>
          </a:p>
          <a:p>
            <a:pPr algn="l"/>
            <a:r>
              <a:rPr lang="en-GB" sz="3400" dirty="0">
                <a:solidFill>
                  <a:schemeClr val="tx1"/>
                </a:solidFill>
              </a:rPr>
              <a:t>D</a:t>
            </a:r>
            <a:r>
              <a:rPr lang="en-GB" sz="3400" dirty="0" smtClean="0">
                <a:solidFill>
                  <a:schemeClr val="tx1"/>
                </a:solidFill>
              </a:rPr>
              <a:t>ifficult </a:t>
            </a:r>
            <a:r>
              <a:rPr lang="en-GB" sz="3400" dirty="0">
                <a:solidFill>
                  <a:schemeClr val="tx1"/>
                </a:solidFill>
              </a:rPr>
              <a:t>to source property within the rent supplement </a:t>
            </a:r>
            <a:r>
              <a:rPr lang="en-GB" sz="3400" dirty="0" smtClean="0">
                <a:solidFill>
                  <a:schemeClr val="tx1"/>
                </a:solidFill>
              </a:rPr>
              <a:t>limits.</a:t>
            </a:r>
          </a:p>
          <a:p>
            <a:pPr algn="l"/>
            <a:endParaRPr lang="en-GB" sz="3400" dirty="0" smtClean="0">
              <a:solidFill>
                <a:schemeClr val="tx1"/>
              </a:solidFill>
            </a:endParaRPr>
          </a:p>
          <a:p>
            <a:pPr algn="l"/>
            <a:r>
              <a:rPr lang="en-GB" sz="3400" dirty="0" smtClean="0">
                <a:solidFill>
                  <a:schemeClr val="tx1"/>
                </a:solidFill>
              </a:rPr>
              <a:t>Community </a:t>
            </a:r>
            <a:r>
              <a:rPr lang="en-GB" sz="3400" dirty="0">
                <a:solidFill>
                  <a:schemeClr val="tx1"/>
                </a:solidFill>
              </a:rPr>
              <a:t>Welfare Service has statutory discretionary power to award or increase a Rent Supplement payment, </a:t>
            </a:r>
            <a:r>
              <a:rPr lang="en-GB" sz="3400" dirty="0" smtClean="0">
                <a:solidFill>
                  <a:schemeClr val="tx1"/>
                </a:solidFill>
              </a:rPr>
              <a:t>e.g. danger </a:t>
            </a:r>
            <a:r>
              <a:rPr lang="en-GB" sz="3400" dirty="0">
                <a:solidFill>
                  <a:schemeClr val="tx1"/>
                </a:solidFill>
              </a:rPr>
              <a:t>of homelessness </a:t>
            </a:r>
            <a:endParaRPr lang="en-IE" altLang="en-US" sz="3400" dirty="0">
              <a:solidFill>
                <a:schemeClr val="tx1"/>
              </a:solidFill>
            </a:endParaRPr>
          </a:p>
          <a:p>
            <a:pPr algn="l"/>
            <a:endParaRPr lang="en-IE" dirty="0">
              <a:solidFill>
                <a:schemeClr val="tx2"/>
              </a:solidFill>
            </a:endParaRPr>
          </a:p>
          <a:p>
            <a:pPr algn="l">
              <a:spcAft>
                <a:spcPts val="0"/>
              </a:spcAft>
            </a:pPr>
            <a:endParaRPr lang="en-IE" u="sng" dirty="0">
              <a:solidFill>
                <a:schemeClr val="tx1"/>
              </a:solidFill>
            </a:endParaRPr>
          </a:p>
        </p:txBody>
      </p:sp>
    </p:spTree>
    <p:extLst>
      <p:ext uri="{BB962C8B-B14F-4D97-AF65-F5344CB8AC3E}">
        <p14:creationId xmlns:p14="http://schemas.microsoft.com/office/powerpoint/2010/main" val="235613422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4745"/>
            <a:ext cx="7772400" cy="864095"/>
          </a:xfrm>
        </p:spPr>
        <p:txBody>
          <a:bodyPr>
            <a:normAutofit fontScale="90000"/>
          </a:bodyPr>
          <a:lstStyle/>
          <a:p>
            <a:pPr marL="457200" lvl="0">
              <a:lnSpc>
                <a:spcPct val="115000"/>
              </a:lnSpc>
              <a:spcBef>
                <a:spcPct val="20000"/>
              </a:spcBef>
            </a:pPr>
            <a:r>
              <a:rPr lang="en-IE" sz="3000" b="1" dirty="0" smtClean="0">
                <a:solidFill>
                  <a:prstClr val="black">
                    <a:tint val="75000"/>
                  </a:prstClr>
                </a:solidFill>
                <a:latin typeface="Calibri" panose="020F0502020204030204" pitchFamily="34" charset="0"/>
                <a:ea typeface="Calibri" panose="020F0502020204030204" pitchFamily="34" charset="0"/>
                <a:cs typeface="Calibri" panose="020F0502020204030204" pitchFamily="34" charset="0"/>
              </a:rPr>
              <a:t/>
            </a:r>
            <a:br>
              <a:rPr lang="en-IE" sz="3000" b="1" dirty="0" smtClean="0">
                <a:solidFill>
                  <a:prstClr val="black">
                    <a:tint val="75000"/>
                  </a:prstClr>
                </a:solidFill>
                <a:latin typeface="Calibri" panose="020F0502020204030204" pitchFamily="34" charset="0"/>
                <a:ea typeface="Calibri" panose="020F0502020204030204" pitchFamily="34" charset="0"/>
                <a:cs typeface="Calibri" panose="020F0502020204030204" pitchFamily="34" charset="0"/>
              </a:rPr>
            </a:br>
            <a:r>
              <a:rPr lang="en-IE" sz="3000" b="1" dirty="0" smtClean="0">
                <a:latin typeface="Calibri" panose="020F0502020204030204" pitchFamily="34" charset="0"/>
                <a:ea typeface="Calibri" panose="020F0502020204030204" pitchFamily="34" charset="0"/>
                <a:cs typeface="Calibri" panose="020F0502020204030204" pitchFamily="34" charset="0"/>
              </a:rPr>
              <a:t>Rent Supplement</a:t>
            </a:r>
            <a:r>
              <a:rPr lang="en-IE" sz="2600" dirty="0">
                <a:latin typeface="Calibri" panose="020F0502020204030204" pitchFamily="34" charset="0"/>
                <a:ea typeface="Calibri" panose="020F0502020204030204" pitchFamily="34" charset="0"/>
                <a:cs typeface="Times New Roman" panose="02020603050405020304" pitchFamily="18" charset="0"/>
              </a:rPr>
              <a:t/>
            </a:r>
            <a:br>
              <a:rPr lang="en-IE" sz="2600" dirty="0">
                <a:latin typeface="Calibri" panose="020F0502020204030204" pitchFamily="34" charset="0"/>
                <a:ea typeface="Calibri" panose="020F0502020204030204" pitchFamily="34" charset="0"/>
                <a:cs typeface="Times New Roman" panose="02020603050405020304" pitchFamily="18" charset="0"/>
              </a:rPr>
            </a:br>
            <a:endParaRPr lang="en-IE" dirty="0"/>
          </a:p>
        </p:txBody>
      </p:sp>
      <p:sp>
        <p:nvSpPr>
          <p:cNvPr id="3" name="Subtitle 2"/>
          <p:cNvSpPr>
            <a:spLocks noGrp="1"/>
          </p:cNvSpPr>
          <p:nvPr>
            <p:ph type="subTitle" idx="1"/>
          </p:nvPr>
        </p:nvSpPr>
        <p:spPr>
          <a:xfrm>
            <a:off x="0" y="2204864"/>
            <a:ext cx="9144000" cy="4464496"/>
          </a:xfrm>
        </p:spPr>
        <p:txBody>
          <a:bodyPr>
            <a:normAutofit fontScale="70000" lnSpcReduction="20000"/>
          </a:bodyPr>
          <a:lstStyle/>
          <a:p>
            <a:pPr algn="l">
              <a:spcAft>
                <a:spcPts val="0"/>
              </a:spcAft>
            </a:pPr>
            <a:r>
              <a:rPr lang="en-GB" dirty="0">
                <a:solidFill>
                  <a:schemeClr val="tx1"/>
                </a:solidFill>
                <a:latin typeface="Calibri" panose="020F0502020204030204" pitchFamily="34" charset="0"/>
                <a:ea typeface="Times New Roman" panose="02020603050405020304" pitchFamily="18" charset="0"/>
                <a:cs typeface="Calibri" panose="020F0502020204030204" pitchFamily="34" charset="0"/>
              </a:rPr>
              <a:t>There are a number of other criteria including a means test and a habitual residence test.  </a:t>
            </a:r>
            <a:endParaRPr lang="en-IE" dirty="0">
              <a:solidFill>
                <a:schemeClr val="tx1"/>
              </a:solidFill>
              <a:latin typeface="Times New Roman" panose="02020603050405020304" pitchFamily="18" charset="0"/>
              <a:ea typeface="Times New Roman" panose="02020603050405020304" pitchFamily="18" charset="0"/>
            </a:endParaRPr>
          </a:p>
          <a:p>
            <a:pPr algn="l">
              <a:spcAft>
                <a:spcPts val="0"/>
              </a:spcAft>
            </a:pPr>
            <a:r>
              <a:rPr lang="en-GB" dirty="0">
                <a:solidFill>
                  <a:schemeClr val="tx1"/>
                </a:solidFill>
                <a:latin typeface="Calibri" panose="020F0502020204030204" pitchFamily="34" charset="0"/>
                <a:ea typeface="Times New Roman" panose="02020603050405020304" pitchFamily="18" charset="0"/>
                <a:cs typeface="Calibri" panose="020F0502020204030204" pitchFamily="34" charset="0"/>
              </a:rPr>
              <a:t> </a:t>
            </a:r>
            <a:endParaRPr lang="en-IE" dirty="0">
              <a:solidFill>
                <a:schemeClr val="tx1"/>
              </a:solidFill>
              <a:latin typeface="Times New Roman" panose="02020603050405020304" pitchFamily="18" charset="0"/>
              <a:ea typeface="Times New Roman" panose="02020603050405020304" pitchFamily="18" charset="0"/>
            </a:endParaRPr>
          </a:p>
          <a:p>
            <a:pPr algn="l">
              <a:spcAft>
                <a:spcPts val="0"/>
              </a:spcAft>
            </a:pPr>
            <a:r>
              <a:rPr lang="en-GB" dirty="0">
                <a:solidFill>
                  <a:schemeClr val="tx1"/>
                </a:solidFill>
                <a:latin typeface="Calibri" panose="020F0502020204030204" pitchFamily="34" charset="0"/>
                <a:ea typeface="Times New Roman" panose="02020603050405020304" pitchFamily="18" charset="0"/>
                <a:cs typeface="Calibri" panose="020F0502020204030204" pitchFamily="34" charset="0"/>
              </a:rPr>
              <a:t>For clients, whose application for social housing support to the local authority was not granted, they may still qualify for rent supplement if:</a:t>
            </a:r>
            <a:endParaRPr lang="en-IE" dirty="0">
              <a:solidFill>
                <a:schemeClr val="tx1"/>
              </a:solidFill>
              <a:latin typeface="Times New Roman" panose="02020603050405020304" pitchFamily="18" charset="0"/>
              <a:ea typeface="Times New Roman" panose="02020603050405020304" pitchFamily="18" charset="0"/>
            </a:endParaRPr>
          </a:p>
          <a:p>
            <a:pPr algn="l">
              <a:spcAft>
                <a:spcPts val="0"/>
              </a:spcAft>
            </a:pPr>
            <a:r>
              <a:rPr lang="en-US" dirty="0">
                <a:solidFill>
                  <a:schemeClr val="tx1"/>
                </a:solidFill>
                <a:latin typeface="Calibri" panose="020F0502020204030204" pitchFamily="34" charset="0"/>
                <a:ea typeface="Times New Roman" panose="02020603050405020304" pitchFamily="18" charset="0"/>
                <a:cs typeface="Calibri" panose="020F0502020204030204" pitchFamily="34" charset="0"/>
              </a:rPr>
              <a:t> </a:t>
            </a:r>
            <a:endParaRPr lang="en-IE" dirty="0">
              <a:solidFill>
                <a:schemeClr val="tx1"/>
              </a:solidFill>
              <a:latin typeface="Times New Roman" panose="02020603050405020304" pitchFamily="18" charset="0"/>
              <a:ea typeface="Times New Roman" panose="02020603050405020304" pitchFamily="18" charset="0"/>
            </a:endParaRPr>
          </a:p>
          <a:p>
            <a:pPr marL="342900" lvl="0" indent="-342900" algn="l">
              <a:lnSpc>
                <a:spcPct val="115000"/>
              </a:lnSpc>
              <a:spcAft>
                <a:spcPts val="0"/>
              </a:spcAft>
              <a:buFont typeface="Symbol" panose="05050102010706020507" pitchFamily="18" charset="2"/>
              <a:buChar char=""/>
            </a:pPr>
            <a:r>
              <a:rPr lang="en-US" dirty="0" smtClean="0">
                <a:solidFill>
                  <a:schemeClr val="tx1"/>
                </a:solidFill>
                <a:latin typeface="Calibri" panose="020F0502020204030204" pitchFamily="34" charset="0"/>
                <a:ea typeface="Calibri" panose="020F0502020204030204" pitchFamily="34" charset="0"/>
                <a:cs typeface="Calibri" panose="020F0502020204030204" pitchFamily="34" charset="0"/>
              </a:rPr>
              <a:t>living </a:t>
            </a:r>
            <a:r>
              <a:rPr lang="en-US" dirty="0">
                <a:solidFill>
                  <a:schemeClr val="tx1"/>
                </a:solidFill>
                <a:latin typeface="Calibri" panose="020F0502020204030204" pitchFamily="34" charset="0"/>
                <a:ea typeface="Calibri" panose="020F0502020204030204" pitchFamily="34" charset="0"/>
                <a:cs typeface="Calibri" panose="020F0502020204030204" pitchFamily="34" charset="0"/>
              </a:rPr>
              <a:t>for 6 months, in one, or a combination, of the following: </a:t>
            </a:r>
            <a:endParaRPr lang="en-IE" sz="28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15000"/>
              </a:lnSpc>
              <a:spcAft>
                <a:spcPts val="0"/>
              </a:spcAft>
              <a:buFont typeface="Courier New" panose="02070309020205020404" pitchFamily="49" charset="0"/>
              <a:buChar char="o"/>
            </a:pPr>
            <a:r>
              <a:rPr lang="en-US" dirty="0">
                <a:solidFill>
                  <a:schemeClr val="tx1"/>
                </a:solidFill>
                <a:latin typeface="Calibri" panose="020F0502020204030204" pitchFamily="34" charset="0"/>
                <a:ea typeface="Calibri" panose="020F0502020204030204" pitchFamily="34" charset="0"/>
                <a:cs typeface="Calibri" panose="020F0502020204030204" pitchFamily="34" charset="0"/>
              </a:rPr>
              <a:t>Private rented accommodation. </a:t>
            </a:r>
            <a:endParaRPr lang="en-US" dirty="0" smtClean="0">
              <a:solidFill>
                <a:schemeClr val="tx1"/>
              </a:solidFill>
              <a:latin typeface="Calibri" panose="020F0502020204030204" pitchFamily="34" charset="0"/>
              <a:ea typeface="Calibri" panose="020F0502020204030204" pitchFamily="34" charset="0"/>
              <a:cs typeface="Calibri" panose="020F0502020204030204" pitchFamily="34" charset="0"/>
            </a:endParaRPr>
          </a:p>
          <a:p>
            <a:pPr marL="342900" lvl="0" indent="-342900" algn="l">
              <a:lnSpc>
                <a:spcPct val="115000"/>
              </a:lnSpc>
              <a:spcAft>
                <a:spcPts val="0"/>
              </a:spcAft>
              <a:buFont typeface="Courier New" panose="02070309020205020404" pitchFamily="49" charset="0"/>
              <a:buChar char="o"/>
            </a:pPr>
            <a:r>
              <a:rPr lang="en-US" dirty="0" smtClean="0">
                <a:solidFill>
                  <a:schemeClr val="tx1"/>
                </a:solidFill>
                <a:latin typeface="Calibri" panose="020F0502020204030204" pitchFamily="34" charset="0"/>
                <a:ea typeface="Calibri" panose="020F0502020204030204" pitchFamily="34" charset="0"/>
                <a:cs typeface="Calibri" panose="020F0502020204030204" pitchFamily="34" charset="0"/>
              </a:rPr>
              <a:t>Accommodation </a:t>
            </a:r>
            <a:r>
              <a:rPr lang="en-US" dirty="0">
                <a:solidFill>
                  <a:schemeClr val="tx1"/>
                </a:solidFill>
                <a:latin typeface="Calibri" panose="020F0502020204030204" pitchFamily="34" charset="0"/>
                <a:ea typeface="Calibri" panose="020F0502020204030204" pitchFamily="34" charset="0"/>
                <a:cs typeface="Calibri" panose="020F0502020204030204" pitchFamily="34" charset="0"/>
              </a:rPr>
              <a:t>for homeless people; or</a:t>
            </a:r>
            <a:endParaRPr lang="en-IE" sz="28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15000"/>
              </a:lnSpc>
              <a:spcAft>
                <a:spcPts val="0"/>
              </a:spcAft>
              <a:buFont typeface="Courier New" panose="02070309020205020404" pitchFamily="49" charset="0"/>
              <a:buChar char="o"/>
            </a:pPr>
            <a:r>
              <a:rPr lang="en-US" dirty="0">
                <a:solidFill>
                  <a:schemeClr val="tx1"/>
                </a:solidFill>
                <a:latin typeface="Calibri" panose="020F0502020204030204" pitchFamily="34" charset="0"/>
                <a:ea typeface="Calibri" panose="020F0502020204030204" pitchFamily="34" charset="0"/>
                <a:cs typeface="Calibri" panose="020F0502020204030204" pitchFamily="34" charset="0"/>
              </a:rPr>
              <a:t>An institution such as a hospital, care home, place of detention etc.</a:t>
            </a:r>
            <a:endParaRPr lang="en-IE" sz="28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algn="l">
              <a:spcAft>
                <a:spcPts val="0"/>
              </a:spcAft>
            </a:pPr>
            <a:endParaRPr lang="en-IE" u="sng" dirty="0">
              <a:solidFill>
                <a:schemeClr val="tx1"/>
              </a:solidFill>
            </a:endParaRPr>
          </a:p>
        </p:txBody>
      </p:sp>
    </p:spTree>
    <p:extLst>
      <p:ext uri="{BB962C8B-B14F-4D97-AF65-F5344CB8AC3E}">
        <p14:creationId xmlns:p14="http://schemas.microsoft.com/office/powerpoint/2010/main" val="142333831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4745"/>
            <a:ext cx="7772400" cy="864095"/>
          </a:xfrm>
        </p:spPr>
        <p:txBody>
          <a:bodyPr>
            <a:normAutofit fontScale="90000"/>
          </a:bodyPr>
          <a:lstStyle/>
          <a:p>
            <a:pPr marL="457200" lvl="0">
              <a:lnSpc>
                <a:spcPct val="115000"/>
              </a:lnSpc>
              <a:spcBef>
                <a:spcPct val="20000"/>
              </a:spcBef>
            </a:pPr>
            <a:r>
              <a:rPr lang="en-IE" sz="3000" b="1" dirty="0" smtClean="0">
                <a:solidFill>
                  <a:prstClr val="black">
                    <a:tint val="75000"/>
                  </a:prstClr>
                </a:solidFill>
                <a:latin typeface="Calibri" panose="020F0502020204030204" pitchFamily="34" charset="0"/>
                <a:ea typeface="Calibri" panose="020F0502020204030204" pitchFamily="34" charset="0"/>
                <a:cs typeface="Calibri" panose="020F0502020204030204" pitchFamily="34" charset="0"/>
              </a:rPr>
              <a:t/>
            </a:r>
            <a:br>
              <a:rPr lang="en-IE" sz="3000" b="1" dirty="0" smtClean="0">
                <a:solidFill>
                  <a:prstClr val="black">
                    <a:tint val="75000"/>
                  </a:prstClr>
                </a:solidFill>
                <a:latin typeface="Calibri" panose="020F0502020204030204" pitchFamily="34" charset="0"/>
                <a:ea typeface="Calibri" panose="020F0502020204030204" pitchFamily="34" charset="0"/>
                <a:cs typeface="Calibri" panose="020F0502020204030204" pitchFamily="34" charset="0"/>
              </a:rPr>
            </a:br>
            <a:r>
              <a:rPr lang="en-IE" sz="3000" b="1" dirty="0" smtClean="0">
                <a:latin typeface="Calibri" panose="020F0502020204030204" pitchFamily="34" charset="0"/>
                <a:ea typeface="Calibri" panose="020F0502020204030204" pitchFamily="34" charset="0"/>
                <a:cs typeface="Calibri" panose="020F0502020204030204" pitchFamily="34" charset="0"/>
              </a:rPr>
              <a:t>Rent Supplement</a:t>
            </a:r>
            <a:r>
              <a:rPr lang="en-IE" sz="2600" dirty="0">
                <a:latin typeface="Calibri" panose="020F0502020204030204" pitchFamily="34" charset="0"/>
                <a:ea typeface="Calibri" panose="020F0502020204030204" pitchFamily="34" charset="0"/>
                <a:cs typeface="Times New Roman" panose="02020603050405020304" pitchFamily="18" charset="0"/>
              </a:rPr>
              <a:t/>
            </a:r>
            <a:br>
              <a:rPr lang="en-IE" sz="2600" dirty="0">
                <a:latin typeface="Calibri" panose="020F0502020204030204" pitchFamily="34" charset="0"/>
                <a:ea typeface="Calibri" panose="020F0502020204030204" pitchFamily="34" charset="0"/>
                <a:cs typeface="Times New Roman" panose="02020603050405020304" pitchFamily="18" charset="0"/>
              </a:rPr>
            </a:br>
            <a:endParaRPr lang="en-IE" dirty="0"/>
          </a:p>
        </p:txBody>
      </p:sp>
      <p:sp>
        <p:nvSpPr>
          <p:cNvPr id="3" name="Subtitle 2"/>
          <p:cNvSpPr>
            <a:spLocks noGrp="1"/>
          </p:cNvSpPr>
          <p:nvPr>
            <p:ph type="subTitle" idx="1"/>
          </p:nvPr>
        </p:nvSpPr>
        <p:spPr>
          <a:xfrm>
            <a:off x="0" y="2204864"/>
            <a:ext cx="9144000" cy="4464496"/>
          </a:xfrm>
        </p:spPr>
        <p:txBody>
          <a:bodyPr>
            <a:normAutofit fontScale="70000" lnSpcReduction="20000"/>
          </a:bodyPr>
          <a:lstStyle/>
          <a:p>
            <a:pPr marL="457200" indent="-457200" algn="l">
              <a:spcAft>
                <a:spcPts val="0"/>
              </a:spcAft>
              <a:buFont typeface="Arial" panose="020B0604020202020204" pitchFamily="34" charset="0"/>
              <a:buChar char="•"/>
            </a:pPr>
            <a:r>
              <a:rPr lang="en-US" dirty="0" smtClean="0">
                <a:solidFill>
                  <a:schemeClr val="tx1"/>
                </a:solidFill>
                <a:latin typeface="Calibri" panose="020F0502020204030204" pitchFamily="34" charset="0"/>
                <a:ea typeface="Times New Roman" panose="02020603050405020304" pitchFamily="18" charset="0"/>
                <a:cs typeface="Calibri" panose="020F0502020204030204" pitchFamily="34" charset="0"/>
              </a:rPr>
              <a:t>The person will not qualify </a:t>
            </a:r>
            <a:r>
              <a:rPr lang="en-US" dirty="0">
                <a:solidFill>
                  <a:schemeClr val="tx1"/>
                </a:solidFill>
                <a:latin typeface="Calibri" panose="020F0502020204030204" pitchFamily="34" charset="0"/>
                <a:ea typeface="Times New Roman" panose="02020603050405020304" pitchFamily="18" charset="0"/>
                <a:cs typeface="Calibri" panose="020F0502020204030204" pitchFamily="34" charset="0"/>
              </a:rPr>
              <a:t>for Rent Supplement if </a:t>
            </a:r>
            <a:r>
              <a:rPr lang="en-US" dirty="0" smtClean="0">
                <a:solidFill>
                  <a:schemeClr val="tx1"/>
                </a:solidFill>
                <a:latin typeface="Calibri" panose="020F0502020204030204" pitchFamily="34" charset="0"/>
                <a:ea typeface="Times New Roman" panose="02020603050405020304" pitchFamily="18" charset="0"/>
                <a:cs typeface="Calibri" panose="020F0502020204030204" pitchFamily="34" charset="0"/>
              </a:rPr>
              <a:t>they or their partner works </a:t>
            </a:r>
            <a:r>
              <a:rPr lang="en-US" dirty="0">
                <a:solidFill>
                  <a:schemeClr val="tx1"/>
                </a:solidFill>
                <a:latin typeface="Calibri" panose="020F0502020204030204" pitchFamily="34" charset="0"/>
                <a:ea typeface="Times New Roman" panose="02020603050405020304" pitchFamily="18" charset="0"/>
                <a:cs typeface="Calibri" panose="020F0502020204030204" pitchFamily="34" charset="0"/>
              </a:rPr>
              <a:t>full-time (30 hours or more) </a:t>
            </a:r>
            <a:r>
              <a:rPr lang="en-US" b="1" dirty="0">
                <a:solidFill>
                  <a:schemeClr val="tx1"/>
                </a:solidFill>
                <a:latin typeface="Calibri" panose="020F0502020204030204" pitchFamily="34" charset="0"/>
                <a:ea typeface="Times New Roman" panose="02020603050405020304" pitchFamily="18" charset="0"/>
                <a:cs typeface="Calibri" panose="020F0502020204030204" pitchFamily="34" charset="0"/>
              </a:rPr>
              <a:t>unless</a:t>
            </a:r>
            <a:r>
              <a:rPr lang="en-US" dirty="0">
                <a:solidFill>
                  <a:schemeClr val="tx1"/>
                </a:solidFill>
                <a:latin typeface="Calibri" panose="020F0502020204030204" pitchFamily="34" charset="0"/>
                <a:ea typeface="Times New Roman" panose="02020603050405020304" pitchFamily="18" charset="0"/>
                <a:cs typeface="Calibri" panose="020F0502020204030204" pitchFamily="34" charset="0"/>
              </a:rPr>
              <a:t> </a:t>
            </a:r>
            <a:r>
              <a:rPr lang="en-US" dirty="0" smtClean="0">
                <a:solidFill>
                  <a:schemeClr val="tx1"/>
                </a:solidFill>
                <a:latin typeface="Calibri" panose="020F0502020204030204" pitchFamily="34" charset="0"/>
                <a:ea typeface="Times New Roman" panose="02020603050405020304" pitchFamily="18" charset="0"/>
                <a:cs typeface="Calibri" panose="020F0502020204030204" pitchFamily="34" charset="0"/>
              </a:rPr>
              <a:t>they have </a:t>
            </a:r>
            <a:r>
              <a:rPr lang="en-US" dirty="0">
                <a:solidFill>
                  <a:schemeClr val="tx1"/>
                </a:solidFill>
                <a:latin typeface="Calibri" panose="020F0502020204030204" pitchFamily="34" charset="0"/>
                <a:ea typeface="Times New Roman" panose="02020603050405020304" pitchFamily="18" charset="0"/>
                <a:cs typeface="Calibri" panose="020F0502020204030204" pitchFamily="34" charset="0"/>
              </a:rPr>
              <a:t>still been deemed eligible for the Rental Accommodation Scheme by the local housing authority.  </a:t>
            </a:r>
            <a:endParaRPr lang="en-US" dirty="0" smtClean="0">
              <a:solidFill>
                <a:schemeClr val="tx1"/>
              </a:solidFill>
              <a:latin typeface="Calibri" panose="020F0502020204030204" pitchFamily="34" charset="0"/>
              <a:ea typeface="Times New Roman" panose="02020603050405020304" pitchFamily="18" charset="0"/>
              <a:cs typeface="Calibri" panose="020F0502020204030204" pitchFamily="34" charset="0"/>
            </a:endParaRPr>
          </a:p>
          <a:p>
            <a:pPr marL="457200" indent="-457200" algn="l">
              <a:spcAft>
                <a:spcPts val="0"/>
              </a:spcAft>
              <a:buFont typeface="Arial" panose="020B0604020202020204" pitchFamily="34" charset="0"/>
              <a:buChar char="•"/>
            </a:pPr>
            <a:r>
              <a:rPr lang="en-US" dirty="0" smtClean="0">
                <a:solidFill>
                  <a:schemeClr val="tx1"/>
                </a:solidFill>
                <a:latin typeface="Calibri" panose="020F0502020204030204" pitchFamily="34" charset="0"/>
                <a:ea typeface="Times New Roman" panose="02020603050405020304" pitchFamily="18" charset="0"/>
                <a:cs typeface="Calibri" panose="020F0502020204030204" pitchFamily="34" charset="0"/>
              </a:rPr>
              <a:t>They </a:t>
            </a:r>
            <a:r>
              <a:rPr lang="en-US" dirty="0">
                <a:solidFill>
                  <a:schemeClr val="tx1"/>
                </a:solidFill>
                <a:latin typeface="Calibri" panose="020F0502020204030204" pitchFamily="34" charset="0"/>
                <a:ea typeface="Times New Roman" panose="02020603050405020304" pitchFamily="18" charset="0"/>
                <a:cs typeface="Calibri" panose="020F0502020204030204" pitchFamily="34" charset="0"/>
              </a:rPr>
              <a:t>may be able to retain Rent Supplement </a:t>
            </a:r>
            <a:r>
              <a:rPr lang="en-IE" dirty="0">
                <a:solidFill>
                  <a:schemeClr val="tx1"/>
                </a:solidFill>
                <a:latin typeface="Calibri" panose="020F0502020204030204" pitchFamily="34" charset="0"/>
                <a:ea typeface="Times New Roman" panose="02020603050405020304" pitchFamily="18" charset="0"/>
                <a:cs typeface="Calibri" panose="020F0502020204030204" pitchFamily="34" charset="0"/>
              </a:rPr>
              <a:t>if </a:t>
            </a:r>
            <a:r>
              <a:rPr lang="en-IE" dirty="0" smtClean="0">
                <a:solidFill>
                  <a:schemeClr val="tx1"/>
                </a:solidFill>
                <a:latin typeface="Calibri" panose="020F0502020204030204" pitchFamily="34" charset="0"/>
                <a:ea typeface="Times New Roman" panose="02020603050405020304" pitchFamily="18" charset="0"/>
                <a:cs typeface="Calibri" panose="020F0502020204030204" pitchFamily="34" charset="0"/>
              </a:rPr>
              <a:t>they have </a:t>
            </a:r>
            <a:r>
              <a:rPr lang="en-IE" dirty="0">
                <a:solidFill>
                  <a:schemeClr val="tx1"/>
                </a:solidFill>
                <a:latin typeface="Calibri" panose="020F0502020204030204" pitchFamily="34" charset="0"/>
                <a:ea typeface="Times New Roman" panose="02020603050405020304" pitchFamily="18" charset="0"/>
                <a:cs typeface="Calibri" panose="020F0502020204030204" pitchFamily="34" charset="0"/>
              </a:rPr>
              <a:t>been unemployed or not in full-time employment for at least 12 months before starting work, or if </a:t>
            </a:r>
            <a:r>
              <a:rPr lang="en-IE" dirty="0" smtClean="0">
                <a:solidFill>
                  <a:schemeClr val="tx1"/>
                </a:solidFill>
                <a:latin typeface="Calibri" panose="020F0502020204030204" pitchFamily="34" charset="0"/>
                <a:ea typeface="Times New Roman" panose="02020603050405020304" pitchFamily="18" charset="0"/>
                <a:cs typeface="Calibri" panose="020F0502020204030204" pitchFamily="34" charset="0"/>
              </a:rPr>
              <a:t>they have </a:t>
            </a:r>
            <a:r>
              <a:rPr lang="en-IE" dirty="0">
                <a:solidFill>
                  <a:schemeClr val="tx1"/>
                </a:solidFill>
                <a:latin typeface="Calibri" panose="020F0502020204030204" pitchFamily="34" charset="0"/>
                <a:ea typeface="Times New Roman" panose="02020603050405020304" pitchFamily="18" charset="0"/>
                <a:cs typeface="Calibri" panose="020F0502020204030204" pitchFamily="34" charset="0"/>
              </a:rPr>
              <a:t>been participating in a Community Employment Scheme or obtaining Back to Work Allowance or Back to Work Enterprise Allowance immediately before starting work.  </a:t>
            </a:r>
            <a:endParaRPr lang="en-IE" dirty="0" smtClean="0">
              <a:solidFill>
                <a:schemeClr val="tx1"/>
              </a:solidFill>
              <a:latin typeface="Calibri" panose="020F0502020204030204" pitchFamily="34" charset="0"/>
              <a:ea typeface="Times New Roman" panose="02020603050405020304" pitchFamily="18" charset="0"/>
              <a:cs typeface="Calibri" panose="020F0502020204030204" pitchFamily="34" charset="0"/>
            </a:endParaRPr>
          </a:p>
          <a:p>
            <a:pPr marL="457200" indent="-457200" algn="l">
              <a:spcAft>
                <a:spcPts val="0"/>
              </a:spcAft>
              <a:buFont typeface="Arial" panose="020B0604020202020204" pitchFamily="34" charset="0"/>
              <a:buChar char="•"/>
            </a:pPr>
            <a:r>
              <a:rPr lang="en-IE" dirty="0" smtClean="0">
                <a:solidFill>
                  <a:schemeClr val="tx1"/>
                </a:solidFill>
                <a:latin typeface="Calibri" panose="020F0502020204030204" pitchFamily="34" charset="0"/>
                <a:ea typeface="Times New Roman" panose="02020603050405020304" pitchFamily="18" charset="0"/>
                <a:cs typeface="Calibri" panose="020F0502020204030204" pitchFamily="34" charset="0"/>
              </a:rPr>
              <a:t>Any </a:t>
            </a:r>
            <a:r>
              <a:rPr lang="en-IE" dirty="0">
                <a:solidFill>
                  <a:schemeClr val="tx1"/>
                </a:solidFill>
                <a:latin typeface="Calibri" panose="020F0502020204030204" pitchFamily="34" charset="0"/>
                <a:ea typeface="Times New Roman" panose="02020603050405020304" pitchFamily="18" charset="0"/>
                <a:cs typeface="Calibri" panose="020F0502020204030204" pitchFamily="34" charset="0"/>
              </a:rPr>
              <a:t>new income from employment is taken into account, however, so the person may no longer qualify for Rent Supplement or may qualify for a lower rate.  </a:t>
            </a:r>
            <a:endParaRPr lang="en-IE" dirty="0" smtClean="0">
              <a:solidFill>
                <a:schemeClr val="tx1"/>
              </a:solidFill>
              <a:latin typeface="Calibri" panose="020F0502020204030204" pitchFamily="34" charset="0"/>
              <a:ea typeface="Times New Roman" panose="02020603050405020304" pitchFamily="18" charset="0"/>
              <a:cs typeface="Calibri" panose="020F0502020204030204" pitchFamily="34" charset="0"/>
            </a:endParaRPr>
          </a:p>
          <a:p>
            <a:pPr marL="457200" indent="-457200" algn="l">
              <a:spcAft>
                <a:spcPts val="0"/>
              </a:spcAft>
              <a:buFont typeface="Arial" panose="020B0604020202020204" pitchFamily="34" charset="0"/>
              <a:buChar char="•"/>
            </a:pPr>
            <a:r>
              <a:rPr lang="en-IE" dirty="0" smtClean="0">
                <a:solidFill>
                  <a:schemeClr val="tx1"/>
                </a:solidFill>
                <a:latin typeface="Calibri" panose="020F0502020204030204" pitchFamily="34" charset="0"/>
                <a:ea typeface="Times New Roman" panose="02020603050405020304" pitchFamily="18" charset="0"/>
                <a:cs typeface="Calibri" panose="020F0502020204030204" pitchFamily="34" charset="0"/>
              </a:rPr>
              <a:t>A </a:t>
            </a:r>
            <a:r>
              <a:rPr lang="en-IE" dirty="0">
                <a:solidFill>
                  <a:schemeClr val="tx1"/>
                </a:solidFill>
                <a:latin typeface="Calibri" panose="020F0502020204030204" pitchFamily="34" charset="0"/>
                <a:ea typeface="Times New Roman" panose="02020603050405020304" pitchFamily="18" charset="0"/>
                <a:cs typeface="Calibri" panose="020F0502020204030204" pitchFamily="34" charset="0"/>
              </a:rPr>
              <a:t>person in full time education may be eligible for Rent Supplement if they are in receipt of the back to education allowance or are participating in the Back to Education or Momentum Programmes. </a:t>
            </a:r>
            <a:endParaRPr lang="en-IE" u="sng" dirty="0">
              <a:solidFill>
                <a:schemeClr val="tx1"/>
              </a:solidFill>
            </a:endParaRPr>
          </a:p>
        </p:txBody>
      </p:sp>
    </p:spTree>
    <p:extLst>
      <p:ext uri="{BB962C8B-B14F-4D97-AF65-F5344CB8AC3E}">
        <p14:creationId xmlns:p14="http://schemas.microsoft.com/office/powerpoint/2010/main" val="278565406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4745"/>
            <a:ext cx="7772400" cy="864095"/>
          </a:xfrm>
        </p:spPr>
        <p:txBody>
          <a:bodyPr>
            <a:normAutofit fontScale="90000"/>
          </a:bodyPr>
          <a:lstStyle/>
          <a:p>
            <a:pPr marL="457200">
              <a:lnSpc>
                <a:spcPct val="115000"/>
              </a:lnSpc>
              <a:spcBef>
                <a:spcPct val="20000"/>
              </a:spcBef>
            </a:pPr>
            <a:r>
              <a:rPr lang="en-IE" sz="3000" b="1" dirty="0" smtClean="0">
                <a:solidFill>
                  <a:prstClr val="black">
                    <a:tint val="75000"/>
                  </a:prstClr>
                </a:solidFill>
                <a:latin typeface="Calibri" panose="020F0502020204030204" pitchFamily="34" charset="0"/>
                <a:ea typeface="Calibri" panose="020F0502020204030204" pitchFamily="34" charset="0"/>
                <a:cs typeface="Calibri" panose="020F0502020204030204" pitchFamily="34" charset="0"/>
              </a:rPr>
              <a:t/>
            </a:r>
            <a:br>
              <a:rPr lang="en-IE" sz="3000" b="1" dirty="0" smtClean="0">
                <a:solidFill>
                  <a:prstClr val="black">
                    <a:tint val="75000"/>
                  </a:prstClr>
                </a:solidFill>
                <a:latin typeface="Calibri" panose="020F0502020204030204" pitchFamily="34" charset="0"/>
                <a:ea typeface="Calibri" panose="020F0502020204030204" pitchFamily="34" charset="0"/>
                <a:cs typeface="Calibri" panose="020F0502020204030204" pitchFamily="34" charset="0"/>
              </a:rPr>
            </a:br>
            <a:r>
              <a:rPr lang="en-IE" sz="3000" b="1" dirty="0" smtClean="0">
                <a:solidFill>
                  <a:prstClr val="black">
                    <a:tint val="75000"/>
                  </a:prstClr>
                </a:solidFill>
                <a:latin typeface="Calibri" panose="020F0502020204030204" pitchFamily="34" charset="0"/>
                <a:ea typeface="Calibri" panose="020F0502020204030204" pitchFamily="34" charset="0"/>
                <a:cs typeface="Calibri" panose="020F0502020204030204" pitchFamily="34" charset="0"/>
              </a:rPr>
              <a:t/>
            </a:r>
            <a:br>
              <a:rPr lang="en-IE" sz="3000" b="1" dirty="0" smtClean="0">
                <a:solidFill>
                  <a:prstClr val="black">
                    <a:tint val="75000"/>
                  </a:prstClr>
                </a:solidFill>
                <a:latin typeface="Calibri" panose="020F0502020204030204" pitchFamily="34" charset="0"/>
                <a:ea typeface="Calibri" panose="020F0502020204030204" pitchFamily="34" charset="0"/>
                <a:cs typeface="Calibri" panose="020F0502020204030204" pitchFamily="34" charset="0"/>
              </a:rPr>
            </a:br>
            <a:r>
              <a:rPr lang="en-IE" sz="3000" b="1" dirty="0" smtClean="0">
                <a:solidFill>
                  <a:prstClr val="black">
                    <a:tint val="75000"/>
                  </a:prstClr>
                </a:solidFill>
                <a:latin typeface="Calibri" panose="020F0502020204030204" pitchFamily="34" charset="0"/>
                <a:ea typeface="Calibri" panose="020F0502020204030204" pitchFamily="34" charset="0"/>
                <a:cs typeface="Calibri" panose="020F0502020204030204" pitchFamily="34" charset="0"/>
              </a:rPr>
              <a:t/>
            </a:r>
            <a:br>
              <a:rPr lang="en-IE" sz="3000" b="1" dirty="0" smtClean="0">
                <a:solidFill>
                  <a:prstClr val="black">
                    <a:tint val="75000"/>
                  </a:prstClr>
                </a:solidFill>
                <a:latin typeface="Calibri" panose="020F0502020204030204" pitchFamily="34" charset="0"/>
                <a:ea typeface="Calibri" panose="020F0502020204030204" pitchFamily="34" charset="0"/>
                <a:cs typeface="Calibri" panose="020F0502020204030204" pitchFamily="34" charset="0"/>
              </a:rPr>
            </a:br>
            <a:r>
              <a:rPr lang="en-US" sz="3600" b="1" dirty="0">
                <a:latin typeface="Calibri" panose="020F0502020204030204" pitchFamily="34" charset="0"/>
                <a:ea typeface="Times New Roman" panose="02020603050405020304" pitchFamily="18" charset="0"/>
                <a:cs typeface="Calibri" panose="020F0502020204030204" pitchFamily="34" charset="0"/>
              </a:rPr>
              <a:t> </a:t>
            </a:r>
            <a:r>
              <a:rPr lang="en-IE" sz="3600" b="1" dirty="0">
                <a:latin typeface="Calibri" panose="020F0502020204030204" pitchFamily="34" charset="0"/>
                <a:ea typeface="Times New Roman" panose="02020603050405020304" pitchFamily="18" charset="0"/>
              </a:rPr>
              <a:t>Housing Assistance Payment</a:t>
            </a:r>
            <a:r>
              <a:rPr lang="en-IE" sz="2000" dirty="0">
                <a:solidFill>
                  <a:srgbClr val="000000"/>
                </a:solidFill>
                <a:latin typeface="Times New Roman" panose="02020603050405020304" pitchFamily="18" charset="0"/>
                <a:ea typeface="Times New Roman" panose="02020603050405020304" pitchFamily="18" charset="0"/>
              </a:rPr>
              <a:t/>
            </a:r>
            <a:br>
              <a:rPr lang="en-IE" sz="2000" dirty="0">
                <a:solidFill>
                  <a:srgbClr val="000000"/>
                </a:solidFill>
                <a:latin typeface="Times New Roman" panose="02020603050405020304" pitchFamily="18" charset="0"/>
                <a:ea typeface="Times New Roman" panose="02020603050405020304" pitchFamily="18" charset="0"/>
              </a:rPr>
            </a:br>
            <a:r>
              <a:rPr lang="en-GB" sz="2400" b="1" dirty="0" smtClean="0"/>
              <a:t/>
            </a:r>
            <a:br>
              <a:rPr lang="en-GB" sz="2400" b="1" dirty="0" smtClean="0"/>
            </a:br>
            <a:r>
              <a:rPr lang="en-IE" sz="2400" dirty="0"/>
              <a:t/>
            </a:r>
            <a:br>
              <a:rPr lang="en-IE" sz="2400" dirty="0"/>
            </a:br>
            <a:r>
              <a:rPr lang="en-IE" sz="2600" dirty="0">
                <a:latin typeface="Calibri" panose="020F0502020204030204" pitchFamily="34" charset="0"/>
                <a:ea typeface="Calibri" panose="020F0502020204030204" pitchFamily="34" charset="0"/>
                <a:cs typeface="Times New Roman" panose="02020603050405020304" pitchFamily="18" charset="0"/>
              </a:rPr>
              <a:t/>
            </a:r>
            <a:br>
              <a:rPr lang="en-IE" sz="2600" dirty="0">
                <a:latin typeface="Calibri" panose="020F0502020204030204" pitchFamily="34" charset="0"/>
                <a:ea typeface="Calibri" panose="020F0502020204030204" pitchFamily="34" charset="0"/>
                <a:cs typeface="Times New Roman" panose="02020603050405020304" pitchFamily="18" charset="0"/>
              </a:rPr>
            </a:br>
            <a:endParaRPr lang="en-IE" dirty="0"/>
          </a:p>
        </p:txBody>
      </p:sp>
      <p:sp>
        <p:nvSpPr>
          <p:cNvPr id="3" name="Subtitle 2"/>
          <p:cNvSpPr>
            <a:spLocks noGrp="1"/>
          </p:cNvSpPr>
          <p:nvPr>
            <p:ph type="subTitle" idx="1"/>
          </p:nvPr>
        </p:nvSpPr>
        <p:spPr>
          <a:xfrm>
            <a:off x="0" y="2204864"/>
            <a:ext cx="9144000" cy="4464496"/>
          </a:xfrm>
        </p:spPr>
        <p:txBody>
          <a:bodyPr>
            <a:normAutofit fontScale="92500" lnSpcReduction="10000"/>
          </a:bodyPr>
          <a:lstStyle/>
          <a:p>
            <a:pPr marL="457200" indent="-457200" algn="l">
              <a:buFont typeface="Arial" panose="020B0604020202020204" pitchFamily="34" charset="0"/>
              <a:buChar char="•"/>
            </a:pPr>
            <a:r>
              <a:rPr lang="en-IE" dirty="0" smtClean="0">
                <a:solidFill>
                  <a:schemeClr val="tx1"/>
                </a:solidFill>
                <a:latin typeface="Calibri" panose="020F0502020204030204" pitchFamily="34" charset="0"/>
                <a:ea typeface="Times New Roman" panose="02020603050405020304" pitchFamily="18" charset="0"/>
              </a:rPr>
              <a:t>The </a:t>
            </a:r>
            <a:r>
              <a:rPr lang="en-IE" dirty="0">
                <a:solidFill>
                  <a:schemeClr val="tx1"/>
                </a:solidFill>
                <a:latin typeface="Calibri" panose="020F0502020204030204" pitchFamily="34" charset="0"/>
                <a:ea typeface="Times New Roman" panose="02020603050405020304" pitchFamily="18" charset="0"/>
              </a:rPr>
              <a:t>Housing Assistance Payment (HAP) was introduced by the Housing (Miscellaneous Provisions) Acts </a:t>
            </a:r>
            <a:r>
              <a:rPr lang="en-IE" dirty="0" smtClean="0">
                <a:solidFill>
                  <a:schemeClr val="tx1"/>
                </a:solidFill>
                <a:latin typeface="Calibri" panose="020F0502020204030204" pitchFamily="34" charset="0"/>
                <a:ea typeface="Times New Roman" panose="02020603050405020304" pitchFamily="18" charset="0"/>
              </a:rPr>
              <a:t>2014.</a:t>
            </a:r>
          </a:p>
          <a:p>
            <a:pPr marL="457200" indent="-457200" algn="l">
              <a:buFont typeface="Arial" panose="020B0604020202020204" pitchFamily="34" charset="0"/>
              <a:buChar char="•"/>
            </a:pPr>
            <a:r>
              <a:rPr lang="en-IE" dirty="0" smtClean="0">
                <a:solidFill>
                  <a:schemeClr val="tx1"/>
                </a:solidFill>
                <a:latin typeface="Calibri" panose="020F0502020204030204" pitchFamily="34" charset="0"/>
                <a:ea typeface="Times New Roman" panose="02020603050405020304" pitchFamily="18" charset="0"/>
              </a:rPr>
              <a:t>HAP now operational in many housing authority areas.</a:t>
            </a:r>
          </a:p>
          <a:p>
            <a:pPr marL="457200" indent="-457200" algn="l">
              <a:buFont typeface="Arial" panose="020B0604020202020204" pitchFamily="34" charset="0"/>
              <a:buChar char="•"/>
            </a:pPr>
            <a:r>
              <a:rPr lang="en-IE" dirty="0" smtClean="0">
                <a:solidFill>
                  <a:schemeClr val="tx1"/>
                </a:solidFill>
                <a:latin typeface="Calibri" panose="020F0502020204030204" pitchFamily="34" charset="0"/>
                <a:ea typeface="Times New Roman" panose="02020603050405020304" pitchFamily="18" charset="0"/>
              </a:rPr>
              <a:t>Different rules </a:t>
            </a:r>
            <a:r>
              <a:rPr lang="en-IE" dirty="0">
                <a:solidFill>
                  <a:schemeClr val="tx1"/>
                </a:solidFill>
                <a:latin typeface="Calibri" panose="020F0502020204030204" pitchFamily="34" charset="0"/>
                <a:ea typeface="Times New Roman" panose="02020603050405020304" pitchFamily="18" charset="0"/>
              </a:rPr>
              <a:t>apply when accessing social housing supports depending on whether you live in a HAP area or in an area where HAP is not yet in </a:t>
            </a:r>
            <a:r>
              <a:rPr lang="en-IE" dirty="0" smtClean="0">
                <a:solidFill>
                  <a:schemeClr val="tx1"/>
                </a:solidFill>
                <a:latin typeface="Calibri" panose="020F0502020204030204" pitchFamily="34" charset="0"/>
                <a:ea typeface="Times New Roman" panose="02020603050405020304" pitchFamily="18" charset="0"/>
              </a:rPr>
              <a:t>operation.</a:t>
            </a:r>
            <a:endParaRPr lang="en-IE" dirty="0">
              <a:solidFill>
                <a:schemeClr val="tx1"/>
              </a:solidFill>
              <a:latin typeface="Times New Roman" panose="02020603050405020304" pitchFamily="18" charset="0"/>
              <a:ea typeface="Times New Roman" panose="02020603050405020304" pitchFamily="18" charset="0"/>
            </a:endParaRPr>
          </a:p>
          <a:p>
            <a:pPr marL="457200" indent="-457200" algn="l">
              <a:buFont typeface="Arial" panose="020B0604020202020204" pitchFamily="34" charset="0"/>
              <a:buChar char="•"/>
            </a:pPr>
            <a:r>
              <a:rPr lang="en-I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If you are housed under HAP, you will no longer be on the local authority’s housing list. However, you can apply for transfer to other forms of social housing. </a:t>
            </a:r>
            <a:endParaRPr lang="en-IE" dirty="0">
              <a:solidFill>
                <a:schemeClr val="tx1"/>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72321763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4745"/>
            <a:ext cx="7772400" cy="864095"/>
          </a:xfrm>
        </p:spPr>
        <p:txBody>
          <a:bodyPr>
            <a:normAutofit fontScale="90000"/>
          </a:bodyPr>
          <a:lstStyle/>
          <a:p>
            <a:pPr marL="457200">
              <a:lnSpc>
                <a:spcPct val="115000"/>
              </a:lnSpc>
              <a:spcBef>
                <a:spcPct val="20000"/>
              </a:spcBef>
            </a:pPr>
            <a:r>
              <a:rPr lang="en-IE" sz="3000" b="1" dirty="0" smtClean="0">
                <a:solidFill>
                  <a:prstClr val="black">
                    <a:tint val="75000"/>
                  </a:prstClr>
                </a:solidFill>
                <a:latin typeface="Calibri" panose="020F0502020204030204" pitchFamily="34" charset="0"/>
                <a:ea typeface="Calibri" panose="020F0502020204030204" pitchFamily="34" charset="0"/>
                <a:cs typeface="Calibri" panose="020F0502020204030204" pitchFamily="34" charset="0"/>
              </a:rPr>
              <a:t/>
            </a:r>
            <a:br>
              <a:rPr lang="en-IE" sz="3000" b="1" dirty="0" smtClean="0">
                <a:solidFill>
                  <a:prstClr val="black">
                    <a:tint val="75000"/>
                  </a:prstClr>
                </a:solidFill>
                <a:latin typeface="Calibri" panose="020F0502020204030204" pitchFamily="34" charset="0"/>
                <a:ea typeface="Calibri" panose="020F0502020204030204" pitchFamily="34" charset="0"/>
                <a:cs typeface="Calibri" panose="020F0502020204030204" pitchFamily="34" charset="0"/>
              </a:rPr>
            </a:br>
            <a:r>
              <a:rPr lang="en-IE" sz="3000" b="1" dirty="0" smtClean="0">
                <a:solidFill>
                  <a:prstClr val="black">
                    <a:tint val="75000"/>
                  </a:prstClr>
                </a:solidFill>
                <a:latin typeface="Calibri" panose="020F0502020204030204" pitchFamily="34" charset="0"/>
                <a:ea typeface="Calibri" panose="020F0502020204030204" pitchFamily="34" charset="0"/>
                <a:cs typeface="Calibri" panose="020F0502020204030204" pitchFamily="34" charset="0"/>
              </a:rPr>
              <a:t/>
            </a:r>
            <a:br>
              <a:rPr lang="en-IE" sz="3000" b="1" dirty="0" smtClean="0">
                <a:solidFill>
                  <a:prstClr val="black">
                    <a:tint val="75000"/>
                  </a:prstClr>
                </a:solidFill>
                <a:latin typeface="Calibri" panose="020F0502020204030204" pitchFamily="34" charset="0"/>
                <a:ea typeface="Calibri" panose="020F0502020204030204" pitchFamily="34" charset="0"/>
                <a:cs typeface="Calibri" panose="020F0502020204030204" pitchFamily="34" charset="0"/>
              </a:rPr>
            </a:br>
            <a:r>
              <a:rPr lang="en-IE" sz="3000" b="1" dirty="0" smtClean="0">
                <a:solidFill>
                  <a:prstClr val="black">
                    <a:tint val="75000"/>
                  </a:prstClr>
                </a:solidFill>
                <a:latin typeface="Calibri" panose="020F0502020204030204" pitchFamily="34" charset="0"/>
                <a:ea typeface="Calibri" panose="020F0502020204030204" pitchFamily="34" charset="0"/>
                <a:cs typeface="Calibri" panose="020F0502020204030204" pitchFamily="34" charset="0"/>
              </a:rPr>
              <a:t/>
            </a:r>
            <a:br>
              <a:rPr lang="en-IE" sz="3000" b="1" dirty="0" smtClean="0">
                <a:solidFill>
                  <a:prstClr val="black">
                    <a:tint val="75000"/>
                  </a:prstClr>
                </a:solidFill>
                <a:latin typeface="Calibri" panose="020F0502020204030204" pitchFamily="34" charset="0"/>
                <a:ea typeface="Calibri" panose="020F0502020204030204" pitchFamily="34" charset="0"/>
                <a:cs typeface="Calibri" panose="020F0502020204030204" pitchFamily="34" charset="0"/>
              </a:rPr>
            </a:br>
            <a:r>
              <a:rPr lang="en-US" sz="3600" b="1" dirty="0">
                <a:latin typeface="Calibri" panose="020F0502020204030204" pitchFamily="34" charset="0"/>
                <a:ea typeface="Times New Roman" panose="02020603050405020304" pitchFamily="18" charset="0"/>
                <a:cs typeface="Calibri" panose="020F0502020204030204" pitchFamily="34" charset="0"/>
              </a:rPr>
              <a:t> </a:t>
            </a:r>
            <a:r>
              <a:rPr lang="en-IE" sz="3600" b="1" dirty="0">
                <a:latin typeface="Calibri" panose="020F0502020204030204" pitchFamily="34" charset="0"/>
                <a:ea typeface="Times New Roman" panose="02020603050405020304" pitchFamily="18" charset="0"/>
              </a:rPr>
              <a:t>Housing Assistance </a:t>
            </a:r>
            <a:r>
              <a:rPr lang="en-IE" sz="3600" b="1" dirty="0" smtClean="0">
                <a:latin typeface="Calibri" panose="020F0502020204030204" pitchFamily="34" charset="0"/>
                <a:ea typeface="Times New Roman" panose="02020603050405020304" pitchFamily="18" charset="0"/>
              </a:rPr>
              <a:t>Payment </a:t>
            </a:r>
            <a:r>
              <a:rPr lang="en-IE" sz="2000" dirty="0">
                <a:solidFill>
                  <a:srgbClr val="000000"/>
                </a:solidFill>
                <a:latin typeface="Times New Roman" panose="02020603050405020304" pitchFamily="18" charset="0"/>
                <a:ea typeface="Times New Roman" panose="02020603050405020304" pitchFamily="18" charset="0"/>
              </a:rPr>
              <a:t/>
            </a:r>
            <a:br>
              <a:rPr lang="en-IE" sz="2000" dirty="0">
                <a:solidFill>
                  <a:srgbClr val="000000"/>
                </a:solidFill>
                <a:latin typeface="Times New Roman" panose="02020603050405020304" pitchFamily="18" charset="0"/>
                <a:ea typeface="Times New Roman" panose="02020603050405020304" pitchFamily="18" charset="0"/>
              </a:rPr>
            </a:br>
            <a:r>
              <a:rPr lang="en-GB" sz="2400" b="1" dirty="0" smtClean="0"/>
              <a:t/>
            </a:r>
            <a:br>
              <a:rPr lang="en-GB" sz="2400" b="1" dirty="0" smtClean="0"/>
            </a:br>
            <a:r>
              <a:rPr lang="en-IE" sz="2400" dirty="0"/>
              <a:t/>
            </a:r>
            <a:br>
              <a:rPr lang="en-IE" sz="2400" dirty="0"/>
            </a:br>
            <a:r>
              <a:rPr lang="en-IE" sz="2600" dirty="0">
                <a:latin typeface="Calibri" panose="020F0502020204030204" pitchFamily="34" charset="0"/>
                <a:ea typeface="Calibri" panose="020F0502020204030204" pitchFamily="34" charset="0"/>
                <a:cs typeface="Times New Roman" panose="02020603050405020304" pitchFamily="18" charset="0"/>
              </a:rPr>
              <a:t/>
            </a:r>
            <a:br>
              <a:rPr lang="en-IE" sz="2600" dirty="0">
                <a:latin typeface="Calibri" panose="020F0502020204030204" pitchFamily="34" charset="0"/>
                <a:ea typeface="Calibri" panose="020F0502020204030204" pitchFamily="34" charset="0"/>
                <a:cs typeface="Times New Roman" panose="02020603050405020304" pitchFamily="18" charset="0"/>
              </a:rPr>
            </a:br>
            <a:endParaRPr lang="en-IE" dirty="0"/>
          </a:p>
        </p:txBody>
      </p:sp>
      <p:sp>
        <p:nvSpPr>
          <p:cNvPr id="3" name="Subtitle 2"/>
          <p:cNvSpPr>
            <a:spLocks noGrp="1"/>
          </p:cNvSpPr>
          <p:nvPr>
            <p:ph type="subTitle" idx="1"/>
          </p:nvPr>
        </p:nvSpPr>
        <p:spPr>
          <a:xfrm>
            <a:off x="0" y="2204864"/>
            <a:ext cx="9144000" cy="4464496"/>
          </a:xfrm>
        </p:spPr>
        <p:txBody>
          <a:bodyPr>
            <a:normAutofit lnSpcReduction="10000"/>
          </a:bodyPr>
          <a:lstStyle/>
          <a:p>
            <a:pPr algn="l"/>
            <a:r>
              <a:rPr lang="en-US" dirty="0">
                <a:solidFill>
                  <a:schemeClr val="tx1"/>
                </a:solidFill>
              </a:rPr>
              <a:t>The HAP scheme </a:t>
            </a:r>
            <a:r>
              <a:rPr lang="en-US" b="1" dirty="0">
                <a:solidFill>
                  <a:schemeClr val="tx1"/>
                </a:solidFill>
              </a:rPr>
              <a:t>aims</a:t>
            </a:r>
            <a:r>
              <a:rPr lang="en-US" dirty="0">
                <a:solidFill>
                  <a:schemeClr val="tx1"/>
                </a:solidFill>
              </a:rPr>
              <a:t> to:</a:t>
            </a:r>
            <a:endParaRPr lang="en-IE" dirty="0">
              <a:solidFill>
                <a:schemeClr val="tx1"/>
              </a:solidFill>
            </a:endParaRPr>
          </a:p>
          <a:p>
            <a:pPr marL="457200" lvl="0" indent="-457200" algn="l">
              <a:buFont typeface="Arial" panose="020B0604020202020204" pitchFamily="34" charset="0"/>
              <a:buChar char="•"/>
            </a:pPr>
            <a:r>
              <a:rPr lang="en-GB" dirty="0">
                <a:solidFill>
                  <a:schemeClr val="tx1"/>
                </a:solidFill>
              </a:rPr>
              <a:t>Allow all social housing supports be </a:t>
            </a:r>
            <a:r>
              <a:rPr lang="en-GB" b="1" dirty="0">
                <a:solidFill>
                  <a:schemeClr val="tx1"/>
                </a:solidFill>
              </a:rPr>
              <a:t>accessed</a:t>
            </a:r>
            <a:r>
              <a:rPr lang="en-GB" dirty="0">
                <a:solidFill>
                  <a:schemeClr val="tx1"/>
                </a:solidFill>
              </a:rPr>
              <a:t> </a:t>
            </a:r>
            <a:r>
              <a:rPr lang="en-GB" b="1" dirty="0">
                <a:solidFill>
                  <a:schemeClr val="tx1"/>
                </a:solidFill>
              </a:rPr>
              <a:t>through one body </a:t>
            </a:r>
            <a:r>
              <a:rPr lang="en-GB" dirty="0">
                <a:solidFill>
                  <a:schemeClr val="tx1"/>
                </a:solidFill>
              </a:rPr>
              <a:t>- the local authority</a:t>
            </a:r>
            <a:endParaRPr lang="en-IE" dirty="0">
              <a:solidFill>
                <a:schemeClr val="tx1"/>
              </a:solidFill>
            </a:endParaRPr>
          </a:p>
          <a:p>
            <a:pPr marL="457200" lvl="0" indent="-457200" algn="l">
              <a:buFont typeface="Arial" panose="020B0604020202020204" pitchFamily="34" charset="0"/>
              <a:buChar char="•"/>
            </a:pPr>
            <a:r>
              <a:rPr lang="en-GB" dirty="0">
                <a:solidFill>
                  <a:schemeClr val="tx1"/>
                </a:solidFill>
              </a:rPr>
              <a:t>Allow people getting HAP to take up </a:t>
            </a:r>
            <a:r>
              <a:rPr lang="en-GB" b="1" dirty="0">
                <a:solidFill>
                  <a:schemeClr val="tx1"/>
                </a:solidFill>
              </a:rPr>
              <a:t>full-time employment</a:t>
            </a:r>
            <a:r>
              <a:rPr lang="en-GB" dirty="0">
                <a:solidFill>
                  <a:schemeClr val="tx1"/>
                </a:solidFill>
              </a:rPr>
              <a:t> and keep their housing support</a:t>
            </a:r>
            <a:endParaRPr lang="en-IE" dirty="0">
              <a:solidFill>
                <a:schemeClr val="tx1"/>
              </a:solidFill>
            </a:endParaRPr>
          </a:p>
          <a:p>
            <a:pPr marL="457200" indent="-457200" algn="l">
              <a:buFont typeface="Arial" panose="020B0604020202020204" pitchFamily="34" charset="0"/>
              <a:buChar char="•"/>
            </a:pPr>
            <a:r>
              <a:rPr lang="en-US" dirty="0">
                <a:solidFill>
                  <a:schemeClr val="tx1"/>
                </a:solidFill>
              </a:rPr>
              <a:t>Under the HAP scheme, local authorities pay landlords directly. Tenants </a:t>
            </a:r>
            <a:r>
              <a:rPr lang="en-US" b="1" dirty="0">
                <a:solidFill>
                  <a:schemeClr val="tx1"/>
                </a:solidFill>
              </a:rPr>
              <a:t>pay a weekly HAP rent </a:t>
            </a:r>
            <a:r>
              <a:rPr lang="en-US" dirty="0">
                <a:solidFill>
                  <a:schemeClr val="tx1"/>
                </a:solidFill>
              </a:rPr>
              <a:t>contribution to the local authority, based on their income and ability to pay.</a:t>
            </a:r>
            <a:endParaRPr lang="en-IE" dirty="0">
              <a:solidFill>
                <a:schemeClr val="tx1"/>
              </a:solidFill>
            </a:endParaRPr>
          </a:p>
          <a:p>
            <a:pPr marL="457200" indent="-457200" algn="l">
              <a:buFont typeface="Arial" panose="020B0604020202020204" pitchFamily="34" charset="0"/>
              <a:buChar char="•"/>
            </a:pPr>
            <a:endParaRPr lang="en-IE" dirty="0">
              <a:solidFill>
                <a:schemeClr val="tx1"/>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64330527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4745"/>
            <a:ext cx="7772400" cy="864095"/>
          </a:xfrm>
        </p:spPr>
        <p:txBody>
          <a:bodyPr>
            <a:normAutofit fontScale="90000"/>
          </a:bodyPr>
          <a:lstStyle/>
          <a:p>
            <a:pPr marL="457200">
              <a:lnSpc>
                <a:spcPct val="115000"/>
              </a:lnSpc>
              <a:spcBef>
                <a:spcPct val="20000"/>
              </a:spcBef>
            </a:pPr>
            <a:r>
              <a:rPr lang="en-IE" sz="3000" b="1" dirty="0" smtClean="0">
                <a:solidFill>
                  <a:prstClr val="black">
                    <a:tint val="75000"/>
                  </a:prstClr>
                </a:solidFill>
                <a:latin typeface="Calibri" panose="020F0502020204030204" pitchFamily="34" charset="0"/>
                <a:ea typeface="Calibri" panose="020F0502020204030204" pitchFamily="34" charset="0"/>
                <a:cs typeface="Calibri" panose="020F0502020204030204" pitchFamily="34" charset="0"/>
              </a:rPr>
              <a:t/>
            </a:r>
            <a:br>
              <a:rPr lang="en-IE" sz="3000" b="1" dirty="0" smtClean="0">
                <a:solidFill>
                  <a:prstClr val="black">
                    <a:tint val="75000"/>
                  </a:prstClr>
                </a:solidFill>
                <a:latin typeface="Calibri" panose="020F0502020204030204" pitchFamily="34" charset="0"/>
                <a:ea typeface="Calibri" panose="020F0502020204030204" pitchFamily="34" charset="0"/>
                <a:cs typeface="Calibri" panose="020F0502020204030204" pitchFamily="34" charset="0"/>
              </a:rPr>
            </a:br>
            <a:r>
              <a:rPr lang="en-IE" sz="3000" b="1" dirty="0" smtClean="0">
                <a:solidFill>
                  <a:prstClr val="black">
                    <a:tint val="75000"/>
                  </a:prstClr>
                </a:solidFill>
                <a:latin typeface="Calibri" panose="020F0502020204030204" pitchFamily="34" charset="0"/>
                <a:ea typeface="Calibri" panose="020F0502020204030204" pitchFamily="34" charset="0"/>
                <a:cs typeface="Calibri" panose="020F0502020204030204" pitchFamily="34" charset="0"/>
              </a:rPr>
              <a:t/>
            </a:r>
            <a:br>
              <a:rPr lang="en-IE" sz="3000" b="1" dirty="0" smtClean="0">
                <a:solidFill>
                  <a:prstClr val="black">
                    <a:tint val="75000"/>
                  </a:prstClr>
                </a:solidFill>
                <a:latin typeface="Calibri" panose="020F0502020204030204" pitchFamily="34" charset="0"/>
                <a:ea typeface="Calibri" panose="020F0502020204030204" pitchFamily="34" charset="0"/>
                <a:cs typeface="Calibri" panose="020F0502020204030204" pitchFamily="34" charset="0"/>
              </a:rPr>
            </a:br>
            <a:r>
              <a:rPr lang="en-IE" sz="3000" b="1" dirty="0" smtClean="0">
                <a:solidFill>
                  <a:prstClr val="black">
                    <a:tint val="75000"/>
                  </a:prstClr>
                </a:solidFill>
                <a:latin typeface="Calibri" panose="020F0502020204030204" pitchFamily="34" charset="0"/>
                <a:ea typeface="Calibri" panose="020F0502020204030204" pitchFamily="34" charset="0"/>
                <a:cs typeface="Calibri" panose="020F0502020204030204" pitchFamily="34" charset="0"/>
              </a:rPr>
              <a:t/>
            </a:r>
            <a:br>
              <a:rPr lang="en-IE" sz="3000" b="1" dirty="0" smtClean="0">
                <a:solidFill>
                  <a:prstClr val="black">
                    <a:tint val="75000"/>
                  </a:prstClr>
                </a:solidFill>
                <a:latin typeface="Calibri" panose="020F0502020204030204" pitchFamily="34" charset="0"/>
                <a:ea typeface="Calibri" panose="020F0502020204030204" pitchFamily="34" charset="0"/>
                <a:cs typeface="Calibri" panose="020F0502020204030204" pitchFamily="34" charset="0"/>
              </a:rPr>
            </a:br>
            <a:r>
              <a:rPr lang="en-US" sz="3600" b="1" dirty="0">
                <a:latin typeface="Calibri" panose="020F0502020204030204" pitchFamily="34" charset="0"/>
                <a:ea typeface="Times New Roman" panose="02020603050405020304" pitchFamily="18" charset="0"/>
                <a:cs typeface="Calibri" panose="020F0502020204030204" pitchFamily="34" charset="0"/>
              </a:rPr>
              <a:t> </a:t>
            </a:r>
            <a:r>
              <a:rPr lang="en-IE" sz="3600" b="1" dirty="0">
                <a:latin typeface="Calibri" panose="020F0502020204030204" pitchFamily="34" charset="0"/>
                <a:ea typeface="Times New Roman" panose="02020603050405020304" pitchFamily="18" charset="0"/>
              </a:rPr>
              <a:t>Housing Assistance </a:t>
            </a:r>
            <a:r>
              <a:rPr lang="en-IE" sz="3600" b="1" dirty="0" smtClean="0">
                <a:latin typeface="Calibri" panose="020F0502020204030204" pitchFamily="34" charset="0"/>
                <a:ea typeface="Times New Roman" panose="02020603050405020304" pitchFamily="18" charset="0"/>
              </a:rPr>
              <a:t>Payment </a:t>
            </a:r>
            <a:r>
              <a:rPr lang="en-IE" sz="2000" dirty="0">
                <a:solidFill>
                  <a:srgbClr val="000000"/>
                </a:solidFill>
                <a:latin typeface="Times New Roman" panose="02020603050405020304" pitchFamily="18" charset="0"/>
                <a:ea typeface="Times New Roman" panose="02020603050405020304" pitchFamily="18" charset="0"/>
              </a:rPr>
              <a:t/>
            </a:r>
            <a:br>
              <a:rPr lang="en-IE" sz="2000" dirty="0">
                <a:solidFill>
                  <a:srgbClr val="000000"/>
                </a:solidFill>
                <a:latin typeface="Times New Roman" panose="02020603050405020304" pitchFamily="18" charset="0"/>
                <a:ea typeface="Times New Roman" panose="02020603050405020304" pitchFamily="18" charset="0"/>
              </a:rPr>
            </a:br>
            <a:r>
              <a:rPr lang="en-GB" sz="2400" b="1" dirty="0" smtClean="0"/>
              <a:t/>
            </a:r>
            <a:br>
              <a:rPr lang="en-GB" sz="2400" b="1" dirty="0" smtClean="0"/>
            </a:br>
            <a:r>
              <a:rPr lang="en-IE" sz="2400" dirty="0"/>
              <a:t/>
            </a:r>
            <a:br>
              <a:rPr lang="en-IE" sz="2400" dirty="0"/>
            </a:br>
            <a:r>
              <a:rPr lang="en-IE" sz="2600" dirty="0">
                <a:latin typeface="Calibri" panose="020F0502020204030204" pitchFamily="34" charset="0"/>
                <a:ea typeface="Calibri" panose="020F0502020204030204" pitchFamily="34" charset="0"/>
                <a:cs typeface="Times New Roman" panose="02020603050405020304" pitchFamily="18" charset="0"/>
              </a:rPr>
              <a:t/>
            </a:r>
            <a:br>
              <a:rPr lang="en-IE" sz="2600" dirty="0">
                <a:latin typeface="Calibri" panose="020F0502020204030204" pitchFamily="34" charset="0"/>
                <a:ea typeface="Calibri" panose="020F0502020204030204" pitchFamily="34" charset="0"/>
                <a:cs typeface="Times New Roman" panose="02020603050405020304" pitchFamily="18" charset="0"/>
              </a:rPr>
            </a:br>
            <a:endParaRPr lang="en-IE" dirty="0"/>
          </a:p>
        </p:txBody>
      </p:sp>
      <p:sp>
        <p:nvSpPr>
          <p:cNvPr id="3" name="Subtitle 2"/>
          <p:cNvSpPr>
            <a:spLocks noGrp="1"/>
          </p:cNvSpPr>
          <p:nvPr>
            <p:ph type="subTitle" idx="1"/>
          </p:nvPr>
        </p:nvSpPr>
        <p:spPr>
          <a:xfrm>
            <a:off x="0" y="2204864"/>
            <a:ext cx="9144000" cy="4464496"/>
          </a:xfrm>
        </p:spPr>
        <p:txBody>
          <a:bodyPr>
            <a:normAutofit/>
          </a:bodyPr>
          <a:lstStyle/>
          <a:p>
            <a:pPr marL="457200" indent="-457200" algn="l">
              <a:buFont typeface="Arial" panose="020B0604020202020204" pitchFamily="34" charset="0"/>
              <a:buChar char="•"/>
            </a:pPr>
            <a:r>
              <a:rPr lang="en-US" dirty="0">
                <a:solidFill>
                  <a:schemeClr val="tx1"/>
                </a:solidFill>
              </a:rPr>
              <a:t>Y</a:t>
            </a:r>
            <a:r>
              <a:rPr lang="en-US" dirty="0" smtClean="0">
                <a:solidFill>
                  <a:schemeClr val="tx1"/>
                </a:solidFill>
              </a:rPr>
              <a:t>ou </a:t>
            </a:r>
            <a:r>
              <a:rPr lang="en-US" dirty="0">
                <a:solidFill>
                  <a:schemeClr val="tx1"/>
                </a:solidFill>
              </a:rPr>
              <a:t>will not be a local authority </a:t>
            </a:r>
            <a:r>
              <a:rPr lang="en-US" dirty="0" smtClean="0">
                <a:solidFill>
                  <a:schemeClr val="tx1"/>
                </a:solidFill>
              </a:rPr>
              <a:t>tenant</a:t>
            </a:r>
          </a:p>
          <a:p>
            <a:pPr marL="457200" indent="-457200" algn="l">
              <a:buFont typeface="Arial" panose="020B0604020202020204" pitchFamily="34" charset="0"/>
              <a:buChar char="•"/>
            </a:pPr>
            <a:r>
              <a:rPr lang="en-US" dirty="0" smtClean="0">
                <a:solidFill>
                  <a:schemeClr val="tx1"/>
                </a:solidFill>
              </a:rPr>
              <a:t>The </a:t>
            </a:r>
            <a:r>
              <a:rPr lang="en-US" dirty="0">
                <a:solidFill>
                  <a:schemeClr val="tx1"/>
                </a:solidFill>
              </a:rPr>
              <a:t>rental agreement will be between </a:t>
            </a:r>
            <a:r>
              <a:rPr lang="en-US" dirty="0" smtClean="0">
                <a:solidFill>
                  <a:schemeClr val="tx1"/>
                </a:solidFill>
              </a:rPr>
              <a:t>the tenant </a:t>
            </a:r>
            <a:r>
              <a:rPr lang="en-US" dirty="0">
                <a:solidFill>
                  <a:schemeClr val="tx1"/>
                </a:solidFill>
              </a:rPr>
              <a:t>and the private landlord </a:t>
            </a:r>
            <a:r>
              <a:rPr lang="en-US" dirty="0" smtClean="0">
                <a:solidFill>
                  <a:schemeClr val="tx1"/>
                </a:solidFill>
              </a:rPr>
              <a:t>covered </a:t>
            </a:r>
            <a:r>
              <a:rPr lang="en-US" dirty="0">
                <a:solidFill>
                  <a:schemeClr val="tx1"/>
                </a:solidFill>
              </a:rPr>
              <a:t>by </a:t>
            </a:r>
            <a:r>
              <a:rPr lang="en-US" dirty="0" smtClean="0">
                <a:solidFill>
                  <a:schemeClr val="tx1"/>
                </a:solidFill>
              </a:rPr>
              <a:t>the Residential Tenancies Act 2004</a:t>
            </a:r>
          </a:p>
          <a:p>
            <a:pPr marL="457200" indent="-457200" algn="l">
              <a:buFont typeface="Arial" panose="020B0604020202020204" pitchFamily="34" charset="0"/>
              <a:buChar char="•"/>
            </a:pPr>
            <a:r>
              <a:rPr lang="en-US" dirty="0" smtClean="0">
                <a:solidFill>
                  <a:schemeClr val="tx1"/>
                </a:solidFill>
              </a:rPr>
              <a:t>The local </a:t>
            </a:r>
            <a:r>
              <a:rPr lang="en-US" dirty="0">
                <a:solidFill>
                  <a:schemeClr val="tx1"/>
                </a:solidFill>
              </a:rPr>
              <a:t>authority will not </a:t>
            </a:r>
            <a:r>
              <a:rPr lang="en-US" dirty="0" smtClean="0">
                <a:solidFill>
                  <a:schemeClr val="tx1"/>
                </a:solidFill>
              </a:rPr>
              <a:t>source the private rented accommodation</a:t>
            </a:r>
            <a:endParaRPr lang="en-IE" dirty="0">
              <a:solidFill>
                <a:schemeClr val="tx1"/>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00604740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4745"/>
            <a:ext cx="7772400" cy="864095"/>
          </a:xfrm>
        </p:spPr>
        <p:txBody>
          <a:bodyPr>
            <a:normAutofit fontScale="90000"/>
          </a:bodyPr>
          <a:lstStyle/>
          <a:p>
            <a:pPr marL="457200">
              <a:lnSpc>
                <a:spcPct val="115000"/>
              </a:lnSpc>
              <a:spcBef>
                <a:spcPct val="20000"/>
              </a:spcBef>
            </a:pPr>
            <a:r>
              <a:rPr lang="en-IE" sz="3000" b="1" dirty="0" smtClean="0">
                <a:solidFill>
                  <a:prstClr val="black">
                    <a:tint val="75000"/>
                  </a:prstClr>
                </a:solidFill>
                <a:latin typeface="Calibri" panose="020F0502020204030204" pitchFamily="34" charset="0"/>
                <a:ea typeface="Calibri" panose="020F0502020204030204" pitchFamily="34" charset="0"/>
                <a:cs typeface="Calibri" panose="020F0502020204030204" pitchFamily="34" charset="0"/>
              </a:rPr>
              <a:t/>
            </a:r>
            <a:br>
              <a:rPr lang="en-IE" sz="3000" b="1" dirty="0" smtClean="0">
                <a:solidFill>
                  <a:prstClr val="black">
                    <a:tint val="75000"/>
                  </a:prstClr>
                </a:solidFill>
                <a:latin typeface="Calibri" panose="020F0502020204030204" pitchFamily="34" charset="0"/>
                <a:ea typeface="Calibri" panose="020F0502020204030204" pitchFamily="34" charset="0"/>
                <a:cs typeface="Calibri" panose="020F0502020204030204" pitchFamily="34" charset="0"/>
              </a:rPr>
            </a:br>
            <a:r>
              <a:rPr lang="en-IE" sz="3000" b="1" dirty="0" smtClean="0">
                <a:solidFill>
                  <a:prstClr val="black">
                    <a:tint val="75000"/>
                  </a:prstClr>
                </a:solidFill>
                <a:latin typeface="Calibri" panose="020F0502020204030204" pitchFamily="34" charset="0"/>
                <a:ea typeface="Calibri" panose="020F0502020204030204" pitchFamily="34" charset="0"/>
                <a:cs typeface="Calibri" panose="020F0502020204030204" pitchFamily="34" charset="0"/>
              </a:rPr>
              <a:t/>
            </a:r>
            <a:br>
              <a:rPr lang="en-IE" sz="3000" b="1" dirty="0" smtClean="0">
                <a:solidFill>
                  <a:prstClr val="black">
                    <a:tint val="75000"/>
                  </a:prstClr>
                </a:solidFill>
                <a:latin typeface="Calibri" panose="020F0502020204030204" pitchFamily="34" charset="0"/>
                <a:ea typeface="Calibri" panose="020F0502020204030204" pitchFamily="34" charset="0"/>
                <a:cs typeface="Calibri" panose="020F0502020204030204" pitchFamily="34" charset="0"/>
              </a:rPr>
            </a:br>
            <a:r>
              <a:rPr lang="en-IE" sz="3000" b="1" dirty="0" smtClean="0">
                <a:solidFill>
                  <a:prstClr val="black">
                    <a:tint val="75000"/>
                  </a:prstClr>
                </a:solidFill>
                <a:latin typeface="Calibri" panose="020F0502020204030204" pitchFamily="34" charset="0"/>
                <a:ea typeface="Calibri" panose="020F0502020204030204" pitchFamily="34" charset="0"/>
                <a:cs typeface="Calibri" panose="020F0502020204030204" pitchFamily="34" charset="0"/>
              </a:rPr>
              <a:t/>
            </a:r>
            <a:br>
              <a:rPr lang="en-IE" sz="3000" b="1" dirty="0" smtClean="0">
                <a:solidFill>
                  <a:prstClr val="black">
                    <a:tint val="75000"/>
                  </a:prstClr>
                </a:solidFill>
                <a:latin typeface="Calibri" panose="020F0502020204030204" pitchFamily="34" charset="0"/>
                <a:ea typeface="Calibri" panose="020F0502020204030204" pitchFamily="34" charset="0"/>
                <a:cs typeface="Calibri" panose="020F0502020204030204" pitchFamily="34" charset="0"/>
              </a:rPr>
            </a:br>
            <a:r>
              <a:rPr lang="en-US" sz="3600" b="1" dirty="0">
                <a:latin typeface="Calibri" panose="020F0502020204030204" pitchFamily="34" charset="0"/>
                <a:ea typeface="Times New Roman" panose="02020603050405020304" pitchFamily="18" charset="0"/>
                <a:cs typeface="Calibri" panose="020F0502020204030204" pitchFamily="34" charset="0"/>
              </a:rPr>
              <a:t> </a:t>
            </a:r>
            <a:r>
              <a:rPr lang="en-IE" sz="3600" b="1" dirty="0">
                <a:latin typeface="Calibri" panose="020F0502020204030204" pitchFamily="34" charset="0"/>
                <a:ea typeface="Times New Roman" panose="02020603050405020304" pitchFamily="18" charset="0"/>
              </a:rPr>
              <a:t>Housing Assistance </a:t>
            </a:r>
            <a:r>
              <a:rPr lang="en-IE" sz="3600" b="1" dirty="0" smtClean="0">
                <a:latin typeface="Calibri" panose="020F0502020204030204" pitchFamily="34" charset="0"/>
                <a:ea typeface="Times New Roman" panose="02020603050405020304" pitchFamily="18" charset="0"/>
              </a:rPr>
              <a:t>Payment </a:t>
            </a:r>
            <a:r>
              <a:rPr lang="en-IE" sz="2000" dirty="0">
                <a:solidFill>
                  <a:srgbClr val="000000"/>
                </a:solidFill>
                <a:latin typeface="Times New Roman" panose="02020603050405020304" pitchFamily="18" charset="0"/>
                <a:ea typeface="Times New Roman" panose="02020603050405020304" pitchFamily="18" charset="0"/>
              </a:rPr>
              <a:t/>
            </a:r>
            <a:br>
              <a:rPr lang="en-IE" sz="2000" dirty="0">
                <a:solidFill>
                  <a:srgbClr val="000000"/>
                </a:solidFill>
                <a:latin typeface="Times New Roman" panose="02020603050405020304" pitchFamily="18" charset="0"/>
                <a:ea typeface="Times New Roman" panose="02020603050405020304" pitchFamily="18" charset="0"/>
              </a:rPr>
            </a:br>
            <a:r>
              <a:rPr lang="en-GB" sz="2400" b="1" dirty="0" smtClean="0"/>
              <a:t/>
            </a:r>
            <a:br>
              <a:rPr lang="en-GB" sz="2400" b="1" dirty="0" smtClean="0"/>
            </a:br>
            <a:r>
              <a:rPr lang="en-IE" sz="2400" dirty="0"/>
              <a:t/>
            </a:r>
            <a:br>
              <a:rPr lang="en-IE" sz="2400" dirty="0"/>
            </a:br>
            <a:r>
              <a:rPr lang="en-IE" sz="2600" dirty="0">
                <a:latin typeface="Calibri" panose="020F0502020204030204" pitchFamily="34" charset="0"/>
                <a:ea typeface="Calibri" panose="020F0502020204030204" pitchFamily="34" charset="0"/>
                <a:cs typeface="Times New Roman" panose="02020603050405020304" pitchFamily="18" charset="0"/>
              </a:rPr>
              <a:t/>
            </a:r>
            <a:br>
              <a:rPr lang="en-IE" sz="2600" dirty="0">
                <a:latin typeface="Calibri" panose="020F0502020204030204" pitchFamily="34" charset="0"/>
                <a:ea typeface="Calibri" panose="020F0502020204030204" pitchFamily="34" charset="0"/>
                <a:cs typeface="Times New Roman" panose="02020603050405020304" pitchFamily="18" charset="0"/>
              </a:rPr>
            </a:br>
            <a:endParaRPr lang="en-IE" dirty="0"/>
          </a:p>
        </p:txBody>
      </p:sp>
      <p:sp>
        <p:nvSpPr>
          <p:cNvPr id="3" name="Subtitle 2"/>
          <p:cNvSpPr>
            <a:spLocks noGrp="1"/>
          </p:cNvSpPr>
          <p:nvPr>
            <p:ph type="subTitle" idx="1"/>
          </p:nvPr>
        </p:nvSpPr>
        <p:spPr>
          <a:xfrm>
            <a:off x="0" y="2204864"/>
            <a:ext cx="9144000" cy="4464496"/>
          </a:xfrm>
        </p:spPr>
        <p:txBody>
          <a:bodyPr>
            <a:normAutofit fontScale="92500"/>
          </a:bodyPr>
          <a:lstStyle/>
          <a:p>
            <a:pPr algn="l"/>
            <a:r>
              <a:rPr lang="en-IE" b="1" dirty="0" smtClean="0">
                <a:solidFill>
                  <a:schemeClr val="tx1"/>
                </a:solidFill>
              </a:rPr>
              <a:t>Rent</a:t>
            </a:r>
            <a:r>
              <a:rPr lang="en-US" dirty="0" smtClean="0">
                <a:solidFill>
                  <a:schemeClr val="tx1"/>
                </a:solidFill>
              </a:rPr>
              <a:t> </a:t>
            </a:r>
          </a:p>
          <a:p>
            <a:pPr marL="914400" lvl="1" indent="-457200" algn="l">
              <a:buFont typeface="Wingdings" panose="05000000000000000000" pitchFamily="2" charset="2"/>
              <a:buChar char="§"/>
            </a:pPr>
            <a:r>
              <a:rPr lang="en-IE" dirty="0" smtClean="0">
                <a:solidFill>
                  <a:schemeClr val="tx1"/>
                </a:solidFill>
              </a:rPr>
              <a:t>Rent must be within the HAP rent limits for the household size and area</a:t>
            </a:r>
          </a:p>
          <a:p>
            <a:pPr marL="914400" lvl="1" indent="-457200" algn="l">
              <a:buFont typeface="Wingdings" panose="05000000000000000000" pitchFamily="2" charset="2"/>
              <a:buChar char="§"/>
            </a:pPr>
            <a:r>
              <a:rPr lang="en-IE" dirty="0" smtClean="0">
                <a:solidFill>
                  <a:schemeClr val="tx1"/>
                </a:solidFill>
              </a:rPr>
              <a:t>Scope for flexibility in certain areas and for homeless households in Dublin</a:t>
            </a:r>
            <a:endParaRPr lang="en-IE" dirty="0">
              <a:solidFill>
                <a:schemeClr val="tx1"/>
              </a:solidFill>
            </a:endParaRPr>
          </a:p>
          <a:p>
            <a:pPr marL="914400" lvl="1" indent="-457200" algn="l">
              <a:buFont typeface="Wingdings" panose="05000000000000000000" pitchFamily="2" charset="2"/>
              <a:buChar char="§"/>
            </a:pPr>
            <a:r>
              <a:rPr lang="en-GB" dirty="0">
                <a:solidFill>
                  <a:schemeClr val="tx1"/>
                </a:solidFill>
              </a:rPr>
              <a:t>The accommodation must </a:t>
            </a:r>
            <a:r>
              <a:rPr lang="en-GB" dirty="0" smtClean="0">
                <a:solidFill>
                  <a:schemeClr val="tx1"/>
                </a:solidFill>
              </a:rPr>
              <a:t>meet minimum standards for rented housing</a:t>
            </a:r>
          </a:p>
          <a:p>
            <a:pPr marL="914400" lvl="1" indent="-457200" algn="l">
              <a:buFont typeface="Wingdings" panose="05000000000000000000" pitchFamily="2" charset="2"/>
              <a:buChar char="§"/>
            </a:pPr>
            <a:r>
              <a:rPr lang="en-GB" dirty="0" smtClean="0">
                <a:solidFill>
                  <a:schemeClr val="tx1"/>
                </a:solidFill>
              </a:rPr>
              <a:t>Your </a:t>
            </a:r>
            <a:r>
              <a:rPr lang="en-GB" dirty="0">
                <a:solidFill>
                  <a:schemeClr val="tx1"/>
                </a:solidFill>
              </a:rPr>
              <a:t>landlord must have a current tax clearance </a:t>
            </a:r>
            <a:r>
              <a:rPr lang="en-GB" dirty="0" smtClean="0">
                <a:solidFill>
                  <a:schemeClr val="tx1"/>
                </a:solidFill>
              </a:rPr>
              <a:t>certificate</a:t>
            </a:r>
          </a:p>
          <a:p>
            <a:pPr marL="914400" lvl="1" indent="-457200" algn="l">
              <a:buFont typeface="Wingdings" panose="05000000000000000000" pitchFamily="2" charset="2"/>
              <a:buChar char="§"/>
            </a:pPr>
            <a:r>
              <a:rPr lang="en-GB" dirty="0" smtClean="0">
                <a:solidFill>
                  <a:schemeClr val="tx1"/>
                </a:solidFill>
              </a:rPr>
              <a:t>Client expected to remain in accommodation for 2 years</a:t>
            </a:r>
            <a:endParaRPr lang="en-IE" dirty="0">
              <a:solidFill>
                <a:schemeClr val="tx1"/>
              </a:solidFill>
            </a:endParaRPr>
          </a:p>
          <a:p>
            <a:pPr algn="l"/>
            <a:endParaRPr lang="en-IE" dirty="0">
              <a:solidFill>
                <a:schemeClr val="tx1"/>
              </a:solidFill>
            </a:endParaRPr>
          </a:p>
          <a:p>
            <a:pPr algn="l"/>
            <a:endParaRPr lang="en-IE" dirty="0">
              <a:solidFill>
                <a:schemeClr val="tx1"/>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26813568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4745"/>
            <a:ext cx="7772400" cy="864095"/>
          </a:xfrm>
        </p:spPr>
        <p:txBody>
          <a:bodyPr>
            <a:normAutofit fontScale="90000"/>
          </a:bodyPr>
          <a:lstStyle/>
          <a:p>
            <a:pPr marL="457200">
              <a:lnSpc>
                <a:spcPct val="115000"/>
              </a:lnSpc>
              <a:spcBef>
                <a:spcPct val="20000"/>
              </a:spcBef>
            </a:pPr>
            <a:r>
              <a:rPr lang="en-IE" sz="3000" b="1" dirty="0" smtClean="0">
                <a:solidFill>
                  <a:prstClr val="black">
                    <a:tint val="75000"/>
                  </a:prstClr>
                </a:solidFill>
                <a:latin typeface="Calibri" panose="020F0502020204030204" pitchFamily="34" charset="0"/>
                <a:ea typeface="Calibri" panose="020F0502020204030204" pitchFamily="34" charset="0"/>
                <a:cs typeface="Calibri" panose="020F0502020204030204" pitchFamily="34" charset="0"/>
              </a:rPr>
              <a:t/>
            </a:r>
            <a:br>
              <a:rPr lang="en-IE" sz="3000" b="1" dirty="0" smtClean="0">
                <a:solidFill>
                  <a:prstClr val="black">
                    <a:tint val="75000"/>
                  </a:prstClr>
                </a:solidFill>
                <a:latin typeface="Calibri" panose="020F0502020204030204" pitchFamily="34" charset="0"/>
                <a:ea typeface="Calibri" panose="020F0502020204030204" pitchFamily="34" charset="0"/>
                <a:cs typeface="Calibri" panose="020F0502020204030204" pitchFamily="34" charset="0"/>
              </a:rPr>
            </a:br>
            <a:r>
              <a:rPr lang="en-IE" sz="3000" b="1" dirty="0" smtClean="0">
                <a:solidFill>
                  <a:prstClr val="black">
                    <a:tint val="75000"/>
                  </a:prstClr>
                </a:solidFill>
                <a:latin typeface="Calibri" panose="020F0502020204030204" pitchFamily="34" charset="0"/>
                <a:ea typeface="Calibri" panose="020F0502020204030204" pitchFamily="34" charset="0"/>
                <a:cs typeface="Calibri" panose="020F0502020204030204" pitchFamily="34" charset="0"/>
              </a:rPr>
              <a:t/>
            </a:r>
            <a:br>
              <a:rPr lang="en-IE" sz="3000" b="1" dirty="0" smtClean="0">
                <a:solidFill>
                  <a:prstClr val="black">
                    <a:tint val="75000"/>
                  </a:prstClr>
                </a:solidFill>
                <a:latin typeface="Calibri" panose="020F0502020204030204" pitchFamily="34" charset="0"/>
                <a:ea typeface="Calibri" panose="020F0502020204030204" pitchFamily="34" charset="0"/>
                <a:cs typeface="Calibri" panose="020F0502020204030204" pitchFamily="34" charset="0"/>
              </a:rPr>
            </a:br>
            <a:r>
              <a:rPr lang="en-IE" sz="3000" b="1" dirty="0" smtClean="0">
                <a:solidFill>
                  <a:prstClr val="black">
                    <a:tint val="75000"/>
                  </a:prstClr>
                </a:solidFill>
                <a:latin typeface="Calibri" panose="020F0502020204030204" pitchFamily="34" charset="0"/>
                <a:ea typeface="Calibri" panose="020F0502020204030204" pitchFamily="34" charset="0"/>
                <a:cs typeface="Calibri" panose="020F0502020204030204" pitchFamily="34" charset="0"/>
              </a:rPr>
              <a:t/>
            </a:r>
            <a:br>
              <a:rPr lang="en-IE" sz="3000" b="1" dirty="0" smtClean="0">
                <a:solidFill>
                  <a:prstClr val="black">
                    <a:tint val="75000"/>
                  </a:prstClr>
                </a:solidFill>
                <a:latin typeface="Calibri" panose="020F0502020204030204" pitchFamily="34" charset="0"/>
                <a:ea typeface="Calibri" panose="020F0502020204030204" pitchFamily="34" charset="0"/>
                <a:cs typeface="Calibri" panose="020F0502020204030204" pitchFamily="34" charset="0"/>
              </a:rPr>
            </a:br>
            <a:r>
              <a:rPr lang="en-US" sz="3600" b="1" dirty="0">
                <a:latin typeface="Calibri" panose="020F0502020204030204" pitchFamily="34" charset="0"/>
                <a:ea typeface="Times New Roman" panose="02020603050405020304" pitchFamily="18" charset="0"/>
                <a:cs typeface="Calibri" panose="020F0502020204030204" pitchFamily="34" charset="0"/>
              </a:rPr>
              <a:t> </a:t>
            </a:r>
            <a:r>
              <a:rPr lang="en-IE" sz="3600" b="1" dirty="0">
                <a:latin typeface="Calibri" panose="020F0502020204030204" pitchFamily="34" charset="0"/>
                <a:ea typeface="Times New Roman" panose="02020603050405020304" pitchFamily="18" charset="0"/>
              </a:rPr>
              <a:t>Housing Assistance </a:t>
            </a:r>
            <a:r>
              <a:rPr lang="en-IE" sz="3600" b="1" dirty="0" smtClean="0">
                <a:latin typeface="Calibri" panose="020F0502020204030204" pitchFamily="34" charset="0"/>
                <a:ea typeface="Times New Roman" panose="02020603050405020304" pitchFamily="18" charset="0"/>
              </a:rPr>
              <a:t>Payment </a:t>
            </a:r>
            <a:r>
              <a:rPr lang="en-IE" sz="2000" dirty="0">
                <a:solidFill>
                  <a:srgbClr val="000000"/>
                </a:solidFill>
                <a:latin typeface="Times New Roman" panose="02020603050405020304" pitchFamily="18" charset="0"/>
                <a:ea typeface="Times New Roman" panose="02020603050405020304" pitchFamily="18" charset="0"/>
              </a:rPr>
              <a:t/>
            </a:r>
            <a:br>
              <a:rPr lang="en-IE" sz="2000" dirty="0">
                <a:solidFill>
                  <a:srgbClr val="000000"/>
                </a:solidFill>
                <a:latin typeface="Times New Roman" panose="02020603050405020304" pitchFamily="18" charset="0"/>
                <a:ea typeface="Times New Roman" panose="02020603050405020304" pitchFamily="18" charset="0"/>
              </a:rPr>
            </a:br>
            <a:r>
              <a:rPr lang="en-GB" sz="2400" b="1" dirty="0" smtClean="0"/>
              <a:t/>
            </a:r>
            <a:br>
              <a:rPr lang="en-GB" sz="2400" b="1" dirty="0" smtClean="0"/>
            </a:br>
            <a:r>
              <a:rPr lang="en-IE" sz="2400" dirty="0"/>
              <a:t/>
            </a:r>
            <a:br>
              <a:rPr lang="en-IE" sz="2400" dirty="0"/>
            </a:br>
            <a:r>
              <a:rPr lang="en-IE" sz="2600" dirty="0">
                <a:latin typeface="Calibri" panose="020F0502020204030204" pitchFamily="34" charset="0"/>
                <a:ea typeface="Calibri" panose="020F0502020204030204" pitchFamily="34" charset="0"/>
                <a:cs typeface="Times New Roman" panose="02020603050405020304" pitchFamily="18" charset="0"/>
              </a:rPr>
              <a:t/>
            </a:r>
            <a:br>
              <a:rPr lang="en-IE" sz="2600" dirty="0">
                <a:latin typeface="Calibri" panose="020F0502020204030204" pitchFamily="34" charset="0"/>
                <a:ea typeface="Calibri" panose="020F0502020204030204" pitchFamily="34" charset="0"/>
                <a:cs typeface="Times New Roman" panose="02020603050405020304" pitchFamily="18" charset="0"/>
              </a:rPr>
            </a:br>
            <a:endParaRPr lang="en-IE" dirty="0"/>
          </a:p>
        </p:txBody>
      </p:sp>
      <p:sp>
        <p:nvSpPr>
          <p:cNvPr id="3" name="Subtitle 2"/>
          <p:cNvSpPr>
            <a:spLocks noGrp="1"/>
          </p:cNvSpPr>
          <p:nvPr>
            <p:ph type="subTitle" idx="1"/>
          </p:nvPr>
        </p:nvSpPr>
        <p:spPr>
          <a:xfrm>
            <a:off x="0" y="2204864"/>
            <a:ext cx="9144000" cy="4464496"/>
          </a:xfrm>
        </p:spPr>
        <p:txBody>
          <a:bodyPr>
            <a:normAutofit/>
          </a:bodyPr>
          <a:lstStyle/>
          <a:p>
            <a:pPr algn="l"/>
            <a:r>
              <a:rPr lang="en-GB" b="1" i="1" dirty="0">
                <a:solidFill>
                  <a:schemeClr val="tx1"/>
                </a:solidFill>
              </a:rPr>
              <a:t>How to apply</a:t>
            </a:r>
            <a:endParaRPr lang="en-IE" b="1" i="1" dirty="0">
              <a:solidFill>
                <a:schemeClr val="tx1"/>
              </a:solidFill>
            </a:endParaRPr>
          </a:p>
          <a:p>
            <a:pPr marL="457200" indent="-457200" algn="l">
              <a:buFont typeface="Arial" panose="020B0604020202020204" pitchFamily="34" charset="0"/>
              <a:buChar char="•"/>
            </a:pPr>
            <a:r>
              <a:rPr lang="en-US" dirty="0">
                <a:solidFill>
                  <a:schemeClr val="tx1"/>
                </a:solidFill>
              </a:rPr>
              <a:t>If </a:t>
            </a:r>
            <a:r>
              <a:rPr lang="en-US" dirty="0" smtClean="0">
                <a:solidFill>
                  <a:schemeClr val="tx1"/>
                </a:solidFill>
              </a:rPr>
              <a:t>client is not on </a:t>
            </a:r>
            <a:r>
              <a:rPr lang="en-US" dirty="0">
                <a:solidFill>
                  <a:schemeClr val="tx1"/>
                </a:solidFill>
              </a:rPr>
              <a:t>the housing list, </a:t>
            </a:r>
            <a:r>
              <a:rPr lang="en-US" dirty="0" smtClean="0">
                <a:solidFill>
                  <a:schemeClr val="tx1"/>
                </a:solidFill>
              </a:rPr>
              <a:t>they </a:t>
            </a:r>
            <a:r>
              <a:rPr lang="en-US" dirty="0">
                <a:solidFill>
                  <a:schemeClr val="tx1"/>
                </a:solidFill>
              </a:rPr>
              <a:t>will need to </a:t>
            </a:r>
            <a:r>
              <a:rPr lang="en-US" dirty="0" smtClean="0">
                <a:solidFill>
                  <a:schemeClr val="tx1"/>
                </a:solidFill>
              </a:rPr>
              <a:t>apply for social housing support.</a:t>
            </a:r>
          </a:p>
          <a:p>
            <a:pPr marL="457200" indent="-457200" algn="l">
              <a:buFont typeface="Arial" panose="020B0604020202020204" pitchFamily="34" charset="0"/>
              <a:buChar char="•"/>
            </a:pPr>
            <a:r>
              <a:rPr lang="en-US" dirty="0" smtClean="0">
                <a:solidFill>
                  <a:schemeClr val="tx1"/>
                </a:solidFill>
              </a:rPr>
              <a:t>If client </a:t>
            </a:r>
            <a:r>
              <a:rPr lang="en-US" dirty="0">
                <a:solidFill>
                  <a:schemeClr val="tx1"/>
                </a:solidFill>
              </a:rPr>
              <a:t>already on the housing list, and if HAP is operating in </a:t>
            </a:r>
            <a:r>
              <a:rPr lang="en-US" dirty="0" smtClean="0">
                <a:solidFill>
                  <a:schemeClr val="tx1"/>
                </a:solidFill>
              </a:rPr>
              <a:t>their </a:t>
            </a:r>
            <a:r>
              <a:rPr lang="en-US" dirty="0">
                <a:solidFill>
                  <a:schemeClr val="tx1"/>
                </a:solidFill>
              </a:rPr>
              <a:t>area, </a:t>
            </a:r>
            <a:r>
              <a:rPr lang="en-US" dirty="0" smtClean="0">
                <a:solidFill>
                  <a:schemeClr val="tx1"/>
                </a:solidFill>
              </a:rPr>
              <a:t>they </a:t>
            </a:r>
            <a:r>
              <a:rPr lang="en-US" dirty="0">
                <a:solidFill>
                  <a:schemeClr val="tx1"/>
                </a:solidFill>
              </a:rPr>
              <a:t>can ask the local authority for a HAP application form. </a:t>
            </a:r>
            <a:endParaRPr lang="en-US" dirty="0" smtClean="0">
              <a:solidFill>
                <a:schemeClr val="tx1"/>
              </a:solidFill>
            </a:endParaRPr>
          </a:p>
          <a:p>
            <a:pPr marL="457200" indent="-457200" algn="l">
              <a:buFont typeface="Arial" panose="020B0604020202020204" pitchFamily="34" charset="0"/>
              <a:buChar char="•"/>
            </a:pPr>
            <a:r>
              <a:rPr lang="en-US" dirty="0" smtClean="0">
                <a:solidFill>
                  <a:schemeClr val="tx1"/>
                </a:solidFill>
              </a:rPr>
              <a:t>Landlord will need to complete and sign part of application form.</a:t>
            </a:r>
          </a:p>
          <a:p>
            <a:pPr algn="l"/>
            <a:endParaRPr lang="en-IE" dirty="0">
              <a:solidFill>
                <a:schemeClr val="tx1"/>
              </a:solidFill>
            </a:endParaRPr>
          </a:p>
          <a:p>
            <a:pPr algn="l"/>
            <a:endParaRPr lang="en-IE" dirty="0">
              <a:solidFill>
                <a:schemeClr val="tx1"/>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42265429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E"/>
          </a:p>
        </p:txBody>
      </p:sp>
      <p:sp>
        <p:nvSpPr>
          <p:cNvPr id="3" name="Content Placeholder 2"/>
          <p:cNvSpPr>
            <a:spLocks noGrp="1"/>
          </p:cNvSpPr>
          <p:nvPr>
            <p:ph idx="1"/>
          </p:nvPr>
        </p:nvSpPr>
        <p:spPr/>
        <p:txBody>
          <a:bodyPr/>
          <a:lstStyle/>
          <a:p>
            <a:pPr marL="0" indent="0">
              <a:buNone/>
            </a:pPr>
            <a:endParaRPr lang="en-US" dirty="0" smtClean="0"/>
          </a:p>
          <a:p>
            <a:pPr marL="0" indent="0">
              <a:buNone/>
            </a:pPr>
            <a:endParaRPr lang="en-US" dirty="0"/>
          </a:p>
          <a:p>
            <a:pPr marL="0" indent="0">
              <a:buNone/>
            </a:pPr>
            <a:endParaRPr lang="en-US" dirty="0" smtClean="0"/>
          </a:p>
          <a:p>
            <a:pPr marL="0" indent="0" algn="ctr">
              <a:buNone/>
            </a:pPr>
            <a:r>
              <a:rPr lang="en-US" sz="4000" dirty="0" smtClean="0"/>
              <a:t>Thank You</a:t>
            </a:r>
            <a:endParaRPr lang="en-IE" sz="4000" dirty="0"/>
          </a:p>
        </p:txBody>
      </p:sp>
    </p:spTree>
    <p:extLst>
      <p:ext uri="{BB962C8B-B14F-4D97-AF65-F5344CB8AC3E}">
        <p14:creationId xmlns:p14="http://schemas.microsoft.com/office/powerpoint/2010/main" val="36723248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96753"/>
            <a:ext cx="7772400" cy="576063"/>
          </a:xfrm>
        </p:spPr>
        <p:txBody>
          <a:bodyPr>
            <a:normAutofit fontScale="90000"/>
          </a:bodyPr>
          <a:lstStyle/>
          <a:p>
            <a:r>
              <a:rPr lang="en-IE" dirty="0" smtClean="0"/>
              <a:t>Homeless Crisis Figures</a:t>
            </a:r>
            <a:endParaRPr lang="en-IE" dirty="0"/>
          </a:p>
        </p:txBody>
      </p:sp>
      <p:sp>
        <p:nvSpPr>
          <p:cNvPr id="3" name="Subtitle 2"/>
          <p:cNvSpPr>
            <a:spLocks noGrp="1"/>
          </p:cNvSpPr>
          <p:nvPr>
            <p:ph type="subTitle" idx="1"/>
          </p:nvPr>
        </p:nvSpPr>
        <p:spPr>
          <a:xfrm>
            <a:off x="685800" y="1916832"/>
            <a:ext cx="7772400" cy="4536504"/>
          </a:xfrm>
        </p:spPr>
        <p:txBody>
          <a:bodyPr>
            <a:normAutofit/>
          </a:bodyPr>
          <a:lstStyle/>
          <a:p>
            <a:pPr algn="l">
              <a:spcAft>
                <a:spcPts val="0"/>
              </a:spcAft>
            </a:pPr>
            <a:r>
              <a:rPr lang="en-GB" dirty="0" smtClean="0">
                <a:solidFill>
                  <a:srgbClr val="000000"/>
                </a:solidFill>
                <a:latin typeface="Calibri" panose="020F0502020204030204" pitchFamily="34" charset="0"/>
                <a:ea typeface="Times New Roman" panose="02020603050405020304" pitchFamily="18" charset="0"/>
                <a:cs typeface="Arial" panose="020B0604020202020204" pitchFamily="34" charset="0"/>
              </a:rPr>
              <a:t>In Dublin </a:t>
            </a:r>
            <a:r>
              <a:rPr lang="en-GB" dirty="0">
                <a:solidFill>
                  <a:srgbClr val="000000"/>
                </a:solidFill>
                <a:latin typeface="Calibri" panose="020F0502020204030204" pitchFamily="34" charset="0"/>
                <a:ea typeface="Times New Roman" panose="02020603050405020304" pitchFamily="18" charset="0"/>
                <a:cs typeface="Arial" panose="020B0604020202020204" pitchFamily="34" charset="0"/>
              </a:rPr>
              <a:t>alone, 769 families including 1,570 children</a:t>
            </a:r>
            <a:r>
              <a:rPr lang="en-GB" sz="1600" dirty="0">
                <a:latin typeface="Calibri" panose="020F0502020204030204" pitchFamily="34" charset="0"/>
                <a:ea typeface="Times New Roman" panose="02020603050405020304" pitchFamily="18" charset="0"/>
                <a:cs typeface="Times New Roman" panose="02020603050405020304" pitchFamily="18" charset="0"/>
              </a:rPr>
              <a:t> </a:t>
            </a:r>
            <a:r>
              <a:rPr lang="en-GB" dirty="0">
                <a:solidFill>
                  <a:srgbClr val="000000"/>
                </a:solidFill>
                <a:latin typeface="Calibri" panose="020F0502020204030204" pitchFamily="34" charset="0"/>
                <a:ea typeface="Times New Roman" panose="02020603050405020304" pitchFamily="18" charset="0"/>
                <a:cs typeface="Arial" panose="020B0604020202020204" pitchFamily="34" charset="0"/>
              </a:rPr>
              <a:t> are currently in emergency accommodation with 125 families becoming homeless in Dublin in January 2016-a record high and up from a figure of 41 in December 2015.  </a:t>
            </a:r>
            <a:r>
              <a:rPr lang="en-IE" dirty="0"/>
              <a:t> </a:t>
            </a:r>
            <a:endParaRPr lang="en-IE" dirty="0" smtClean="0"/>
          </a:p>
          <a:p>
            <a:pPr algn="l">
              <a:spcAft>
                <a:spcPts val="0"/>
              </a:spcAft>
            </a:pPr>
            <a:r>
              <a:rPr lang="en-US" sz="2000" dirty="0" smtClean="0">
                <a:latin typeface="Times New Roman" panose="02020603050405020304" pitchFamily="18" charset="0"/>
                <a:ea typeface="Times New Roman" panose="02020603050405020304" pitchFamily="18" charset="0"/>
              </a:rPr>
              <a:t>Dublin </a:t>
            </a:r>
            <a:r>
              <a:rPr lang="en-US" sz="2000" dirty="0">
                <a:latin typeface="Times New Roman" panose="02020603050405020304" pitchFamily="18" charset="0"/>
                <a:ea typeface="Times New Roman" panose="02020603050405020304" pitchFamily="18" charset="0"/>
              </a:rPr>
              <a:t>Regional Homeless Executive Figures, January 2016.</a:t>
            </a:r>
            <a:endParaRPr lang="en-IE" sz="2000" dirty="0">
              <a:latin typeface="Times New Roman" panose="02020603050405020304" pitchFamily="18" charset="0"/>
              <a:ea typeface="Times New Roman" panose="02020603050405020304" pitchFamily="18" charset="0"/>
            </a:endParaRPr>
          </a:p>
          <a:p>
            <a:pPr algn="l">
              <a:spcAft>
                <a:spcPts val="0"/>
              </a:spcAft>
            </a:pPr>
            <a:r>
              <a:rPr lang="en-GB" sz="1600" dirty="0">
                <a:latin typeface="Times New Roman" panose="02020603050405020304" pitchFamily="18" charset="0"/>
                <a:ea typeface="Times New Roman" panose="02020603050405020304" pitchFamily="18" charset="0"/>
              </a:rPr>
              <a:t> </a:t>
            </a:r>
            <a:endParaRPr lang="en-IE" dirty="0"/>
          </a:p>
        </p:txBody>
      </p:sp>
    </p:spTree>
    <p:extLst>
      <p:ext uri="{BB962C8B-B14F-4D97-AF65-F5344CB8AC3E}">
        <p14:creationId xmlns:p14="http://schemas.microsoft.com/office/powerpoint/2010/main" val="36753383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96753"/>
            <a:ext cx="7772400" cy="720079"/>
          </a:xfrm>
        </p:spPr>
        <p:txBody>
          <a:bodyPr>
            <a:normAutofit fontScale="90000"/>
          </a:bodyPr>
          <a:lstStyle/>
          <a:p>
            <a:r>
              <a:rPr lang="en-IE" dirty="0" smtClean="0"/>
              <a:t>What is causing the Increase?</a:t>
            </a:r>
            <a:endParaRPr lang="en-IE" dirty="0"/>
          </a:p>
        </p:txBody>
      </p:sp>
      <p:sp>
        <p:nvSpPr>
          <p:cNvPr id="3" name="Subtitle 2"/>
          <p:cNvSpPr>
            <a:spLocks noGrp="1"/>
          </p:cNvSpPr>
          <p:nvPr>
            <p:ph type="subTitle" idx="1"/>
          </p:nvPr>
        </p:nvSpPr>
        <p:spPr>
          <a:xfrm>
            <a:off x="685800" y="2204864"/>
            <a:ext cx="7990656" cy="4464496"/>
          </a:xfrm>
        </p:spPr>
        <p:txBody>
          <a:bodyPr/>
          <a:lstStyle/>
          <a:p>
            <a:pPr marL="457200" indent="-457200" algn="l">
              <a:buFont typeface="Arial" panose="020B0604020202020204" pitchFamily="34" charset="0"/>
              <a:buChar char="•"/>
            </a:pPr>
            <a:r>
              <a:rPr lang="en-GB" dirty="0">
                <a:solidFill>
                  <a:srgbClr val="000000"/>
                </a:solidFill>
                <a:latin typeface="Calibri" panose="020F0502020204030204" pitchFamily="34" charset="0"/>
                <a:ea typeface="Times New Roman" panose="02020603050405020304" pitchFamily="18" charset="0"/>
                <a:cs typeface="Arial" panose="020B0604020202020204" pitchFamily="34" charset="0"/>
              </a:rPr>
              <a:t>M</a:t>
            </a:r>
            <a:r>
              <a:rPr lang="en-GB" dirty="0" smtClean="0">
                <a:solidFill>
                  <a:srgbClr val="000000"/>
                </a:solidFill>
                <a:latin typeface="Calibri" panose="020F0502020204030204" pitchFamily="34" charset="0"/>
                <a:ea typeface="Times New Roman" panose="02020603050405020304" pitchFamily="18" charset="0"/>
                <a:cs typeface="Arial" panose="020B0604020202020204" pitchFamily="34" charset="0"/>
              </a:rPr>
              <a:t>ortgage </a:t>
            </a:r>
            <a:r>
              <a:rPr lang="en-GB" dirty="0">
                <a:solidFill>
                  <a:srgbClr val="000000"/>
                </a:solidFill>
                <a:latin typeface="Calibri" panose="020F0502020204030204" pitchFamily="34" charset="0"/>
                <a:ea typeface="Times New Roman" panose="02020603050405020304" pitchFamily="18" charset="0"/>
                <a:cs typeface="Arial" panose="020B0604020202020204" pitchFamily="34" charset="0"/>
              </a:rPr>
              <a:t>arrears crisis </a:t>
            </a:r>
            <a:endParaRPr lang="en-GB" dirty="0" smtClean="0">
              <a:solidFill>
                <a:srgbClr val="000000"/>
              </a:solidFill>
              <a:latin typeface="Calibri" panose="020F0502020204030204" pitchFamily="34" charset="0"/>
              <a:ea typeface="Times New Roman" panose="02020603050405020304" pitchFamily="18" charset="0"/>
              <a:cs typeface="Arial" panose="020B0604020202020204" pitchFamily="34" charset="0"/>
            </a:endParaRPr>
          </a:p>
          <a:p>
            <a:pPr marL="457200" indent="-457200" algn="l">
              <a:buFont typeface="Arial" panose="020B0604020202020204" pitchFamily="34" charset="0"/>
              <a:buChar char="•"/>
            </a:pPr>
            <a:r>
              <a:rPr lang="en-GB" dirty="0" smtClean="0">
                <a:solidFill>
                  <a:srgbClr val="000000"/>
                </a:solidFill>
                <a:latin typeface="Calibri" panose="020F0502020204030204" pitchFamily="34" charset="0"/>
                <a:ea typeface="Times New Roman" panose="02020603050405020304" pitchFamily="18" charset="0"/>
                <a:cs typeface="Arial" panose="020B0604020202020204" pitchFamily="34" charset="0"/>
              </a:rPr>
              <a:t>The State’s consistent </a:t>
            </a:r>
            <a:r>
              <a:rPr lang="en-GB" dirty="0">
                <a:solidFill>
                  <a:srgbClr val="000000"/>
                </a:solidFill>
                <a:latin typeface="Calibri" panose="020F0502020204030204" pitchFamily="34" charset="0"/>
                <a:ea typeface="Times New Roman" panose="02020603050405020304" pitchFamily="18" charset="0"/>
                <a:cs typeface="Arial" panose="020B0604020202020204" pitchFamily="34" charset="0"/>
              </a:rPr>
              <a:t>failure </a:t>
            </a:r>
            <a:r>
              <a:rPr lang="en-GB" dirty="0" smtClean="0">
                <a:solidFill>
                  <a:srgbClr val="000000"/>
                </a:solidFill>
                <a:latin typeface="Calibri" panose="020F0502020204030204" pitchFamily="34" charset="0"/>
                <a:ea typeface="Times New Roman" panose="02020603050405020304" pitchFamily="18" charset="0"/>
                <a:cs typeface="Arial" panose="020B0604020202020204" pitchFamily="34" charset="0"/>
              </a:rPr>
              <a:t>to </a:t>
            </a:r>
            <a:r>
              <a:rPr lang="en-GB" dirty="0">
                <a:solidFill>
                  <a:srgbClr val="000000"/>
                </a:solidFill>
                <a:latin typeface="Calibri" panose="020F0502020204030204" pitchFamily="34" charset="0"/>
                <a:ea typeface="Times New Roman" panose="02020603050405020304" pitchFamily="18" charset="0"/>
                <a:cs typeface="Arial" panose="020B0604020202020204" pitchFamily="34" charset="0"/>
              </a:rPr>
              <a:t>build social housing </a:t>
            </a:r>
            <a:endParaRPr lang="en-GB" dirty="0" smtClean="0">
              <a:solidFill>
                <a:srgbClr val="000000"/>
              </a:solidFill>
              <a:latin typeface="Calibri" panose="020F0502020204030204" pitchFamily="34" charset="0"/>
              <a:ea typeface="Times New Roman" panose="02020603050405020304" pitchFamily="18" charset="0"/>
              <a:cs typeface="Arial" panose="020B0604020202020204" pitchFamily="34" charset="0"/>
            </a:endParaRPr>
          </a:p>
          <a:p>
            <a:pPr marL="457200" indent="-457200" algn="l">
              <a:buFont typeface="Arial" panose="020B0604020202020204" pitchFamily="34" charset="0"/>
              <a:buChar char="•"/>
            </a:pPr>
            <a:r>
              <a:rPr lang="en-GB" dirty="0" smtClean="0">
                <a:solidFill>
                  <a:srgbClr val="000000"/>
                </a:solidFill>
                <a:latin typeface="Calibri" panose="020F0502020204030204" pitchFamily="34" charset="0"/>
                <a:ea typeface="Times New Roman" panose="02020603050405020304" pitchFamily="18" charset="0"/>
                <a:cs typeface="Arial" panose="020B0604020202020204" pitchFamily="34" charset="0"/>
              </a:rPr>
              <a:t>The State’s policy to </a:t>
            </a:r>
            <a:r>
              <a:rPr lang="en-GB" dirty="0">
                <a:solidFill>
                  <a:srgbClr val="000000"/>
                </a:solidFill>
                <a:latin typeface="Calibri" panose="020F0502020204030204" pitchFamily="34" charset="0"/>
                <a:ea typeface="Times New Roman" panose="02020603050405020304" pitchFamily="18" charset="0"/>
                <a:cs typeface="Arial" panose="020B0604020202020204" pitchFamily="34" charset="0"/>
              </a:rPr>
              <a:t>delegate </a:t>
            </a:r>
            <a:r>
              <a:rPr lang="en-GB" dirty="0" smtClean="0">
                <a:solidFill>
                  <a:srgbClr val="000000"/>
                </a:solidFill>
                <a:latin typeface="Calibri" panose="020F0502020204030204" pitchFamily="34" charset="0"/>
                <a:ea typeface="Times New Roman" panose="02020603050405020304" pitchFamily="18" charset="0"/>
                <a:cs typeface="Arial" panose="020B0604020202020204" pitchFamily="34" charset="0"/>
              </a:rPr>
              <a:t>responsibility to </a:t>
            </a:r>
            <a:r>
              <a:rPr lang="en-GB" dirty="0">
                <a:solidFill>
                  <a:srgbClr val="000000"/>
                </a:solidFill>
                <a:latin typeface="Calibri" panose="020F0502020204030204" pitchFamily="34" charset="0"/>
                <a:ea typeface="Times New Roman" panose="02020603050405020304" pitchFamily="18" charset="0"/>
                <a:cs typeface="Arial" panose="020B0604020202020204" pitchFamily="34" charset="0"/>
              </a:rPr>
              <a:t>the private rental market. </a:t>
            </a:r>
            <a:endParaRPr lang="en-IE" dirty="0"/>
          </a:p>
        </p:txBody>
      </p:sp>
    </p:spTree>
    <p:extLst>
      <p:ext uri="{BB962C8B-B14F-4D97-AF65-F5344CB8AC3E}">
        <p14:creationId xmlns:p14="http://schemas.microsoft.com/office/powerpoint/2010/main" val="10347635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68761"/>
            <a:ext cx="7772400" cy="576063"/>
          </a:xfrm>
        </p:spPr>
        <p:txBody>
          <a:bodyPr>
            <a:normAutofit fontScale="90000"/>
          </a:bodyPr>
          <a:lstStyle/>
          <a:p>
            <a:r>
              <a:rPr lang="en-GB" sz="3300" b="1" dirty="0">
                <a:solidFill>
                  <a:srgbClr val="000000"/>
                </a:solidFill>
                <a:latin typeface="Calibri" panose="020F0502020204030204" pitchFamily="34" charset="0"/>
                <a:ea typeface="Times New Roman" panose="02020603050405020304" pitchFamily="18" charset="0"/>
                <a:cs typeface="Arial" panose="020B0604020202020204" pitchFamily="34" charset="0"/>
              </a:rPr>
              <a:t>Central Bank statistics</a:t>
            </a:r>
            <a:endParaRPr lang="en-IE" b="1" dirty="0"/>
          </a:p>
        </p:txBody>
      </p:sp>
      <p:sp>
        <p:nvSpPr>
          <p:cNvPr id="3" name="Subtitle 2"/>
          <p:cNvSpPr>
            <a:spLocks noGrp="1"/>
          </p:cNvSpPr>
          <p:nvPr>
            <p:ph type="subTitle" idx="1"/>
          </p:nvPr>
        </p:nvSpPr>
        <p:spPr>
          <a:xfrm>
            <a:off x="685800" y="2060848"/>
            <a:ext cx="7772400" cy="4536504"/>
          </a:xfrm>
        </p:spPr>
        <p:txBody>
          <a:bodyPr>
            <a:normAutofit/>
          </a:bodyPr>
          <a:lstStyle/>
          <a:p>
            <a:pPr algn="l"/>
            <a:r>
              <a:rPr lang="en-GB" dirty="0" smtClean="0">
                <a:solidFill>
                  <a:srgbClr val="000000"/>
                </a:solidFill>
                <a:latin typeface="Calibri" panose="020F0502020204030204" pitchFamily="34" charset="0"/>
                <a:ea typeface="Times New Roman" panose="02020603050405020304" pitchFamily="18" charset="0"/>
                <a:cs typeface="Arial" panose="020B0604020202020204" pitchFamily="34" charset="0"/>
              </a:rPr>
              <a:t>In 2015 legal </a:t>
            </a:r>
            <a:r>
              <a:rPr lang="en-GB" dirty="0">
                <a:solidFill>
                  <a:srgbClr val="000000"/>
                </a:solidFill>
                <a:latin typeface="Calibri" panose="020F0502020204030204" pitchFamily="34" charset="0"/>
                <a:ea typeface="Times New Roman" panose="02020603050405020304" pitchFamily="18" charset="0"/>
                <a:cs typeface="Arial" panose="020B0604020202020204" pitchFamily="34" charset="0"/>
              </a:rPr>
              <a:t>proceedings were issued to enforce security on a principal dwelling house mortgage in 894 </a:t>
            </a:r>
            <a:r>
              <a:rPr lang="en-GB" dirty="0" smtClean="0">
                <a:solidFill>
                  <a:srgbClr val="000000"/>
                </a:solidFill>
                <a:latin typeface="Calibri" panose="020F0502020204030204" pitchFamily="34" charset="0"/>
                <a:ea typeface="Times New Roman" panose="02020603050405020304" pitchFamily="18" charset="0"/>
                <a:cs typeface="Arial" panose="020B0604020202020204" pitchFamily="34" charset="0"/>
              </a:rPr>
              <a:t>cases </a:t>
            </a:r>
          </a:p>
          <a:p>
            <a:pPr marL="457200" indent="-457200" algn="l">
              <a:buFont typeface="Arial" panose="020B0604020202020204" pitchFamily="34" charset="0"/>
              <a:buChar char="•"/>
            </a:pPr>
            <a:r>
              <a:rPr lang="en-GB" dirty="0" smtClean="0">
                <a:solidFill>
                  <a:srgbClr val="000000"/>
                </a:solidFill>
                <a:latin typeface="Calibri" panose="020F0502020204030204" pitchFamily="34" charset="0"/>
                <a:ea typeface="Times New Roman" panose="02020603050405020304" pitchFamily="18" charset="0"/>
                <a:cs typeface="Arial" panose="020B0604020202020204" pitchFamily="34" charset="0"/>
              </a:rPr>
              <a:t>repossession </a:t>
            </a:r>
            <a:r>
              <a:rPr lang="en-GB" dirty="0">
                <a:solidFill>
                  <a:srgbClr val="000000"/>
                </a:solidFill>
                <a:latin typeface="Calibri" panose="020F0502020204030204" pitchFamily="34" charset="0"/>
                <a:ea typeface="Times New Roman" panose="02020603050405020304" pitchFamily="18" charset="0"/>
                <a:cs typeface="Arial" panose="020B0604020202020204" pitchFamily="34" charset="0"/>
              </a:rPr>
              <a:t>orders </a:t>
            </a:r>
            <a:r>
              <a:rPr lang="en-GB" dirty="0" smtClean="0">
                <a:solidFill>
                  <a:srgbClr val="000000"/>
                </a:solidFill>
                <a:latin typeface="Calibri" panose="020F0502020204030204" pitchFamily="34" charset="0"/>
                <a:ea typeface="Times New Roman" panose="02020603050405020304" pitchFamily="18" charset="0"/>
                <a:cs typeface="Arial" panose="020B0604020202020204" pitchFamily="34" charset="0"/>
              </a:rPr>
              <a:t>- 203 cases</a:t>
            </a:r>
            <a:endParaRPr lang="en-GB" dirty="0">
              <a:solidFill>
                <a:srgbClr val="000000"/>
              </a:solidFill>
              <a:latin typeface="Calibri" panose="020F0502020204030204" pitchFamily="34" charset="0"/>
              <a:ea typeface="Times New Roman" panose="02020603050405020304" pitchFamily="18" charset="0"/>
              <a:cs typeface="Arial" panose="020B0604020202020204" pitchFamily="34" charset="0"/>
            </a:endParaRPr>
          </a:p>
          <a:p>
            <a:pPr marL="457200" indent="-457200" algn="l">
              <a:buFont typeface="Arial" panose="020B0604020202020204" pitchFamily="34" charset="0"/>
              <a:buChar char="•"/>
            </a:pPr>
            <a:r>
              <a:rPr lang="en-GB" dirty="0" smtClean="0">
                <a:solidFill>
                  <a:srgbClr val="000000"/>
                </a:solidFill>
                <a:latin typeface="Calibri" panose="020F0502020204030204" pitchFamily="34" charset="0"/>
                <a:ea typeface="Times New Roman" panose="02020603050405020304" pitchFamily="18" charset="0"/>
                <a:cs typeface="Arial" panose="020B0604020202020204" pitchFamily="34" charset="0"/>
              </a:rPr>
              <a:t> possession </a:t>
            </a:r>
            <a:r>
              <a:rPr lang="en-GB" dirty="0">
                <a:solidFill>
                  <a:srgbClr val="000000"/>
                </a:solidFill>
                <a:latin typeface="Calibri" panose="020F0502020204030204" pitchFamily="34" charset="0"/>
                <a:ea typeface="Times New Roman" panose="02020603050405020304" pitchFamily="18" charset="0"/>
                <a:cs typeface="Arial" panose="020B0604020202020204" pitchFamily="34" charset="0"/>
              </a:rPr>
              <a:t>by </a:t>
            </a:r>
            <a:r>
              <a:rPr lang="en-GB" dirty="0" smtClean="0">
                <a:solidFill>
                  <a:srgbClr val="000000"/>
                </a:solidFill>
                <a:latin typeface="Calibri" panose="020F0502020204030204" pitchFamily="34" charset="0"/>
                <a:ea typeface="Times New Roman" panose="02020603050405020304" pitchFamily="18" charset="0"/>
                <a:cs typeface="Arial" panose="020B0604020202020204" pitchFamily="34" charset="0"/>
              </a:rPr>
              <a:t>lenders – 340 properties</a:t>
            </a:r>
            <a:endParaRPr lang="en-GB" dirty="0">
              <a:solidFill>
                <a:srgbClr val="000000"/>
              </a:solidFill>
              <a:latin typeface="Calibri" panose="020F0502020204030204" pitchFamily="34" charset="0"/>
              <a:ea typeface="Times New Roman" panose="02020603050405020304" pitchFamily="18" charset="0"/>
              <a:cs typeface="Arial" panose="020B0604020202020204" pitchFamily="34" charset="0"/>
            </a:endParaRPr>
          </a:p>
          <a:p>
            <a:pPr marL="457200" indent="-457200" algn="l">
              <a:buFont typeface="Arial" panose="020B0604020202020204" pitchFamily="34" charset="0"/>
              <a:buChar char="•"/>
            </a:pPr>
            <a:r>
              <a:rPr lang="en-GB" dirty="0" smtClean="0">
                <a:solidFill>
                  <a:srgbClr val="000000"/>
                </a:solidFill>
                <a:latin typeface="Calibri" panose="020F0502020204030204" pitchFamily="34" charset="0"/>
                <a:ea typeface="Times New Roman" panose="02020603050405020304" pitchFamily="18" charset="0"/>
                <a:cs typeface="Arial" panose="020B0604020202020204" pitchFamily="34" charset="0"/>
              </a:rPr>
              <a:t>voluntarily </a:t>
            </a:r>
            <a:r>
              <a:rPr lang="en-GB" dirty="0">
                <a:solidFill>
                  <a:srgbClr val="000000"/>
                </a:solidFill>
                <a:latin typeface="Calibri" panose="020F0502020204030204" pitchFamily="34" charset="0"/>
                <a:ea typeface="Times New Roman" panose="02020603050405020304" pitchFamily="18" charset="0"/>
                <a:cs typeface="Arial" panose="020B0604020202020204" pitchFamily="34" charset="0"/>
              </a:rPr>
              <a:t>surrendered or </a:t>
            </a:r>
            <a:r>
              <a:rPr lang="en-GB" dirty="0" smtClean="0">
                <a:solidFill>
                  <a:srgbClr val="000000"/>
                </a:solidFill>
                <a:latin typeface="Calibri" panose="020F0502020204030204" pitchFamily="34" charset="0"/>
                <a:ea typeface="Times New Roman" panose="02020603050405020304" pitchFamily="18" charset="0"/>
                <a:cs typeface="Arial" panose="020B0604020202020204" pitchFamily="34" charset="0"/>
              </a:rPr>
              <a:t>abandoned – 178 properties </a:t>
            </a:r>
            <a:endParaRPr lang="en-IE" dirty="0"/>
          </a:p>
        </p:txBody>
      </p:sp>
    </p:spTree>
    <p:extLst>
      <p:ext uri="{BB962C8B-B14F-4D97-AF65-F5344CB8AC3E}">
        <p14:creationId xmlns:p14="http://schemas.microsoft.com/office/powerpoint/2010/main" val="2513606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68761"/>
            <a:ext cx="7772400" cy="648071"/>
          </a:xfrm>
        </p:spPr>
        <p:txBody>
          <a:bodyPr>
            <a:normAutofit fontScale="90000"/>
          </a:bodyPr>
          <a:lstStyle/>
          <a:p>
            <a:r>
              <a:rPr lang="en-IE" dirty="0" smtClean="0"/>
              <a:t>Procedural Rights</a:t>
            </a:r>
            <a:endParaRPr lang="en-IE" dirty="0"/>
          </a:p>
        </p:txBody>
      </p:sp>
      <p:sp>
        <p:nvSpPr>
          <p:cNvPr id="3" name="Subtitle 2"/>
          <p:cNvSpPr>
            <a:spLocks noGrp="1"/>
          </p:cNvSpPr>
          <p:nvPr>
            <p:ph type="subTitle" idx="1"/>
          </p:nvPr>
        </p:nvSpPr>
        <p:spPr>
          <a:xfrm>
            <a:off x="685800" y="2132856"/>
            <a:ext cx="7918648" cy="4536504"/>
          </a:xfrm>
        </p:spPr>
        <p:txBody>
          <a:bodyPr/>
          <a:lstStyle/>
          <a:p>
            <a:pPr marL="457200" indent="-457200" algn="l">
              <a:buFont typeface="Arial" panose="020B0604020202020204" pitchFamily="34" charset="0"/>
              <a:buChar char="•"/>
            </a:pPr>
            <a:r>
              <a:rPr lang="en-GB" dirty="0">
                <a:solidFill>
                  <a:srgbClr val="000000"/>
                </a:solidFill>
                <a:latin typeface="Calibri" panose="020F0502020204030204" pitchFamily="34" charset="0"/>
                <a:ea typeface="Times New Roman" panose="02020603050405020304" pitchFamily="18" charset="0"/>
                <a:cs typeface="Arial" panose="020B0604020202020204" pitchFamily="34" charset="0"/>
              </a:rPr>
              <a:t>R</a:t>
            </a:r>
            <a:r>
              <a:rPr lang="en-GB" dirty="0" smtClean="0">
                <a:solidFill>
                  <a:srgbClr val="000000"/>
                </a:solidFill>
                <a:latin typeface="Calibri" panose="020F0502020204030204" pitchFamily="34" charset="0"/>
                <a:ea typeface="Times New Roman" panose="02020603050405020304" pitchFamily="18" charset="0"/>
                <a:cs typeface="Arial" panose="020B0604020202020204" pitchFamily="34" charset="0"/>
              </a:rPr>
              <a:t>ight </a:t>
            </a:r>
            <a:r>
              <a:rPr lang="en-GB" dirty="0">
                <a:solidFill>
                  <a:srgbClr val="000000"/>
                </a:solidFill>
                <a:latin typeface="Calibri" panose="020F0502020204030204" pitchFamily="34" charset="0"/>
                <a:ea typeface="Times New Roman" panose="02020603050405020304" pitchFamily="18" charset="0"/>
                <a:cs typeface="Arial" panose="020B0604020202020204" pitchFamily="34" charset="0"/>
              </a:rPr>
              <a:t>to apply for social housing </a:t>
            </a:r>
            <a:r>
              <a:rPr lang="en-GB" dirty="0" smtClean="0">
                <a:solidFill>
                  <a:srgbClr val="000000"/>
                </a:solidFill>
                <a:latin typeface="Calibri" panose="020F0502020204030204" pitchFamily="34" charset="0"/>
                <a:ea typeface="Times New Roman" panose="02020603050405020304" pitchFamily="18" charset="0"/>
                <a:cs typeface="Arial" panose="020B0604020202020204" pitchFamily="34" charset="0"/>
              </a:rPr>
              <a:t>assistance </a:t>
            </a:r>
          </a:p>
          <a:p>
            <a:pPr marL="457200" indent="-457200" algn="l">
              <a:buFont typeface="Arial" panose="020B0604020202020204" pitchFamily="34" charset="0"/>
              <a:buChar char="•"/>
            </a:pPr>
            <a:r>
              <a:rPr lang="en-GB" dirty="0" smtClean="0">
                <a:solidFill>
                  <a:srgbClr val="000000"/>
                </a:solidFill>
                <a:latin typeface="Calibri" panose="020F0502020204030204" pitchFamily="34" charset="0"/>
                <a:ea typeface="Times New Roman" panose="02020603050405020304" pitchFamily="18" charset="0"/>
                <a:cs typeface="Arial" panose="020B0604020202020204" pitchFamily="34" charset="0"/>
              </a:rPr>
              <a:t>Right </a:t>
            </a:r>
            <a:r>
              <a:rPr lang="en-GB" dirty="0">
                <a:solidFill>
                  <a:srgbClr val="000000"/>
                </a:solidFill>
                <a:latin typeface="Calibri" panose="020F0502020204030204" pitchFamily="34" charset="0"/>
                <a:ea typeface="Times New Roman" panose="02020603050405020304" pitchFamily="18" charset="0"/>
                <a:cs typeface="Arial" panose="020B0604020202020204" pitchFamily="34" charset="0"/>
              </a:rPr>
              <a:t>to be assessed for social housing assistance </a:t>
            </a:r>
            <a:endParaRPr lang="en-GB" dirty="0" smtClean="0">
              <a:solidFill>
                <a:srgbClr val="000000"/>
              </a:solidFill>
              <a:latin typeface="Calibri" panose="020F0502020204030204" pitchFamily="34" charset="0"/>
              <a:ea typeface="Times New Roman" panose="02020603050405020304" pitchFamily="18" charset="0"/>
              <a:cs typeface="Arial" panose="020B0604020202020204" pitchFamily="34" charset="0"/>
            </a:endParaRPr>
          </a:p>
          <a:p>
            <a:pPr marL="457200" indent="-457200" algn="l">
              <a:buFont typeface="Arial" panose="020B0604020202020204" pitchFamily="34" charset="0"/>
              <a:buChar char="•"/>
            </a:pPr>
            <a:r>
              <a:rPr lang="en-GB" dirty="0" smtClean="0">
                <a:solidFill>
                  <a:srgbClr val="000000"/>
                </a:solidFill>
                <a:latin typeface="Calibri" panose="020F0502020204030204" pitchFamily="34" charset="0"/>
                <a:ea typeface="Times New Roman" panose="02020603050405020304" pitchFamily="18" charset="0"/>
                <a:cs typeface="Arial" panose="020B0604020202020204" pitchFamily="34" charset="0"/>
              </a:rPr>
              <a:t>Right </a:t>
            </a:r>
            <a:r>
              <a:rPr lang="en-GB" dirty="0">
                <a:solidFill>
                  <a:srgbClr val="000000"/>
                </a:solidFill>
                <a:latin typeface="Calibri" panose="020F0502020204030204" pitchFamily="34" charset="0"/>
                <a:ea typeface="Times New Roman" panose="02020603050405020304" pitchFamily="18" charset="0"/>
                <a:cs typeface="Arial" panose="020B0604020202020204" pitchFamily="34" charset="0"/>
              </a:rPr>
              <a:t>to an independent proportionality </a:t>
            </a:r>
            <a:r>
              <a:rPr lang="en-GB" dirty="0" smtClean="0">
                <a:solidFill>
                  <a:srgbClr val="000000"/>
                </a:solidFill>
                <a:latin typeface="Calibri" panose="020F0502020204030204" pitchFamily="34" charset="0"/>
                <a:ea typeface="Times New Roman" panose="02020603050405020304" pitchFamily="18" charset="0"/>
                <a:cs typeface="Arial" panose="020B0604020202020204" pitchFamily="34" charset="0"/>
              </a:rPr>
              <a:t>assessment</a:t>
            </a:r>
            <a:endParaRPr lang="en-IE" dirty="0"/>
          </a:p>
        </p:txBody>
      </p:sp>
    </p:spTree>
    <p:extLst>
      <p:ext uri="{BB962C8B-B14F-4D97-AF65-F5344CB8AC3E}">
        <p14:creationId xmlns:p14="http://schemas.microsoft.com/office/powerpoint/2010/main" val="15771025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96753"/>
            <a:ext cx="7772400" cy="720079"/>
          </a:xfrm>
        </p:spPr>
        <p:txBody>
          <a:bodyPr>
            <a:normAutofit/>
          </a:bodyPr>
          <a:lstStyle/>
          <a:p>
            <a:r>
              <a:rPr lang="en-US" sz="3000" dirty="0" smtClean="0">
                <a:solidFill>
                  <a:srgbClr val="000000"/>
                </a:solidFill>
                <a:latin typeface="Calibri" panose="020F0502020204030204" pitchFamily="34" charset="0"/>
                <a:ea typeface="Times New Roman" panose="02020603050405020304" pitchFamily="18" charset="0"/>
                <a:cs typeface="Arial" panose="020B0604020202020204" pitchFamily="34" charset="0"/>
              </a:rPr>
              <a:t>Substantive </a:t>
            </a:r>
            <a:r>
              <a:rPr lang="en-US" sz="3000" dirty="0">
                <a:solidFill>
                  <a:srgbClr val="000000"/>
                </a:solidFill>
                <a:latin typeface="Calibri" panose="020F0502020204030204" pitchFamily="34" charset="0"/>
                <a:ea typeface="Times New Roman" panose="02020603050405020304" pitchFamily="18" charset="0"/>
                <a:cs typeface="Arial" panose="020B0604020202020204" pitchFamily="34" charset="0"/>
              </a:rPr>
              <a:t>R</a:t>
            </a:r>
            <a:r>
              <a:rPr lang="en-US" sz="3000" dirty="0" smtClean="0">
                <a:solidFill>
                  <a:srgbClr val="000000"/>
                </a:solidFill>
                <a:latin typeface="Calibri" panose="020F0502020204030204" pitchFamily="34" charset="0"/>
                <a:ea typeface="Times New Roman" panose="02020603050405020304" pitchFamily="18" charset="0"/>
                <a:cs typeface="Arial" panose="020B0604020202020204" pitchFamily="34" charset="0"/>
              </a:rPr>
              <a:t>ights</a:t>
            </a:r>
            <a:endParaRPr lang="en-IE" dirty="0"/>
          </a:p>
        </p:txBody>
      </p:sp>
      <p:sp>
        <p:nvSpPr>
          <p:cNvPr id="3" name="Subtitle 2"/>
          <p:cNvSpPr>
            <a:spLocks noGrp="1"/>
          </p:cNvSpPr>
          <p:nvPr>
            <p:ph type="subTitle" idx="1"/>
          </p:nvPr>
        </p:nvSpPr>
        <p:spPr>
          <a:xfrm>
            <a:off x="685800" y="2060848"/>
            <a:ext cx="7772400" cy="3960440"/>
          </a:xfrm>
        </p:spPr>
        <p:txBody>
          <a:bodyPr>
            <a:normAutofit fontScale="77500" lnSpcReduction="20000"/>
          </a:bodyPr>
          <a:lstStyle/>
          <a:p>
            <a:pPr marL="457200" indent="-457200" algn="l">
              <a:spcAft>
                <a:spcPts val="0"/>
              </a:spcAft>
              <a:buFont typeface="Arial" panose="020B0604020202020204" pitchFamily="34" charset="0"/>
              <a:buChar char="•"/>
            </a:pPr>
            <a:r>
              <a:rPr lang="en-US" dirty="0">
                <a:solidFill>
                  <a:srgbClr val="000000"/>
                </a:solidFill>
                <a:latin typeface="Calibri" panose="020F0502020204030204" pitchFamily="34" charset="0"/>
                <a:ea typeface="Times New Roman" panose="02020603050405020304" pitchFamily="18" charset="0"/>
                <a:cs typeface="Arial" panose="020B0604020202020204" pitchFamily="34" charset="0"/>
              </a:rPr>
              <a:t>R</a:t>
            </a:r>
            <a:r>
              <a:rPr lang="en-US" dirty="0" smtClean="0">
                <a:solidFill>
                  <a:srgbClr val="000000"/>
                </a:solidFill>
                <a:latin typeface="Calibri" panose="020F0502020204030204" pitchFamily="34" charset="0"/>
                <a:ea typeface="Times New Roman" panose="02020603050405020304" pitchFamily="18" charset="0"/>
                <a:cs typeface="Arial" panose="020B0604020202020204" pitchFamily="34" charset="0"/>
              </a:rPr>
              <a:t>ight </a:t>
            </a:r>
            <a:r>
              <a:rPr lang="en-US" dirty="0">
                <a:solidFill>
                  <a:srgbClr val="000000"/>
                </a:solidFill>
                <a:latin typeface="Calibri" panose="020F0502020204030204" pitchFamily="34" charset="0"/>
                <a:ea typeface="Times New Roman" panose="02020603050405020304" pitchFamily="18" charset="0"/>
                <a:cs typeface="Arial" panose="020B0604020202020204" pitchFamily="34" charset="0"/>
              </a:rPr>
              <a:t>to a proportionate decision </a:t>
            </a:r>
            <a:endParaRPr lang="en-US" dirty="0" smtClean="0">
              <a:solidFill>
                <a:srgbClr val="000000"/>
              </a:solidFill>
              <a:latin typeface="Calibri" panose="020F0502020204030204" pitchFamily="34" charset="0"/>
              <a:ea typeface="Times New Roman" panose="02020603050405020304" pitchFamily="18" charset="0"/>
              <a:cs typeface="Arial" panose="020B0604020202020204" pitchFamily="34" charset="0"/>
            </a:endParaRPr>
          </a:p>
          <a:p>
            <a:pPr marL="457200" indent="-457200" algn="l">
              <a:spcAft>
                <a:spcPts val="0"/>
              </a:spcAft>
              <a:buFont typeface="Arial" panose="020B0604020202020204" pitchFamily="34" charset="0"/>
              <a:buChar char="•"/>
            </a:pPr>
            <a:r>
              <a:rPr lang="en-US" dirty="0" smtClean="0">
                <a:solidFill>
                  <a:srgbClr val="000000"/>
                </a:solidFill>
                <a:latin typeface="Calibri" panose="020F0502020204030204" pitchFamily="34" charset="0"/>
                <a:ea typeface="Times New Roman" panose="02020603050405020304" pitchFamily="18" charset="0"/>
                <a:cs typeface="Arial" panose="020B0604020202020204" pitchFamily="34" charset="0"/>
              </a:rPr>
              <a:t>Right of appeal </a:t>
            </a:r>
          </a:p>
          <a:p>
            <a:pPr marL="457200" indent="-457200" algn="l">
              <a:spcAft>
                <a:spcPts val="0"/>
              </a:spcAft>
              <a:buFont typeface="Arial" panose="020B0604020202020204" pitchFamily="34" charset="0"/>
              <a:buChar char="•"/>
            </a:pPr>
            <a:r>
              <a:rPr lang="en-US" dirty="0" smtClean="0">
                <a:solidFill>
                  <a:srgbClr val="000000"/>
                </a:solidFill>
                <a:latin typeface="Calibri" panose="020F0502020204030204" pitchFamily="34" charset="0"/>
                <a:ea typeface="Times New Roman" panose="02020603050405020304" pitchFamily="18" charset="0"/>
                <a:cs typeface="Arial" panose="020B0604020202020204" pitchFamily="34" charset="0"/>
              </a:rPr>
              <a:t>Right </a:t>
            </a:r>
            <a:r>
              <a:rPr lang="en-US" dirty="0">
                <a:solidFill>
                  <a:srgbClr val="000000"/>
                </a:solidFill>
                <a:latin typeface="Calibri" panose="020F0502020204030204" pitchFamily="34" charset="0"/>
                <a:ea typeface="Times New Roman" panose="02020603050405020304" pitchFamily="18" charset="0"/>
                <a:cs typeface="Arial" panose="020B0604020202020204" pitchFamily="34" charset="0"/>
              </a:rPr>
              <a:t>to transparency and compliance </a:t>
            </a:r>
            <a:endParaRPr lang="en-US" dirty="0" smtClean="0">
              <a:solidFill>
                <a:srgbClr val="000000"/>
              </a:solidFill>
              <a:latin typeface="Calibri" panose="020F0502020204030204" pitchFamily="34" charset="0"/>
              <a:ea typeface="Times New Roman" panose="02020603050405020304" pitchFamily="18" charset="0"/>
              <a:cs typeface="Arial" panose="020B0604020202020204" pitchFamily="34" charset="0"/>
            </a:endParaRPr>
          </a:p>
          <a:p>
            <a:pPr marL="457200" indent="-457200" algn="l">
              <a:spcAft>
                <a:spcPts val="0"/>
              </a:spcAft>
              <a:buFont typeface="Arial" panose="020B0604020202020204" pitchFamily="34" charset="0"/>
              <a:buChar char="•"/>
            </a:pPr>
            <a:r>
              <a:rPr lang="en-US" dirty="0" smtClean="0">
                <a:solidFill>
                  <a:srgbClr val="000000"/>
                </a:solidFill>
                <a:latin typeface="Calibri" panose="020F0502020204030204" pitchFamily="34" charset="0"/>
                <a:ea typeface="Times New Roman" panose="02020603050405020304" pitchFamily="18" charset="0"/>
                <a:cs typeface="Arial" panose="020B0604020202020204" pitchFamily="34" charset="0"/>
              </a:rPr>
              <a:t>Rights </a:t>
            </a:r>
            <a:r>
              <a:rPr lang="en-US" dirty="0">
                <a:solidFill>
                  <a:srgbClr val="000000"/>
                </a:solidFill>
                <a:latin typeface="Calibri" panose="020F0502020204030204" pitchFamily="34" charset="0"/>
                <a:ea typeface="Times New Roman" panose="02020603050405020304" pitchFamily="18" charset="0"/>
                <a:cs typeface="Arial" panose="020B0604020202020204" pitchFamily="34" charset="0"/>
              </a:rPr>
              <a:t>for children to adequate shelter, food, clothing, medical care and </a:t>
            </a:r>
            <a:r>
              <a:rPr lang="en-US" dirty="0" smtClean="0">
                <a:solidFill>
                  <a:srgbClr val="000000"/>
                </a:solidFill>
                <a:latin typeface="Calibri" panose="020F0502020204030204" pitchFamily="34" charset="0"/>
                <a:ea typeface="Times New Roman" panose="02020603050405020304" pitchFamily="18" charset="0"/>
                <a:cs typeface="Arial" panose="020B0604020202020204" pitchFamily="34" charset="0"/>
              </a:rPr>
              <a:t>education </a:t>
            </a:r>
          </a:p>
          <a:p>
            <a:pPr marL="457200" indent="-457200" algn="l">
              <a:spcAft>
                <a:spcPts val="0"/>
              </a:spcAft>
              <a:buFont typeface="Arial" panose="020B0604020202020204" pitchFamily="34" charset="0"/>
              <a:buChar char="•"/>
            </a:pPr>
            <a:r>
              <a:rPr lang="en-US" dirty="0" smtClean="0">
                <a:solidFill>
                  <a:srgbClr val="000000"/>
                </a:solidFill>
                <a:latin typeface="Calibri" panose="020F0502020204030204" pitchFamily="34" charset="0"/>
                <a:ea typeface="Times New Roman" panose="02020603050405020304" pitchFamily="18" charset="0"/>
                <a:cs typeface="Arial" panose="020B0604020202020204" pitchFamily="34" charset="0"/>
              </a:rPr>
              <a:t>Right </a:t>
            </a:r>
            <a:r>
              <a:rPr lang="en-US" dirty="0">
                <a:solidFill>
                  <a:srgbClr val="000000"/>
                </a:solidFill>
                <a:latin typeface="Calibri" panose="020F0502020204030204" pitchFamily="34" charset="0"/>
                <a:ea typeface="Times New Roman" panose="02020603050405020304" pitchFamily="18" charset="0"/>
                <a:cs typeface="Arial" panose="020B0604020202020204" pitchFamily="34" charset="0"/>
              </a:rPr>
              <a:t>to </a:t>
            </a:r>
            <a:r>
              <a:rPr lang="en-US" dirty="0" smtClean="0">
                <a:solidFill>
                  <a:srgbClr val="000000"/>
                </a:solidFill>
                <a:latin typeface="Calibri" panose="020F0502020204030204" pitchFamily="34" charset="0"/>
                <a:ea typeface="Times New Roman" panose="02020603050405020304" pitchFamily="18" charset="0"/>
                <a:cs typeface="Arial" panose="020B0604020202020204" pitchFamily="34" charset="0"/>
              </a:rPr>
              <a:t>privacy </a:t>
            </a:r>
          </a:p>
          <a:p>
            <a:pPr marL="457200" indent="-457200" algn="l">
              <a:spcAft>
                <a:spcPts val="0"/>
              </a:spcAft>
              <a:buFont typeface="Arial" panose="020B0604020202020204" pitchFamily="34" charset="0"/>
              <a:buChar char="•"/>
            </a:pPr>
            <a:r>
              <a:rPr lang="en-US" dirty="0" smtClean="0">
                <a:solidFill>
                  <a:srgbClr val="000000"/>
                </a:solidFill>
                <a:latin typeface="Calibri" panose="020F0502020204030204" pitchFamily="34" charset="0"/>
                <a:ea typeface="Times New Roman" panose="02020603050405020304" pitchFamily="18" charset="0"/>
                <a:cs typeface="Arial" panose="020B0604020202020204" pitchFamily="34" charset="0"/>
              </a:rPr>
              <a:t>Right </a:t>
            </a:r>
            <a:r>
              <a:rPr lang="en-US" dirty="0">
                <a:solidFill>
                  <a:srgbClr val="000000"/>
                </a:solidFill>
                <a:latin typeface="Calibri" panose="020F0502020204030204" pitchFamily="34" charset="0"/>
                <a:ea typeface="Times New Roman" panose="02020603050405020304" pitchFamily="18" charset="0"/>
                <a:cs typeface="Arial" panose="020B0604020202020204" pitchFamily="34" charset="0"/>
              </a:rPr>
              <a:t>to life and bodily </a:t>
            </a:r>
            <a:r>
              <a:rPr lang="en-US" dirty="0" smtClean="0">
                <a:solidFill>
                  <a:srgbClr val="000000"/>
                </a:solidFill>
                <a:latin typeface="Calibri" panose="020F0502020204030204" pitchFamily="34" charset="0"/>
                <a:ea typeface="Times New Roman" panose="02020603050405020304" pitchFamily="18" charset="0"/>
                <a:cs typeface="Arial" panose="020B0604020202020204" pitchFamily="34" charset="0"/>
              </a:rPr>
              <a:t>integrity </a:t>
            </a:r>
          </a:p>
          <a:p>
            <a:pPr marL="457200" indent="-457200" algn="l">
              <a:spcAft>
                <a:spcPts val="0"/>
              </a:spcAft>
              <a:buFont typeface="Arial" panose="020B0604020202020204" pitchFamily="34" charset="0"/>
              <a:buChar char="•"/>
            </a:pPr>
            <a:r>
              <a:rPr lang="en-US" dirty="0" smtClean="0">
                <a:solidFill>
                  <a:srgbClr val="000000"/>
                </a:solidFill>
                <a:latin typeface="Calibri" panose="020F0502020204030204" pitchFamily="34" charset="0"/>
                <a:ea typeface="Times New Roman" panose="02020603050405020304" pitchFamily="18" charset="0"/>
                <a:cs typeface="Arial" panose="020B0604020202020204" pitchFamily="34" charset="0"/>
              </a:rPr>
              <a:t>Rights </a:t>
            </a:r>
            <a:r>
              <a:rPr lang="en-US" dirty="0">
                <a:solidFill>
                  <a:srgbClr val="000000"/>
                </a:solidFill>
                <a:latin typeface="Calibri" panose="020F0502020204030204" pitchFamily="34" charset="0"/>
                <a:ea typeface="Times New Roman" panose="02020603050405020304" pitchFamily="18" charset="0"/>
                <a:cs typeface="Arial" panose="020B0604020202020204" pitchFamily="34" charset="0"/>
              </a:rPr>
              <a:t>to family consortium, to dignity and to person  </a:t>
            </a:r>
            <a:r>
              <a:rPr lang="en-US" dirty="0" smtClean="0">
                <a:solidFill>
                  <a:srgbClr val="000000"/>
                </a:solidFill>
                <a:latin typeface="Calibri" panose="020F0502020204030204" pitchFamily="34" charset="0"/>
                <a:ea typeface="Times New Roman" panose="02020603050405020304" pitchFamily="18" charset="0"/>
                <a:cs typeface="Arial" panose="020B0604020202020204" pitchFamily="34" charset="0"/>
              </a:rPr>
              <a:t>(ECHR </a:t>
            </a:r>
            <a:r>
              <a:rPr lang="en-US" dirty="0">
                <a:solidFill>
                  <a:srgbClr val="000000"/>
                </a:solidFill>
                <a:latin typeface="Calibri" panose="020F0502020204030204" pitchFamily="34" charset="0"/>
                <a:ea typeface="Times New Roman" panose="02020603050405020304" pitchFamily="18" charset="0"/>
                <a:cs typeface="Arial" panose="020B0604020202020204" pitchFamily="34" charset="0"/>
              </a:rPr>
              <a:t>article 8 right to privacy and family </a:t>
            </a:r>
            <a:r>
              <a:rPr lang="en-US" dirty="0" smtClean="0">
                <a:solidFill>
                  <a:srgbClr val="000000"/>
                </a:solidFill>
                <a:latin typeface="Calibri" panose="020F0502020204030204" pitchFamily="34" charset="0"/>
                <a:ea typeface="Times New Roman" panose="02020603050405020304" pitchFamily="18" charset="0"/>
                <a:cs typeface="Arial" panose="020B0604020202020204" pitchFamily="34" charset="0"/>
              </a:rPr>
              <a:t>life)</a:t>
            </a:r>
            <a:endParaRPr lang="en-IE" dirty="0">
              <a:latin typeface="Times New Roman" panose="02020603050405020304" pitchFamily="18" charset="0"/>
              <a:ea typeface="Times New Roman" panose="02020603050405020304" pitchFamily="18" charset="0"/>
            </a:endParaRPr>
          </a:p>
          <a:p>
            <a:pPr>
              <a:spcAft>
                <a:spcPts val="0"/>
              </a:spcAft>
            </a:pPr>
            <a:r>
              <a:rPr lang="en-US" dirty="0">
                <a:solidFill>
                  <a:srgbClr val="000000"/>
                </a:solidFill>
                <a:latin typeface="Calibri" panose="020F0502020204030204" pitchFamily="34" charset="0"/>
                <a:ea typeface="Times New Roman" panose="02020603050405020304" pitchFamily="18" charset="0"/>
                <a:cs typeface="Arial" panose="020B0604020202020204" pitchFamily="34" charset="0"/>
              </a:rPr>
              <a:t> </a:t>
            </a:r>
            <a:endParaRPr lang="en-IE" dirty="0">
              <a:latin typeface="Times New Roman" panose="02020603050405020304" pitchFamily="18" charset="0"/>
              <a:ea typeface="Times New Roman" panose="02020603050405020304" pitchFamily="18" charset="0"/>
            </a:endParaRPr>
          </a:p>
          <a:p>
            <a:pPr algn="l"/>
            <a:endParaRPr lang="en-IE" dirty="0"/>
          </a:p>
        </p:txBody>
      </p:sp>
    </p:spTree>
    <p:extLst>
      <p:ext uri="{BB962C8B-B14F-4D97-AF65-F5344CB8AC3E}">
        <p14:creationId xmlns:p14="http://schemas.microsoft.com/office/powerpoint/2010/main" val="371491777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ustom Design">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648</TotalTime>
  <Words>2412</Words>
  <Application>Microsoft Office PowerPoint</Application>
  <PresentationFormat>On-screen Show (4:3)</PresentationFormat>
  <Paragraphs>233</Paragraphs>
  <Slides>48</Slides>
  <Notes>0</Notes>
  <HiddenSlides>0</HiddenSlides>
  <MMClips>0</MMClips>
  <ScaleCrop>false</ScaleCrop>
  <HeadingPairs>
    <vt:vector size="4" baseType="variant">
      <vt:variant>
        <vt:lpstr>Theme</vt:lpstr>
      </vt:variant>
      <vt:variant>
        <vt:i4>3</vt:i4>
      </vt:variant>
      <vt:variant>
        <vt:lpstr>Slide Titles</vt:lpstr>
      </vt:variant>
      <vt:variant>
        <vt:i4>48</vt:i4>
      </vt:variant>
    </vt:vector>
  </HeadingPairs>
  <TitlesOfParts>
    <vt:vector size="51" baseType="lpstr">
      <vt:lpstr>Office Theme</vt:lpstr>
      <vt:lpstr>1_Custom Design</vt:lpstr>
      <vt:lpstr>Custom Design</vt:lpstr>
      <vt:lpstr> Rights to housing - What rights does a person have if they lose their home? </vt:lpstr>
      <vt:lpstr>Community Law and Mediation</vt:lpstr>
      <vt:lpstr>Today’s Topic</vt:lpstr>
      <vt:lpstr>PowerPoint Presentation</vt:lpstr>
      <vt:lpstr>Homeless Crisis Figures</vt:lpstr>
      <vt:lpstr>What is causing the Increase?</vt:lpstr>
      <vt:lpstr>Central Bank statistics</vt:lpstr>
      <vt:lpstr>Procedural Rights</vt:lpstr>
      <vt:lpstr>Substantive Rights</vt:lpstr>
      <vt:lpstr>Home Mortgage Arrears Scheme</vt:lpstr>
      <vt:lpstr>Today’s Focus</vt:lpstr>
      <vt:lpstr>PowerPoint Presentation</vt:lpstr>
      <vt:lpstr>Voluntary Surrender</vt:lpstr>
      <vt:lpstr>Voluntary Surrender</vt:lpstr>
      <vt:lpstr> Voluntary Surrender</vt:lpstr>
      <vt:lpstr> Voluntary Surrender</vt:lpstr>
      <vt:lpstr>Voluntary Surrender</vt:lpstr>
      <vt:lpstr>Voluntary Sale</vt:lpstr>
      <vt:lpstr>Mortgage to Rent</vt:lpstr>
      <vt:lpstr>Mortgage to Rent</vt:lpstr>
      <vt:lpstr>Orders for Possession</vt:lpstr>
      <vt:lpstr>Orders for Possession</vt:lpstr>
      <vt:lpstr>Orders for Possession</vt:lpstr>
      <vt:lpstr>PowerPoint Presentation</vt:lpstr>
      <vt:lpstr>Social Housing Supports</vt:lpstr>
      <vt:lpstr>Application for Social Housing Support</vt:lpstr>
      <vt:lpstr>Application Process</vt:lpstr>
      <vt:lpstr>Determining Eligibility</vt:lpstr>
      <vt:lpstr>Determining ‘in need of social housing’</vt:lpstr>
      <vt:lpstr>Qualification</vt:lpstr>
      <vt:lpstr>General Notes on the Rights of Applicants</vt:lpstr>
      <vt:lpstr>General Notes on the Rights of Applicants</vt:lpstr>
      <vt:lpstr>General Notes on the Rights of Applicants</vt:lpstr>
      <vt:lpstr>General Notes on the Rights of Applicants</vt:lpstr>
      <vt:lpstr>General Notes on the Rights of Applicants</vt:lpstr>
      <vt:lpstr>General Notes on the Rights of Applicants</vt:lpstr>
      <vt:lpstr> PRIVATE RENTED ACCOMMODATION </vt:lpstr>
      <vt:lpstr> Rental Market </vt:lpstr>
      <vt:lpstr> Rental Market </vt:lpstr>
      <vt:lpstr> Rent Supplement </vt:lpstr>
      <vt:lpstr> Rent Supplement </vt:lpstr>
      <vt:lpstr> Rent Supplement </vt:lpstr>
      <vt:lpstr>    Housing Assistance Payment    </vt:lpstr>
      <vt:lpstr>    Housing Assistance Payment     </vt:lpstr>
      <vt:lpstr>    Housing Assistance Payment     </vt:lpstr>
      <vt:lpstr>    Housing Assistance Payment     </vt:lpstr>
      <vt:lpstr>    Housing Assistance Payment     </vt:lpstr>
      <vt:lpstr>PowerPoint Presentation</vt:lpstr>
    </vt:vector>
  </TitlesOfParts>
  <Company>Northside Community Law Centre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Sinead O Farrell</dc:creator>
  <cp:lastModifiedBy>Zoe Melling</cp:lastModifiedBy>
  <cp:revision>60</cp:revision>
  <dcterms:created xsi:type="dcterms:W3CDTF">2014-07-25T11:39:21Z</dcterms:created>
  <dcterms:modified xsi:type="dcterms:W3CDTF">2016-04-11T14:11:21Z</dcterms:modified>
</cp:coreProperties>
</file>