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  <p:sldMasterId id="2147483660" r:id="rId3"/>
  </p:sldMasterIdLst>
  <p:sldIdLst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316" r:id="rId18"/>
    <p:sldId id="317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5" r:id="rId46"/>
    <p:sldId id="306" r:id="rId47"/>
    <p:sldId id="308" r:id="rId48"/>
    <p:sldId id="310" r:id="rId49"/>
    <p:sldId id="312" r:id="rId50"/>
    <p:sldId id="318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3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07025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462011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806438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905411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87896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41356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01961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767718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84725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225973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29475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156054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765818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88464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938943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90474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632204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4294849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71677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028903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272780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96667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24421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1725371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96137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6705496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2287247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9479981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00588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19336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54939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92841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07913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85626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7421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E59F-A6DC-4106-A6D7-500B90D70421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BB7DD-A8E6-4879-8F01-B0F236759761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414090"/>
            <a:ext cx="30243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80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73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____________________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>
            <a:gradFill>
              <a:gsLst>
                <a:gs pos="0">
                  <a:schemeClr val="accent2">
                    <a:lumMod val="7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r>
              <a:rPr lang="en-IE" dirty="0" smtClean="0"/>
              <a:t>_________________________________________</a:t>
            </a:r>
          </a:p>
          <a:p>
            <a:pPr lvl="0"/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D2A1-726A-44E6-BB1E-CB27DD0B3840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EEBF3-35CA-4CDC-A44D-966D0E517281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42131"/>
            <a:ext cx="1771650" cy="6546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0754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62DAD-65A0-459D-A3C4-0708DBC28288}" type="datetimeFigureOut">
              <a:rPr lang="en-IE" smtClean="0"/>
              <a:pPr/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6C814-A6F6-4A7F-9988-94AF882C0C9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153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568952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Cearta chun tithíochta – Cad iad na cearta atá ag duine a chailleann </a:t>
            </a:r>
            <a:r>
              <a:rPr lang="en-GB" b="1" dirty="0" smtClean="0"/>
              <a:t>teach</a:t>
            </a:r>
            <a:r>
              <a:rPr lang="en-GB" b="1" dirty="0" smtClean="0"/>
              <a:t>?</a:t>
            </a:r>
            <a:r>
              <a:rPr lang="en-IE" b="1" i="1" dirty="0"/>
              <a:t/>
            </a:r>
            <a:br>
              <a:rPr lang="en-IE" b="1" i="1" dirty="0"/>
            </a:b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4816" cy="2063080"/>
          </a:xfrm>
        </p:spPr>
        <p:txBody>
          <a:bodyPr/>
          <a:lstStyle/>
          <a:p>
            <a:r>
              <a:rPr lang="en-IE" dirty="0" smtClean="0"/>
              <a:t>An Bord um Chúnamh Dlíthiúil</a:t>
            </a:r>
          </a:p>
          <a:p>
            <a:r>
              <a:rPr lang="en-IE" dirty="0" smtClean="0"/>
              <a:t>An Scéim um Riaráiste Morgáiste Baile </a:t>
            </a:r>
          </a:p>
          <a:p>
            <a:r>
              <a:rPr lang="en-IE" dirty="0" smtClean="0"/>
              <a:t>Oiliúint 2016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052644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6982544" cy="648072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 Scéim um Riaráiste Morgáiste Baile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08912" cy="496855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Cruinniú comhchéime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Dhlí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Chomhphobail agus Idirghabháil (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CLM), Samhain 2014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Foilsíodh aighneacht ag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lorg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tacaíochta dlí luath agus leanúnach le haghaidh daoine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mbaol a dteach a chailliúint de bharr riaráiste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morgáiste. Lorgaítear tacaíocht ar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nós an mhúnla tacaíochta a sholáthraítear ag an tSeirbhís maidir le Cearta ar Thithíocht i mBéal Feirste: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cúnamh airgeadais agus dlí  le haghaidh iasachtaithe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comhairle dlí agus ionadaíocht maidir le himeachtaí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athshealbhaithe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sa chúirt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comhairle agus cúnamh maidir le teacht ar theidlíocht  tithíochta sóisialta.</a:t>
            </a:r>
            <a:endParaRPr lang="en-IE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49467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792087"/>
          </a:xfrm>
        </p:spPr>
        <p:txBody>
          <a:bodyPr/>
          <a:lstStyle/>
          <a:p>
            <a:r>
              <a:rPr lang="en-IE" dirty="0" smtClean="0"/>
              <a:t>Príomhchúram an lae inniu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76872"/>
            <a:ext cx="8134672" cy="4320480"/>
          </a:xfrm>
        </p:spPr>
        <p:txBody>
          <a:bodyPr/>
          <a:lstStyle/>
          <a:p>
            <a:pPr marL="342900" lvl="0" indent="-342900" algn="l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slite difriúla gur féidir le cliant úinéireacht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chailliúint de bharr riaráiste morgáiste, i.e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géilleadh toilteanach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díol toilteanach, cíos in ionad morgáiste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agus </a:t>
            </a:r>
            <a:r>
              <a:rPr lang="en-US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athshealbhú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faoi ordú cúirte.</a:t>
            </a:r>
            <a:endParaRPr lang="en-IE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IE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cineálacha tacaíochta </a:t>
            </a:r>
            <a:r>
              <a:rPr lang="en-IE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atá </a:t>
            </a:r>
            <a:r>
              <a:rPr lang="en-IE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 fáil maidir le tithíocht shóisialta.</a:t>
            </a:r>
            <a:endParaRPr lang="en-I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13913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484784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Géilleadh toilteanach &amp; díol/cíos in ionad morgáiste/ </a:t>
            </a:r>
            <a:r>
              <a:rPr lang="en-GB" sz="5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athshealbhú</a:t>
            </a:r>
            <a:r>
              <a:rPr lang="en-GB" sz="5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faoi ordú cúirte</a:t>
            </a:r>
            <a:endParaRPr lang="en-IE" sz="5400" dirty="0"/>
          </a:p>
        </p:txBody>
      </p:sp>
    </p:spTree>
    <p:extLst>
      <p:ext uri="{BB962C8B-B14F-4D97-AF65-F5344CB8AC3E}">
        <p14:creationId xmlns:p14="http://schemas.microsoft.com/office/powerpoint/2010/main" xmlns="" val="225548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5398368" cy="936103"/>
          </a:xfrm>
        </p:spPr>
        <p:txBody>
          <a:bodyPr>
            <a:normAutofit/>
          </a:bodyPr>
          <a:lstStyle/>
          <a:p>
            <a:r>
              <a:rPr lang="en-IE" sz="3600" b="1" dirty="0" smtClean="0"/>
              <a:t>Géilleadh toilteanach</a:t>
            </a:r>
            <a:endParaRPr lang="en-I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92888" cy="52565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3000" u="sng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Géilleadh toilteanach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áit a gcomhaontaíonn an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t-iasachtaí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leis an iasachtóir gur féidir leis úinéireacht iomlán a bheith aige ar an </a:t>
            </a:r>
            <a:r>
              <a:rPr lang="en-GB" sz="30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réadmhaoin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Bíonn an t-iasachtaí fós faoi dhliteanas le haghaidh suimeanna ar bith atá fós ag dul chuig an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iasachtóir, agus nach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n-</a:t>
            </a:r>
            <a:r>
              <a:rPr lang="en-GB" sz="30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aisghabháiltear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ó dhíol na </a:t>
            </a:r>
            <a:r>
              <a:rPr lang="en-GB" sz="30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réadmhaoine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cinn seo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leanas san áireamh: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GB" sz="26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táillí úis fhabhraithe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GB" sz="26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táillí dlí agus costais ghaolmhara eile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Má tá an t-iasachtóir ag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déanamh machnaimh ar ghéilleadh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toilteanach, caithfear an fiachas atá fós i gceist a phlé go mion leis an institiúid airgeadais.</a:t>
            </a:r>
            <a:endParaRPr lang="en-IE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GB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577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5398368" cy="1008111"/>
          </a:xfrm>
        </p:spPr>
        <p:txBody>
          <a:bodyPr>
            <a:normAutofit/>
          </a:bodyPr>
          <a:lstStyle/>
          <a:p>
            <a:r>
              <a:rPr lang="en-IE" sz="3600" b="1" dirty="0" smtClean="0">
                <a:solidFill>
                  <a:prstClr val="black"/>
                </a:solidFill>
              </a:rPr>
              <a:t>Géilleadh Toilteanach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820668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Comhairle a chur ar an gcliant maidir leis na féidearthachtaí a bhaineann le </a:t>
            </a:r>
            <a:r>
              <a:rPr lang="en-GB" sz="28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fiachas iarmharach,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 speisialta áit a bhfuil siad ag smaoineamh faoi dhíol/ghéilleadh toilteanach. 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fiachas</a:t>
            </a:r>
            <a:r>
              <a:rPr lang="en-GB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800" b="1" i="1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neamhurraithe</a:t>
            </a:r>
            <a:r>
              <a:rPr lang="en-GB" sz="28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 fiachas iarmharach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anois, seachas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fiachas urraithe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D’fhéadfadh Cleachtóir Dócmhainneachta Phearsanta (CDP/PIP) iarratas a dhéanamh ar son an iasachtaí le haghaidh Comhshocraíocht Socraíochta Fiachais (CSF/DSA)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3440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Géilleadh Toilteanach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Rialúchán 3 </a:t>
            </a:r>
            <a:r>
              <a:rPr lang="en-GB" dirty="0"/>
              <a:t>(g) (ii) </a:t>
            </a:r>
            <a:r>
              <a:rPr lang="en-GB" dirty="0" err="1" smtClean="0"/>
              <a:t>d’Ionstraim</a:t>
            </a:r>
            <a:r>
              <a:rPr lang="en-GB" dirty="0" smtClean="0"/>
              <a:t> Reachtúil 321/2011 (Na Rialacháin um Measúnú Tithíochta Sóisialta (Leasú)(Uimh.2)), </a:t>
            </a:r>
            <a:r>
              <a:rPr lang="en-GB" dirty="0"/>
              <a:t>2011, </a:t>
            </a:r>
            <a:r>
              <a:rPr lang="en-GB" dirty="0" smtClean="0"/>
              <a:t>is féidir le húdarás áitiúil measúnú a dhéanamh ar chliaint maidir le tacaíocht tithíochta sóisialta a fháil i ndiaidh chinneadh a  n-iasachtóra gur </a:t>
            </a:r>
            <a:r>
              <a:rPr lang="en-GB" b="1" dirty="0" err="1" smtClean="0"/>
              <a:t>neamhinbhuanaitheach</a:t>
            </a:r>
            <a:r>
              <a:rPr lang="en-GB" b="1" dirty="0" smtClean="0"/>
              <a:t> </a:t>
            </a:r>
            <a:r>
              <a:rPr lang="en-GB" dirty="0" smtClean="0"/>
              <a:t>a morgáiste faoi CCRM/CCMA</a:t>
            </a:r>
            <a:r>
              <a:rPr lang="en-GB" dirty="0"/>
              <a:t>, </a:t>
            </a:r>
            <a:r>
              <a:rPr lang="en-GB" dirty="0" smtClean="0"/>
              <a:t>fiú in áit nach gcuirtear tús fós le himeachtaí dlí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Ní bhaineann seo in áit nach bhfuil an cliaint ag comhoibriú, de réir measúnaithe faoi CCRM/ CCMA</a:t>
            </a:r>
            <a:r>
              <a:rPr lang="en-GB" dirty="0"/>
              <a:t>.  </a:t>
            </a:r>
            <a:endParaRPr lang="en-GB" dirty="0" smtClean="0"/>
          </a:p>
          <a:p>
            <a:r>
              <a:rPr lang="en-GB" dirty="0" smtClean="0"/>
              <a:t>Sainmhíniú an-leathan &amp; áirítear ann:</a:t>
            </a:r>
            <a:r>
              <a:rPr lang="en-IE" dirty="0"/>
              <a:t> </a:t>
            </a:r>
            <a:endParaRPr lang="en-US" dirty="0"/>
          </a:p>
          <a:p>
            <a:pPr lvl="1"/>
            <a:r>
              <a:rPr lang="en-IE" dirty="0"/>
              <a:t>(c) </a:t>
            </a:r>
            <a:r>
              <a:rPr lang="en-IE" dirty="0" smtClean="0"/>
              <a:t>Imíonn tréimhse </a:t>
            </a:r>
            <a:r>
              <a:rPr lang="en-IE" b="1" dirty="0" smtClean="0"/>
              <a:t>trí mhí </a:t>
            </a:r>
            <a:r>
              <a:rPr lang="en-IE" dirty="0" smtClean="0"/>
              <a:t>thart</a:t>
            </a:r>
            <a:r>
              <a:rPr lang="en-IE" b="1" dirty="0" smtClean="0"/>
              <a:t> </a:t>
            </a:r>
            <a:r>
              <a:rPr lang="en-IE" dirty="0" smtClean="0"/>
              <a:t>agus lena </a:t>
            </a:r>
            <a:r>
              <a:rPr lang="en-IE" dirty="0" smtClean="0"/>
              <a:t>linn sin,</a:t>
            </a:r>
            <a:endParaRPr lang="en-US" dirty="0"/>
          </a:p>
          <a:p>
            <a:pPr marL="0" indent="0">
              <a:buNone/>
            </a:pPr>
            <a:r>
              <a:rPr lang="en-IE" dirty="0" smtClean="0"/>
              <a:t>	(i) </a:t>
            </a:r>
            <a:r>
              <a:rPr lang="en-IE" dirty="0" smtClean="0"/>
              <a:t>ní bhíonn </a:t>
            </a:r>
            <a:r>
              <a:rPr lang="en-IE" dirty="0" smtClean="0"/>
              <a:t>an t-iasachtaí tar éis comhshocraíocht mhalairte    	    </a:t>
            </a:r>
            <a:r>
              <a:rPr lang="en-IE" dirty="0" smtClean="0"/>
              <a:t>íocaíochta </a:t>
            </a:r>
            <a:r>
              <a:rPr lang="en-IE" dirty="0" smtClean="0"/>
              <a:t>a dhéanamh, agus</a:t>
            </a:r>
            <a:endParaRPr lang="en-US" dirty="0"/>
          </a:p>
          <a:p>
            <a:pPr marL="0" indent="0">
              <a:buNone/>
            </a:pPr>
            <a:r>
              <a:rPr lang="en-IE" dirty="0" smtClean="0"/>
              <a:t>	(ii) éiríonn leis an iasachtaí íocaíochtaí iomlána na morgáiste 	     a dhéanamh de réir an chonartha ach go bhfuil iarmhéid  	     riaráiste ar an morgáiste; </a:t>
            </a:r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3863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Géilleadh Toilteanach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NB - is tábhachtach comhairle a chur ar chliaint atá ag smaoineamh faoi rogha an ghéillte thoilteanaigh go bhféadfadh deacrachtaí a bheith acu teacht ar thacaíochtaí tithíochta sóisialta gan litir óna gcuid iasachtóra ag dearbhú go raibh a morgáiste </a:t>
            </a:r>
            <a:r>
              <a:rPr lang="en-GB" dirty="0" err="1" smtClean="0"/>
              <a:t>neamhinbhuanaitheach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4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5902424" cy="936103"/>
          </a:xfrm>
        </p:spPr>
        <p:txBody>
          <a:bodyPr>
            <a:normAutofit/>
          </a:bodyPr>
          <a:lstStyle/>
          <a:p>
            <a:r>
              <a:rPr lang="en-IE" sz="3600" b="1" dirty="0" smtClean="0">
                <a:solidFill>
                  <a:prstClr val="black"/>
                </a:solidFill>
              </a:rPr>
              <a:t>Géilleadh Toilteanach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7918648" cy="4896544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Caillfidh an t-iasachtaí cumhacht maidir lena theach/lena teach a dhíol. Féadann an praghas díola a bheith níos lú nuair is é an t-iasachtóir atá ag díol seachas an t-iasachtaí.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tAcht um Athchóiriú an Dlí Talún agus Tíolactha 2009 – ní mór don iasachtóir an praghas ‘is fearr is infhaighte le réasún’ a fháil (féach Alt 103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(1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)).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D’fhéadfadh an t-iasachtóir níos mó a íoc le haghaidh seirbhísí ná mar a d’íocfadh an t-iasachtaí a gcuardódh an margadh is fearr.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Táillí breise le haghaidh seirbhísí ar nós urrús.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Go dtí go ndíolfar an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réadmhaoin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is ar an t-iasachtaí a mbeidh freagracht maidir leis na híocaíochtaí míosúla, pionóis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&amp;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ús agus an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réadmhaoin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 árachú.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30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152127"/>
          </a:xfrm>
        </p:spPr>
        <p:txBody>
          <a:bodyPr/>
          <a:lstStyle/>
          <a:p>
            <a:r>
              <a:rPr lang="en-IE" dirty="0" smtClean="0"/>
              <a:t>Díol Toilteanach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36912"/>
            <a:ext cx="7772400" cy="3960440"/>
          </a:xfrm>
        </p:spPr>
        <p:txBody>
          <a:bodyPr>
            <a:normAutofit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Díreach mar a bhí i gceist le géilleadh toilteanach, ba cheart na cúramaí céanna maidir le fiachas iarmharach &amp; teacht ar thacaíochtaí tithíochta sóisialta a chur san  áireamh sa chás seo.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527407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Cíos in ionad Morgáiste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280920" cy="45365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3400" u="sng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Cíos in ionad Morgáiste</a:t>
            </a:r>
            <a:r>
              <a:rPr lang="en-GB" sz="34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34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4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Faoi seo, géilltear seilbh ar theach atá faoi úinéireacht phríobháideach, áit nach féidir leis an úinéir tí na híocaíochtaí morgáiste a dhéanamh.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400" dirty="0" smtClean="0">
                <a:solidFill>
                  <a:schemeClr val="tx1"/>
                </a:solidFill>
                <a:latin typeface="+mj-lt"/>
              </a:rPr>
              <a:t>Ní leis an duine sin an teach a thuilleadh agus ní bheidh leas airgid aige ann a thuilleadh ach an oiread.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400" dirty="0" smtClean="0">
                <a:solidFill>
                  <a:schemeClr val="tx1"/>
                </a:solidFill>
                <a:latin typeface="+mj-lt"/>
              </a:rPr>
              <a:t>Díolfaidh an sealbhóir morgáiste an teach le cumann tithíochta a ndíolfaidh ar ais ansin é don úinéir tí ar leis é an chéad lá riamh. Déanfar measúnú ar an gcíos de réir ioncam an chliaint.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3400" dirty="0" smtClean="0">
                <a:solidFill>
                  <a:schemeClr val="tx1"/>
                </a:solidFill>
                <a:latin typeface="+mj-lt"/>
              </a:rPr>
              <a:t>Úsáidfear fáltais an díola chun an fiachas morgáiste a laghdú agus má thagann feabhas ar chúinsí airgeadais an chliaint , beidh rogha acu an teach a cheannaigh ar ais ón gcumann tithíochta i ndiaidh tréimhse 5 bliana. </a:t>
            </a:r>
          </a:p>
          <a:p>
            <a:pPr marL="457200" indent="-457200"/>
            <a:r>
              <a:rPr lang="en-GB" dirty="0">
                <a:latin typeface="+mj-lt"/>
              </a:rPr>
              <a:t> </a:t>
            </a:r>
            <a:endParaRPr lang="en-IE" dirty="0">
              <a:latin typeface="+mj-lt"/>
            </a:endParaRPr>
          </a:p>
          <a:p>
            <a:pPr algn="l">
              <a:spcAft>
                <a:spcPts val="0"/>
              </a:spcAft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06492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Dlí an Chomhphobail agus Idirghabháil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4864"/>
            <a:ext cx="7772400" cy="4392488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GB" sz="3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Thugtaí Ionad Dhlí an Chomhphobail Thuaisceart Bhaile Átha Cliath </a:t>
            </a:r>
            <a:r>
              <a:rPr lang="en-GB" sz="3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 an áit seo </a:t>
            </a:r>
            <a:r>
              <a:rPr lang="en-GB" sz="3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tráth</a:t>
            </a:r>
            <a:endParaRPr lang="en-GB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Dhá Ionad Dhlí an Chomhphobail: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Ionad Dhlí an Chomhphobail Thuaisceart Baile Átha Cliath lonnaithe sa Chúlóg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Ionad Dhlí an Chomhphobail Luimnigh</a:t>
            </a:r>
          </a:p>
          <a:p>
            <a:pPr marL="914400" lvl="1" indent="-457200" algn="l"/>
            <a:r>
              <a:rPr lang="en-GB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measc na seirbhísí, áirítear: 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Seirbhís saor in aisce idirghabhála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Oideachas pobail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Casebase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Law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Journal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774070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4750296" cy="100811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Cíos in ionad Morgáiste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568952" cy="4896544"/>
          </a:xfrm>
        </p:spPr>
        <p:txBody>
          <a:bodyPr>
            <a:normAutofit fontScale="55000" lnSpcReduction="20000"/>
          </a:bodyPr>
          <a:lstStyle/>
          <a:p>
            <a:pPr algn="l">
              <a:spcAft>
                <a:spcPts val="0"/>
              </a:spcAft>
            </a:pPr>
            <a:r>
              <a:rPr lang="en-GB" u="sng" dirty="0">
                <a:solidFill>
                  <a:schemeClr val="tx1"/>
                </a:solidFill>
                <a:latin typeface="+mj-lt"/>
              </a:rPr>
              <a:t> </a:t>
            </a:r>
            <a:r>
              <a:rPr lang="en-IE" u="sng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bheith i dteideal an rogha ‘Cíos in ionad Morgáiste’:</a:t>
            </a:r>
            <a:endParaRPr lang="en-IE" u="sng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Ní mór don tionónta a bheith páirteach sa Phróiseas Réitigh do Riaráiste Morgáiste (MARP) agus a chomhaontú nach féidir leis an morgáiste a íoc anois ná sa todhchaí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Ní mór don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réadmhaoin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bheith i gcothromas diúltach, cé go ndéantar measúnú anois ar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réadmhaoin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atá go himeallach i gcothromas dearfach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Ní mór don tionónta a bheith ina úinéir ar an teach i gceist agus a bheith ina chónaí ann. Ag brath ar an gcineál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réadmhaoine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agus a láthair, is gá nach mbíonn luach an tí níos mó ná leibhéal áirithe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Ní mór don tionónta cónaí a bheith air i dteach a bhfuil </a:t>
            </a:r>
            <a:r>
              <a:rPr lang="en-IE" dirty="0" err="1" smtClean="0">
                <a:solidFill>
                  <a:schemeClr val="tx1"/>
                </a:solidFill>
              </a:rPr>
              <a:t>dea</a:t>
            </a:r>
            <a:r>
              <a:rPr lang="en-IE" dirty="0" smtClean="0">
                <a:solidFill>
                  <a:schemeClr val="tx1"/>
                </a:solidFill>
              </a:rPr>
              <a:t>-riocht air agus atá oiriúnach do riachtanais an teaghlaigh</a:t>
            </a:r>
            <a:endParaRPr lang="en-IE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Ní mór don tionóntaí a bheith i dteideal tacaíochta tithíochta sóisialta óna údarás áitiúil</a:t>
            </a:r>
            <a:endParaRPr lang="en-IE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Is gá nach leis an tionónta aon </a:t>
            </a:r>
            <a:r>
              <a:rPr lang="en-IE" dirty="0" err="1" smtClean="0">
                <a:solidFill>
                  <a:schemeClr val="tx1"/>
                </a:solidFill>
              </a:rPr>
              <a:t>réadmhaoin</a:t>
            </a:r>
            <a:r>
              <a:rPr lang="en-IE" dirty="0" smtClean="0">
                <a:solidFill>
                  <a:schemeClr val="tx1"/>
                </a:solidFill>
              </a:rPr>
              <a:t> eile agus nach leis sócmhainní níos mó ná €</a:t>
            </a:r>
            <a:r>
              <a:rPr lang="en-IE" dirty="0">
                <a:solidFill>
                  <a:schemeClr val="tx1"/>
                </a:solidFill>
              </a:rPr>
              <a:t>20,000.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Is gá nach bhfuil </a:t>
            </a:r>
            <a:r>
              <a:rPr lang="en-IE" dirty="0" err="1" smtClean="0">
                <a:solidFill>
                  <a:schemeClr val="tx1"/>
                </a:solidFill>
              </a:rPr>
              <a:t>glanioncam</a:t>
            </a:r>
            <a:r>
              <a:rPr lang="en-IE" dirty="0" smtClean="0">
                <a:solidFill>
                  <a:schemeClr val="tx1"/>
                </a:solidFill>
              </a:rPr>
              <a:t> níos mó ná </a:t>
            </a:r>
            <a:r>
              <a:rPr lang="en-IE" dirty="0">
                <a:solidFill>
                  <a:schemeClr val="tx1"/>
                </a:solidFill>
              </a:rPr>
              <a:t>€25,000 </a:t>
            </a:r>
            <a:r>
              <a:rPr lang="en-IE" dirty="0" smtClean="0">
                <a:solidFill>
                  <a:schemeClr val="tx1"/>
                </a:solidFill>
              </a:rPr>
              <a:t>nó </a:t>
            </a:r>
            <a:r>
              <a:rPr lang="en-IE" dirty="0">
                <a:solidFill>
                  <a:schemeClr val="tx1"/>
                </a:solidFill>
              </a:rPr>
              <a:t>€35,000 </a:t>
            </a:r>
            <a:r>
              <a:rPr lang="en-IE" dirty="0" smtClean="0">
                <a:solidFill>
                  <a:schemeClr val="tx1"/>
                </a:solidFill>
              </a:rPr>
              <a:t>sa bhliain i gcás duine shingil </a:t>
            </a:r>
            <a:r>
              <a:rPr lang="en-IE" dirty="0">
                <a:solidFill>
                  <a:schemeClr val="tx1"/>
                </a:solidFill>
              </a:rPr>
              <a:t>(€30,000-€42,000 </a:t>
            </a:r>
            <a:r>
              <a:rPr lang="en-IE" dirty="0" smtClean="0">
                <a:solidFill>
                  <a:schemeClr val="tx1"/>
                </a:solidFill>
              </a:rPr>
              <a:t>do theaghlaigh níos mó) ag an teaghlach, ag brath ar an gceantar ina bhfuil cónaí orthu</a:t>
            </a:r>
            <a:endParaRPr lang="en-IE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Caithfidh ceart fadtéarmach le fanacht in Éirinn a bheith ag an tionónta </a:t>
            </a:r>
            <a:endParaRPr lang="en-IE" dirty="0">
              <a:solidFill>
                <a:schemeClr val="tx1"/>
              </a:solidFill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I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295849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6766520" cy="720079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Orduithe Sealbhaithe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280920" cy="446449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minic a dheonaítear fanacht ar ordú sealbhaithe le haghaidh roinnt mhaith míonna chun seans a thabhairt don teaghlach an teach a fhágáil nó riaráistí a urscaoileadh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Bailí le haghaidh 12 bliana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Nuair a théann an t-ordú as feidhm, is féidir cur isteach ar ordú forghníomhaithe laistigh den tréimhse sin.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Go bunúsach, féadtar dul i mbun gnímh nuair a dheonaítear an t-ordú</a:t>
            </a:r>
            <a:endParaRPr lang="en-IE" dirty="0">
              <a:solidFill>
                <a:schemeClr val="tx1"/>
              </a:solidFill>
            </a:endParaRPr>
          </a:p>
          <a:p>
            <a:r>
              <a:rPr lang="en-IE" dirty="0"/>
              <a:t>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83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4606280" cy="792087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Orduithe Sealbhaithe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08912" cy="5112568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Labhróidh an Sirriam nó an Cláraitheoir Contae leis an gcliaint maidir le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hathshealbhú</a:t>
            </a:r>
            <a:endParaRPr lang="en-IE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Seans gur smaoineamh maith é dá rachadh an cliant i dteagmháil le hOifig an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tSirriam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 féin chun tuairim a fháil maidir leis an tráthchlár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Áit nach gcomhaontaíonn an cliant cloí le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hOrdú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tSirriam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nó Ordú an Chláraitheora Chontae, b’fhéidir go mbeidh gá le báillí nó Gardaí chun an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tOrdú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Cúirte a chur i bhfeidhm agus seilbh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fhisiciúil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réadmhaoine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ghlacadh.</a:t>
            </a:r>
          </a:p>
          <a:p>
            <a:pPr marL="457200" indent="-457200" algn="l"/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868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4390256" cy="1080119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Orduithe Sealbhaithe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2928" cy="5112568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tAcht um Athchóiriú an Dlí Talún agus Tíolactha 2009 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 103)</a:t>
            </a:r>
            <a:r>
              <a:rPr lang="en-GB" sz="33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ní mór don iasachtóir a chinntiú go ndíoltar an </a:t>
            </a:r>
            <a:r>
              <a:rPr lang="en-GB" sz="33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réadmhaoin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ar a bhfuil an morgáiste le haghaidh an praghas ‘is fearr is infhaighte le réasún’.</a:t>
            </a:r>
            <a:endParaRPr lang="en-GB" sz="3300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Ní mór don iasachtóir an toradh a chur in iúl don chliant laistigh de </a:t>
            </a:r>
            <a:r>
              <a:rPr lang="en-GB" sz="33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28 lá.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cion é gan é sin a dhéanamh.  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ndiaidh díol na </a:t>
            </a:r>
            <a:r>
              <a:rPr lang="en-GB" sz="33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réadmhaoine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baintear gach airgead atá dlite don Iasachtóir as fáltais an díola.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 tá níos mó fós ag dul chuig an </a:t>
            </a:r>
            <a:r>
              <a:rPr lang="en-GB" sz="33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tIasachtóir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is ann fós d’fhiachas iarmharach agus is féidir leis an </a:t>
            </a:r>
            <a:r>
              <a:rPr lang="en-GB" sz="33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Iaschtóir</a:t>
            </a:r>
            <a:r>
              <a:rPr lang="en-GB" sz="33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dul sa tóir air mar fhiachas as féin.</a:t>
            </a:r>
            <a:endParaRPr lang="en-IE" sz="33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/>
            <a:r>
              <a:rPr lang="en-IE" dirty="0"/>
              <a:t>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374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916833"/>
            <a:ext cx="73448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marR="548640" algn="ctr">
              <a:spcBef>
                <a:spcPts val="1800"/>
              </a:spcBef>
              <a:spcAft>
                <a:spcPts val="1800"/>
              </a:spcAft>
            </a:pPr>
            <a:r>
              <a:rPr lang="en-GB" sz="4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Na cineálacha tacaíochtaí atá ar fáil maidir le tithíocht shóisialta </a:t>
            </a:r>
            <a:endParaRPr lang="en-IE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991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Tacaíochtaí Tithíochta Sóisialta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08912" cy="410445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Nuair a chailleann duine éigin a theach trí ghéilleadh toilteanach, trí dhíol toilteanach nó trí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athshealbhú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is iad seo na roghanna atá acu: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n-GB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/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 tithíocht shóisialta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cóiríocht phríobháideach ar cíos le cúnamh liúntais chíosa 	     nó Íocaíocht Cúnaimh Tithíochta (ICT/HAP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 </a:t>
            </a:r>
            <a:endParaRPr lang="en-GB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/>
            <a:endParaRPr lang="en-GB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gá iarratas a dhéanamh ar údarás áitiúil chun measúnú maidir le tithíocht shóisialta a fháil.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féidir le húdarás áitiúil measúnú a dhéanamh ar chliaint maidir le tithíocht shóisialta a fháil i ndiaidh cinneadh a n-iasachtóra gur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neamhinbhuanaitheach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morgáiste faoi CCRM/CCMA.</a:t>
            </a:r>
          </a:p>
        </p:txBody>
      </p:sp>
    </p:spTree>
    <p:extLst>
      <p:ext uri="{BB962C8B-B14F-4D97-AF65-F5344CB8AC3E}">
        <p14:creationId xmlns:p14="http://schemas.microsoft.com/office/powerpoint/2010/main" xmlns="" val="26229812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4750296" cy="122413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Iarratas ar Thacaíocht </a:t>
            </a:r>
            <a:br>
              <a:rPr lang="en-IE" dirty="0" smtClean="0"/>
            </a:br>
            <a:r>
              <a:rPr lang="en-IE" dirty="0" smtClean="0"/>
              <a:t>Tithíochta Sóisialta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496944" cy="5184576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Acht na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dTithe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(Forálacha Ilghnéitheacha) 2009 – ní chuireann iarratasóir isteach go sonrach a thuilleadh ar theach údaráis áitiúil.  Cuirtear isteach ar Thacaíocht Tithíochta Sóisialta anois.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Duine a meastar i dteideal tacaíochta tithíochta sóisialta ach nach féidir cóiríocht a thabhairt dó i dteach údaráis áitiúil, is féidir leis cur isteach ar Liúntas Cíosa nó ar Íocaíocht Cúnaimh Tithíochta ar mhaithe le teach a ghlacadh ar cíos go príobháideach.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Leagtar amach in Alt 20 d’Acht na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dTithe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(Forálacha Ilghnéitheacha) 2009 agus sna Rialacháin um Thithíocht Shóisialta 2011 an próiseas maidir le cáilitheacht duine le haghaidh tacaíocht tithíochta sóisialta a mheas.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Leagtar amach in Alt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32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d’Acht na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dTithe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próiseas náisiúnta maidir le tithíocht.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díol spéise é nach bhfuil deis ag aon údarás áitiúil riachtanas cáilitheachta a chur i bhfeidhm ar iarratasóir tacaíochta tithíochta sóisialta murach ann do </a:t>
            </a:r>
            <a:r>
              <a:rPr lang="en-GB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bhonn reachtúil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maidir leis an riachtanas cáilitheachta sin.</a:t>
            </a:r>
          </a:p>
          <a:p>
            <a:pPr marL="457200" indent="-457200" algn="l"/>
            <a:endParaRPr lang="en-GB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l"/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7215921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An Próiseas Iarratais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352928" cy="4536504"/>
          </a:xfrm>
        </p:spPr>
        <p:txBody>
          <a:bodyPr>
            <a:normAutofit fontScale="92500"/>
          </a:bodyPr>
          <a:lstStyle/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Déantar an fhoirm iarratais a chomhlánú.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Déanann an t-údarás áitiúil measúnú ar an iarratas agus déantar cinneadh ar dtús maidir le </a:t>
            </a:r>
            <a:r>
              <a:rPr lang="en-GB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cáilitheacht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do thithíocht agus má tá an t-iarratasóir ina teideal, an bhfuil </a:t>
            </a:r>
            <a:r>
              <a:rPr lang="en-GB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riachtanas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ann di.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Déantar foráil sna Rialacháin um Tithíochta Shóisialta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2011 go bhfuil dhá seachtain déag ag an údarás áitiúil chun déileáil leis an iarratas ar thacaíocht tithíochta shóisialta.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769174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Cáilitheacht a chinntiú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80920" cy="410445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Agus cinneadh á dhéanamh ag an údarás áitiúil maidir le cáilitheacht iarratasóra, déantar measúnú ar na rudaí seo a leanas: 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bhfuil an cliant laistigh de theorainneacha áirithe ioncaim?</a:t>
            </a: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bhfuil sé de cheart aige maireachtáil go fadtéarmach sa Stát?</a:t>
            </a: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bhfuil stair shuntasach ag an gcliant le húdarás tithíochta maidir le riaráiste morgáiste?</a:t>
            </a: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bhfuil rogha eile aige ó thaobh na cóiríochta de?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145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6840760" cy="792088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Mar a dhéantar an cinneadh:  ‘tithíocht shóisialta de dhíth’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208912" cy="44644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Agus cinneadh á dhéanamh ag an údarás áitiúil maidir leis an riachtanas atá ag iarratasóir le tithíocht shóisialta, déantar measúnú ar an gcóiríocht atá aige ag an am,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e.g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I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bhfuil sé plódaithe nó mí-oiriúnach?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bhfuil riachtanas ar leith ann le cóiríocht oiriúnaithe de bharr míchumais éigin?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bhfuil cónaí ar an iarratasóir in institiúid, i gcóiríocht éigeandála nó i mbrú, etc?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 ndéantar rangú ar a morgáiste mar mhorgáiste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inbhuanaitheach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mar chuid den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bPróiseas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Réitigh do Riaráiste Morgáiste (MARP)?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IE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04265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Ábhar an lae inniu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8840"/>
            <a:ext cx="7772400" cy="468052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chun tithíochta atá ag daoine a chaill teach de bharr </a:t>
            </a:r>
            <a:r>
              <a:rPr lang="en-GB" sz="44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riaráiste </a:t>
            </a:r>
            <a:r>
              <a:rPr lang="en-GB" sz="44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morgáiste</a:t>
            </a:r>
            <a:r>
              <a:rPr lang="en-GB" sz="4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tharla trí </a:t>
            </a:r>
            <a:r>
              <a:rPr lang="en-GB" sz="4400" u="sng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athshealbhú</a:t>
            </a:r>
            <a:r>
              <a:rPr lang="en-GB" sz="44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mar thoradh ar ordú cúirte</a:t>
            </a:r>
            <a:r>
              <a:rPr lang="en-GB" sz="4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nó </a:t>
            </a:r>
            <a:r>
              <a:rPr lang="en-GB" sz="44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 ghéilleadh toilteanach</a:t>
            </a:r>
            <a:r>
              <a:rPr lang="en-GB" sz="4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nó </a:t>
            </a:r>
            <a:r>
              <a:rPr lang="en-GB" sz="44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 dhíol</a:t>
            </a:r>
            <a:r>
              <a:rPr lang="en-GB" sz="4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3345437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864095"/>
          </a:xfrm>
        </p:spPr>
        <p:txBody>
          <a:bodyPr/>
          <a:lstStyle/>
          <a:p>
            <a:r>
              <a:rPr lang="en-IE" dirty="0" smtClean="0"/>
              <a:t>Cáilitheacht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640960" cy="410445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 dteideal tithíochta sóisialta + riachtanas léi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= ‘cáilithe’ le haghaidh tithíochta sóisialta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Cuirtear an t-ainm ar an liosta ar a nglaoitear ‘taifead na dteaghlach cáilithe’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Ullmhaíonn gach údarás tithíochta a rialacha féin chun ord tosaíochta ar an liosta a bheartú. Glaoitear ‘scéimeanna tosaíochta maidir le tithíocht a ligean’ orthu.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841328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7200800" cy="1368152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Nótaí Ginearálta </a:t>
            </a:r>
            <a:br>
              <a:rPr lang="en-IE" dirty="0" smtClean="0"/>
            </a:br>
            <a:r>
              <a:rPr lang="en-IE" dirty="0" smtClean="0"/>
              <a:t>maidir le Cearta na </a:t>
            </a:r>
            <a:r>
              <a:rPr lang="en-IE" dirty="0" err="1" smtClean="0"/>
              <a:t>nIarratasóirí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4752528"/>
          </a:xfrm>
        </p:spPr>
        <p:txBody>
          <a:bodyPr>
            <a:normAutofit fontScale="85000" lnSpcReduction="20000"/>
          </a:bodyPr>
          <a:lstStyle/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de cheart ag gach duine rochtain a fháil ar an bhfaisnéis uile atá i seilbh údarás áitiúil, faoi na hAchtanna um Shaoráil Faisnéise 1997-2003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cheart bhunúsacha:  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E" dirty="0" smtClean="0">
                <a:solidFill>
                  <a:schemeClr val="tx1"/>
                </a:solidFill>
              </a:rPr>
              <a:t>an ceart teacht ar thaifid atá i seilbh ag comhlachtaí poiblí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(alt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–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déantar iarratas faoi alt 7);</a:t>
            </a:r>
            <a:endParaRPr lang="en-I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E" dirty="0" smtClean="0">
                <a:solidFill>
                  <a:schemeClr val="tx1"/>
                </a:solidFill>
              </a:rPr>
              <a:t>an ceart go ndéanfar leasú nó uasdátú ar fhaisnéis i dtaifead, áit a bhfuil sí neamhiomlán, mícheart nó míthreorach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(alt 17); agus</a:t>
            </a:r>
            <a:endParaRPr lang="en-I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E" dirty="0" smtClean="0">
                <a:solidFill>
                  <a:schemeClr val="tx1"/>
                </a:solidFill>
              </a:rPr>
              <a:t>an ceart fáthanna a fháil maidir le cinntí a théann i bhfeidhm ar an duine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(alt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1389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40568" y="1268761"/>
            <a:ext cx="9937104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Nótaí Ginearálta </a:t>
            </a:r>
            <a:br>
              <a:rPr lang="en-IE" dirty="0" smtClean="0"/>
            </a:br>
            <a:r>
              <a:rPr lang="en-IE" dirty="0" smtClean="0"/>
              <a:t>maidir le Cearta na </a:t>
            </a:r>
            <a:r>
              <a:rPr lang="en-IE" dirty="0" err="1" smtClean="0"/>
              <a:t>nIarratasóirí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392488"/>
          </a:xfrm>
        </p:spPr>
        <p:txBody>
          <a:bodyPr>
            <a:normAutofit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An ceart achomhairc nó gearáin a dhéanamh agus/nó an ceart sásamh a lorg os comhair na Cúirteanna.  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féidir achomharc a déanamh ar chinneadh cúirte. Mura éiríonn leis an achomharc inmheánach, d’fhéadfaí gearán a dhéanamh don Ombudsman nó sásamh a lorg os comhair na Cúirte.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958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40568" y="1268761"/>
            <a:ext cx="9937104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Nótaí Ginearálta </a:t>
            </a:r>
            <a:br>
              <a:rPr lang="en-IE" dirty="0" smtClean="0"/>
            </a:br>
            <a:r>
              <a:rPr lang="en-IE" dirty="0" smtClean="0"/>
              <a:t>maidir le Cearta na </a:t>
            </a:r>
            <a:r>
              <a:rPr lang="en-IE" dirty="0" err="1" smtClean="0"/>
              <a:t>nIarratasóirí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9073008" cy="4392488"/>
          </a:xfrm>
        </p:spPr>
        <p:txBody>
          <a:bodyPr>
            <a:normAutofit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3. Ceart leanaí gan dídine ar lóistín leormhaith.</a:t>
            </a:r>
            <a:r>
              <a:rPr lang="en-GB" dirty="0" smtClean="0">
                <a:solidFill>
                  <a:schemeClr val="tx1"/>
                </a:solidFill>
              </a:rPr>
              <a:t> Aithnítear é seo mar cheann de na cearta atá ag leanaí faoi Airteagal 42.5 den Bhunreacht. Tá dualgas ar </a:t>
            </a:r>
            <a:r>
              <a:rPr lang="en-GB" dirty="0" err="1" smtClean="0">
                <a:solidFill>
                  <a:schemeClr val="tx1"/>
                </a:solidFill>
              </a:rPr>
              <a:t>Fheidhmeannacht</a:t>
            </a:r>
            <a:r>
              <a:rPr lang="en-GB" dirty="0" smtClean="0">
                <a:solidFill>
                  <a:schemeClr val="tx1"/>
                </a:solidFill>
              </a:rPr>
              <a:t> na Seirbhíse Sláinte (HSE) faoin Acht um Chúram Leanaí 1991 chun céimeanna a thógáil chun cóiríocht oiriúnach a chur ar fáil le haghaidh leanaí gan dídine.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4683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40568" y="1268761"/>
            <a:ext cx="9937104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Nótaí Ginearálta </a:t>
            </a:r>
            <a:br>
              <a:rPr lang="en-IE" dirty="0" smtClean="0"/>
            </a:br>
            <a:r>
              <a:rPr lang="en-IE" dirty="0" smtClean="0"/>
              <a:t>maidir le Cearta na </a:t>
            </a:r>
            <a:r>
              <a:rPr lang="en-IE" dirty="0" err="1" smtClean="0"/>
              <a:t>nIarratasóirí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9073008" cy="4392488"/>
          </a:xfrm>
        </p:spPr>
        <p:txBody>
          <a:bodyPr>
            <a:normAutofit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4.An ceart ar nósanna imeachta córa in aon iarratas ar údarás áitiúil ar chóiríocht agus ar thacaíocht. </a:t>
            </a:r>
            <a:r>
              <a:rPr lang="en-GB" dirty="0" smtClean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Tá sé seo riachtanach faoin mBunreacht agus faoin </a:t>
            </a:r>
            <a:r>
              <a:rPr lang="en-GB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gCoinbhinsiún</a:t>
            </a:r>
            <a:r>
              <a:rPr lang="en-GB" dirty="0" smtClean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Eorpach um Chearta an Duine (ECHR</a:t>
            </a:r>
            <a:r>
              <a:rPr lang="en-GB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).  </a:t>
            </a:r>
            <a:r>
              <a:rPr lang="en-GB" dirty="0" smtClean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Ina mbeartaíocht ar fad le tionóntaí, ní mór d’údaráis áitiúla a bheith cóir agus deis ceart a thabhairt chun éisteacht a fháil.</a:t>
            </a:r>
            <a:endParaRPr lang="en-IE" dirty="0">
              <a:solidFill>
                <a:schemeClr val="tx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3241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08721"/>
            <a:ext cx="6984776" cy="1008112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Nótaí Ginearálta </a:t>
            </a:r>
            <a:br>
              <a:rPr lang="en-IE" dirty="0" smtClean="0"/>
            </a:br>
            <a:r>
              <a:rPr lang="en-IE" dirty="0" smtClean="0"/>
              <a:t>maidir le Cearta na </a:t>
            </a:r>
            <a:r>
              <a:rPr lang="en-IE" dirty="0" err="1" smtClean="0"/>
              <a:t>nIarratasóirí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84976" cy="4392488"/>
          </a:xfrm>
        </p:spPr>
        <p:txBody>
          <a:bodyPr>
            <a:normAutofit lnSpcReduction="10000"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An ceart nach ndéantar leatrom ar dhuine go díreach nó go hindíreach maidir le teacht ar thithíocht nó ar sheirbhísí eile ar bhonn na rudaí seo a leanas: inscne; stádas pósta; stádas teaghlaigh; gnéaschlaonadh; reiligiún; aois; míchumas, cine; nó toisc gur Taistealaí é/í.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Déantar foráil ar seo sna hAchtanna um Stádas Comhionann 2000-2004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15000"/>
              </a:lnSpc>
              <a:spcAft>
                <a:spcPts val="0"/>
              </a:spcAft>
            </a:pP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75992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40568" y="1268761"/>
            <a:ext cx="9937104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Nótaí Ginearálta </a:t>
            </a:r>
            <a:br>
              <a:rPr lang="en-IE" dirty="0" smtClean="0"/>
            </a:br>
            <a:r>
              <a:rPr lang="en-IE" dirty="0" smtClean="0"/>
              <a:t>maidir le Cearta na </a:t>
            </a:r>
            <a:r>
              <a:rPr lang="en-IE" dirty="0" err="1" smtClean="0"/>
              <a:t>nIarratasóirí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9073008" cy="4392488"/>
          </a:xfrm>
        </p:spPr>
        <p:txBody>
          <a:bodyPr>
            <a:normAutofit fontScale="92500" lnSpcReduction="20000"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en-I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Cearta faoin </a:t>
            </a:r>
            <a:r>
              <a:rPr lang="en-IE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gCoinbhinsiún</a:t>
            </a:r>
            <a:r>
              <a:rPr lang="en-I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Eorpach um Chearta an Duine. 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comhlachtaí poiblí iad Údaráis Áitiúla, agus mar sin, ní mór dóibh, faoi alt 3 den Acht ECHR 2003 a gcuid gnó a dhéanamh i gcomhoiriúint leis an ECHR</a:t>
            </a:r>
            <a:r>
              <a:rPr lang="en-I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Áirítear i measc chearta an tionónta, agus faoin Acht ECHR 2003 freisin, an ceart chun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príobhaideachais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 ceart chun éisteacht chóir, an ceart chun saol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príobhaideach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agus chun saol teaghlaigh, saoirse ó leatrom agus saoirse ó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phíonós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mídhaonna nó táireach.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15000"/>
              </a:lnSpc>
              <a:spcAft>
                <a:spcPts val="0"/>
              </a:spcAft>
            </a:pP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719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 lvl="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Cóiríocht Phríobháideach ar cíos</a:t>
            </a: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/>
          </a:bodyPr>
          <a:lstStyle/>
          <a:p>
            <a:pPr marL="457200" algn="l">
              <a:lnSpc>
                <a:spcPct val="115000"/>
              </a:lnSpc>
              <a:spcAft>
                <a:spcPts val="0"/>
              </a:spcAft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Má ghlacann údarás áitiúil le hiarratas cliaint ar thacaíocht tithíochta sóisialta agus mura féidir cóiríocht a chur orthu i dtithíocht údaráis áitiúil nó i </a:t>
            </a:r>
            <a:r>
              <a:rPr lang="en-IE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réadmhaoin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chumainn tithíochta, seans go bhfuil siad i dteideal: </a:t>
            </a:r>
          </a:p>
          <a:p>
            <a:pPr marL="914400" indent="-457200" algn="l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Liúntas Cíosa</a:t>
            </a:r>
            <a:endParaRPr lang="en-I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457200" algn="l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Íocaíocht Cúnaimh Tithíochta (ICT/HAP</a:t>
            </a:r>
            <a:r>
              <a:rPr lang="en-I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9579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 lvl="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Margadh Cíosa</a:t>
            </a: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9144000" cy="4824536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Léiríonn an Daonáireamh 2011 agus treochtaí le déanaí méadú mór i líon na ndaoine atá ag iarraidh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réadmhaoin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ghlacadh ar cíos. 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áiteanna in a bhfuil ard-dlús daonra, tá sé deacair ar dhaoine teacht ar chóiríocht phríobháideach oiriúnach le glacadh ar cíos, go háirithe má tá Liúntas Cíosa á fháil ag an iarratasóir.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 réir na Tuarascála ar Chíos is déanaí ó Daft.ie maidir leis an 4ú Ceathrú 2015, tá méadú 46% tar éis teacht ar chíos i lár Chathair Bhaile Átha Cliath ó bhí 2010 ann. Bhí níos lú ná 1,400 </a:t>
            </a:r>
            <a:r>
              <a:rPr lang="en-GB" dirty="0" err="1" smtClean="0">
                <a:solidFill>
                  <a:schemeClr val="tx1"/>
                </a:solidFill>
              </a:rPr>
              <a:t>réadmhaoin</a:t>
            </a:r>
            <a:r>
              <a:rPr lang="en-GB" dirty="0" smtClean="0">
                <a:solidFill>
                  <a:schemeClr val="tx1"/>
                </a:solidFill>
              </a:rPr>
              <a:t> ar fáil le glacadh ar cíos ar 1 Feabhra 2015, an líon is lú a taifeadadh ó bhí 2006 ann.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Tharla méadaithe </a:t>
            </a:r>
            <a:r>
              <a:rPr lang="en-GB" dirty="0" err="1" smtClean="0">
                <a:solidFill>
                  <a:schemeClr val="tx1"/>
                </a:solidFill>
              </a:rPr>
              <a:t>dédhigiteacha</a:t>
            </a:r>
            <a:r>
              <a:rPr lang="en-GB" dirty="0" smtClean="0">
                <a:solidFill>
                  <a:schemeClr val="tx1"/>
                </a:solidFill>
              </a:rPr>
              <a:t> ar chíos i gcathracha eile in Éirinn i rith 2015. I gCúige Mumhan ní raibh ach 771 teach ar fáil le glacadh ar cíos ar 1 Feabhra.</a:t>
            </a:r>
            <a:r>
              <a:rPr lang="en-GB" dirty="0">
                <a:solidFill>
                  <a:srgbClr val="FFFF00"/>
                </a:solidFill>
              </a:rPr>
              <a:t> 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0485046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 lvl="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Margadh Cíosa </a:t>
            </a: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Eanáir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2016,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faoi na hAchtanna um Stádas Comhionann 2000–2015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u="sng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ní féidir leatrom a dhéanamh ar dhuine a bhfuil teach á ghlacadh ar cíos acu ós rud é go bhfuil Liúntas Cíosa nó aon íocaíocht leasa shóisialaigh eile, nó Íocaíocht Cúnaimh Tithíochta (ICT/HAP)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 bhfáil acu.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941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204864"/>
            <a:ext cx="78488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 bunúsach</a:t>
            </a:r>
          </a:p>
          <a:p>
            <a:pPr algn="ctr">
              <a:spcAft>
                <a:spcPts val="0"/>
              </a:spcAft>
            </a:pPr>
            <a:endParaRPr lang="en-US" sz="4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4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Níl aon cheart chun tithíochta in Éirinn</a:t>
            </a:r>
            <a:endParaRPr lang="en-IE" sz="4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5590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 lvl="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31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Liúntas Cíosa </a:t>
            </a:r>
            <a:r>
              <a:rPr lang="en-IE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sz="3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17646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3400" i="1" u="sng" dirty="0" smtClean="0">
                <a:solidFill>
                  <a:schemeClr val="tx1"/>
                </a:solidFill>
              </a:rPr>
              <a:t>Liúntas Cíosa</a:t>
            </a:r>
            <a:r>
              <a:rPr lang="en-IE" sz="3400" b="1" dirty="0" smtClean="0">
                <a:solidFill>
                  <a:schemeClr val="tx1"/>
                </a:solidFill>
              </a:rPr>
              <a:t>: </a:t>
            </a:r>
            <a:r>
              <a:rPr lang="en-IE" sz="3400" dirty="0" smtClean="0">
                <a:solidFill>
                  <a:schemeClr val="tx1"/>
                </a:solidFill>
              </a:rPr>
              <a:t>D’fhéadfadh </a:t>
            </a:r>
            <a:r>
              <a:rPr lang="en-GB" sz="3400" dirty="0" smtClean="0">
                <a:solidFill>
                  <a:schemeClr val="tx1"/>
                </a:solidFill>
              </a:rPr>
              <a:t>duine atá ina gcónaí i gcóiríocht phríobháideach ar cíos bheith i dteideal Liúntas Cíosa faoin Scéim um Liúntas Leasa Forlíontach.</a:t>
            </a:r>
            <a:endParaRPr lang="en-IE" sz="3400" dirty="0">
              <a:solidFill>
                <a:schemeClr val="tx1"/>
              </a:solidFill>
            </a:endParaRPr>
          </a:p>
          <a:p>
            <a:pPr algn="l"/>
            <a:r>
              <a:rPr lang="en-GB" sz="3400" dirty="0">
                <a:solidFill>
                  <a:schemeClr val="tx1"/>
                </a:solidFill>
              </a:rPr>
              <a:t> </a:t>
            </a:r>
            <a:endParaRPr lang="en-IE" sz="3400" dirty="0">
              <a:solidFill>
                <a:schemeClr val="tx1"/>
              </a:solidFill>
            </a:endParaRPr>
          </a:p>
          <a:p>
            <a:pPr algn="l"/>
            <a:r>
              <a:rPr lang="en-GB" sz="3400" dirty="0" smtClean="0">
                <a:solidFill>
                  <a:schemeClr val="tx1"/>
                </a:solidFill>
              </a:rPr>
              <a:t>Ní sholáthraítear Liúntas Cíosa ach amháin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3400" dirty="0" smtClean="0">
                <a:solidFill>
                  <a:schemeClr val="tx1"/>
                </a:solidFill>
              </a:rPr>
              <a:t>má tá an chóiríocht oiriúnach do riachtanais an duine </a:t>
            </a:r>
            <a:endParaRPr lang="en-GB" sz="34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3400" dirty="0" smtClean="0">
                <a:solidFill>
                  <a:schemeClr val="tx1"/>
                </a:solidFill>
              </a:rPr>
              <a:t>má tá an cíos faoi bhun an uasmhéid cíosa ceadaithe le haghaidh an méid sin teaghlach agus don chontae áirithe sin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sz="3400" dirty="0" smtClean="0">
              <a:solidFill>
                <a:schemeClr val="tx1"/>
              </a:solidFill>
            </a:endParaRPr>
          </a:p>
          <a:p>
            <a:pPr algn="l"/>
            <a:r>
              <a:rPr lang="en-GB" sz="3400" dirty="0" smtClean="0">
                <a:solidFill>
                  <a:schemeClr val="tx1"/>
                </a:solidFill>
              </a:rPr>
              <a:t>Tá sé deacair teacht ar </a:t>
            </a:r>
            <a:r>
              <a:rPr lang="en-GB" sz="3400" dirty="0" err="1" smtClean="0">
                <a:solidFill>
                  <a:schemeClr val="tx1"/>
                </a:solidFill>
              </a:rPr>
              <a:t>réadmhaoin</a:t>
            </a:r>
            <a:r>
              <a:rPr lang="en-GB" sz="3400" dirty="0" smtClean="0">
                <a:solidFill>
                  <a:schemeClr val="tx1"/>
                </a:solidFill>
              </a:rPr>
              <a:t> atá laistigh de theorainneacha an Liúntais Cíosa. </a:t>
            </a:r>
          </a:p>
          <a:p>
            <a:pPr algn="l"/>
            <a:endParaRPr lang="en-GB" sz="3400" dirty="0" smtClean="0">
              <a:solidFill>
                <a:schemeClr val="tx1"/>
              </a:solidFill>
            </a:endParaRPr>
          </a:p>
          <a:p>
            <a:pPr algn="l"/>
            <a:r>
              <a:rPr lang="en-GB" sz="3400" dirty="0" smtClean="0">
                <a:solidFill>
                  <a:schemeClr val="tx1"/>
                </a:solidFill>
              </a:rPr>
              <a:t>Tá cumhacht reachtúil </a:t>
            </a:r>
            <a:r>
              <a:rPr lang="en-GB" sz="3400" dirty="0" err="1" smtClean="0">
                <a:solidFill>
                  <a:schemeClr val="tx1"/>
                </a:solidFill>
              </a:rPr>
              <a:t>lánroghnach</a:t>
            </a:r>
            <a:r>
              <a:rPr lang="en-GB" sz="3400" dirty="0" smtClean="0">
                <a:solidFill>
                  <a:schemeClr val="tx1"/>
                </a:solidFill>
              </a:rPr>
              <a:t> ag an tSeirbhís Leasa Pobail chun íocaíocht Liúntais Cíosa a thabhairt nó a mhéadú, e.g. baol duine a bheith gan dídean</a:t>
            </a:r>
          </a:p>
          <a:p>
            <a:pPr algn="l"/>
            <a:endParaRPr lang="en-IE" dirty="0">
              <a:solidFill>
                <a:schemeClr val="tx2"/>
              </a:solidFill>
            </a:endParaRPr>
          </a:p>
          <a:p>
            <a:pPr algn="l">
              <a:spcAft>
                <a:spcPts val="0"/>
              </a:spcAft>
            </a:pPr>
            <a:endParaRPr lang="en-IE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1342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 lvl="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31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Liúntas Cíosa </a:t>
            </a: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 fontScale="70000" lnSpcReduction="20000"/>
          </a:bodyPr>
          <a:lstStyle/>
          <a:p>
            <a:pPr algn="l"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ann do roinnt mhaith critéir eile, e.g. tástáil acmhainne agus tástáil ghnáthchónaithe.</a:t>
            </a:r>
          </a:p>
          <a:p>
            <a:pPr algn="l">
              <a:spcAft>
                <a:spcPts val="0"/>
              </a:spcAft>
            </a:pPr>
            <a:endParaRPr lang="en-GB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gcás cliaint nár éirigh lena n-iarratas ar an údarás áitiúil maidir le tacaíocht tithíochta sóisialta a fháil, d’fhéadfaidís fós a bheith i dteideal liúntais cíosa 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má gcomhlíontar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rudaí seo a leanas: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Tá cónaí orthu i gceann amháin, nó i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gcomhnascadh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na háiteanna seo a leanas: 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Cóiríocht phríobháideach ar cíos</a:t>
            </a: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Cóiríocht le haghaidh daoine gan dídean; nó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Institiúid ar nós ospidéal, áras cúraim, ionad coinneála, etc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endParaRPr lang="en-IE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3383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5614392" cy="864095"/>
          </a:xfrm>
        </p:spPr>
        <p:txBody>
          <a:bodyPr>
            <a:normAutofit fontScale="90000"/>
          </a:bodyPr>
          <a:lstStyle/>
          <a:p>
            <a:pPr marL="457200" lvl="0">
              <a:lnSpc>
                <a:spcPct val="115000"/>
              </a:lnSpc>
              <a:spcBef>
                <a:spcPct val="20000"/>
              </a:spcBef>
            </a:pPr>
            <a:r>
              <a:rPr lang="en-IE" sz="31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1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31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Liúntas Cíosa </a:t>
            </a: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54461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Ní bheidh duine i dteideal Liúntas Cíosa má oibríonn siad féin nó a chéile go lánaimseartha (30 uair an chloig nó níos mó)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ach amháin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má mheastar  cáilitheach fós iad ag an údarás tithíochta áitiúil le haghaidh na Scéime Cóiríochta Cíosa.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B’fhéidir go mbeidh siad in ann an Liúntas Cíosa a choinneáil Rent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Supplement </a:t>
            </a:r>
            <a:r>
              <a:rPr lang="en-IE" sz="2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dá mba rud é go rabhadar dífhostaithe; nó gan a bheith i bhfostaíocht lánaimseartha ar feadh 12 mhí ar a laghad roimh dóibh dul ag obair; nó ag glacadh páirt i Scéim Fostaíochta Pobail; nó ag fáil Liúntas Fiontraíochta Filleadh ar Obair díreach roimh obair a thosú.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Cuirtear san áireamh aon ioncam nua a bhaineann le fostaíocht agus mar sin, seans nach mbeidh an duine i dteideal Liúntas Cíosa a thuilleadh, nó go mbeidh siad i dteideal ráta níos lú.  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D’fhéadfadh duine atá in oideachas go lánaimseartha a bheith i dteideal Liúntais Cíosa má tá an liúntas filleadh ar obair a fháil acu nó má tá siad rannpháirteach i gClár Filleadh ar Oideachas nó Clár Momentum.</a:t>
            </a:r>
            <a:endParaRPr lang="en-IE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56540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576064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Íocaíocht Cúnaimh Tithíochta </a:t>
            </a:r>
            <a: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Cuireadh ar bun an Íocaíocht Cúnaimh Tithíochta (ICT/HAP</a:t>
            </a:r>
            <a:r>
              <a:rPr lang="en-I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Acht na </a:t>
            </a:r>
            <a:r>
              <a:rPr lang="en-GB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dTithe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(Forálacha Ilghnéitheacha) 2014. </a:t>
            </a:r>
            <a:endParaRPr lang="en-I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Tá ICT i bhfeidhm anois i roinnt mhaith ceantair údaráis tithíochta.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Baineann rialacha difriúla agus  duine ag iarraidh teacht ar thacaíocht tithíochta sóisialta ag brath ar chónaí i gceantar ICT nó i gceantar nach bhfuil ICT i bhfeidhm ann fós.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 tá teach agat faoi ICT, ní bheidh tú ar liosta an údaráis áitiúil a thuilleadh maidir le tithíocht. Is féidir cur isteach ar aistriú go cineálacha eile tithíochta sóisialta.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2176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648072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I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Íocaíocht Cúnaimh Tithíochta </a:t>
            </a:r>
            <a: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Is é cuspóir ICT/HAP:</a:t>
            </a:r>
            <a:endParaRPr lang="en-IE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Rochtain ar thacaíochtaí tithíochta sóisialta uile a cheadú trí chomhlacht amháin – an t-údarás áitiúil.</a:t>
            </a:r>
            <a:endParaRPr lang="en-IE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 ligean do dhaoine a fhaigheann ICT </a:t>
            </a:r>
            <a:r>
              <a:rPr lang="en-GB" b="1" dirty="0" smtClean="0">
                <a:solidFill>
                  <a:schemeClr val="tx1"/>
                </a:solidFill>
              </a:rPr>
              <a:t>fostaíocht lánaimseartha </a:t>
            </a:r>
            <a:r>
              <a:rPr lang="en-GB" dirty="0" smtClean="0">
                <a:solidFill>
                  <a:schemeClr val="tx1"/>
                </a:solidFill>
              </a:rPr>
              <a:t>a fháil agus a dtacaíocht tithíochta a choimeád.</a:t>
            </a:r>
            <a:endParaRPr lang="en-IE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Faoin scéim ICT íocann údaráis áitiúla na tiarnaí talún go díreach. Íocann tionóntaí </a:t>
            </a:r>
            <a:r>
              <a:rPr lang="en-US" b="1" dirty="0" smtClean="0">
                <a:solidFill>
                  <a:schemeClr val="tx1"/>
                </a:solidFill>
              </a:rPr>
              <a:t>ranníocaíocht chíosa sheachtainiúil ICT </a:t>
            </a:r>
            <a:r>
              <a:rPr lang="en-US" dirty="0" smtClean="0">
                <a:solidFill>
                  <a:schemeClr val="tx1"/>
                </a:solidFill>
              </a:rPr>
              <a:t>don údarás áitiúil, bunaithe ar a n-ioncam agus ar a gcumas é a íoca.</a:t>
            </a:r>
            <a:endParaRPr lang="en-IE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3052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IE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Íocaíocht Cúnaimh Tithíochta </a:t>
            </a:r>
            <a: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Ní bheidh tú i do thionónta údaráis áitiúil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Beidh an comhaontú cíosa idir an tionónta agus an tiarna talún príobháideach faoi scáth an Achta um Thionóntachtaí Cónaithe 2004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Ní aimseoidh an t-údarás áitiúil an chóiríocht phríobháideach ar cíos</a:t>
            </a:r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0474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648072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Íocaíocht Cúnaimh Tithíochta </a:t>
            </a:r>
            <a: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E" b="1" dirty="0" smtClean="0">
                <a:solidFill>
                  <a:schemeClr val="tx1"/>
                </a:solidFill>
              </a:rPr>
              <a:t>Cíos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IE" dirty="0" smtClean="0">
                <a:solidFill>
                  <a:schemeClr val="tx1"/>
                </a:solidFill>
              </a:rPr>
              <a:t>Ní mór don cíos a bheith laistigh de theorainneacha cíosa ICT/HAP do mhéid an teaghlaigh agus don cheantar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IE" dirty="0" smtClean="0">
                <a:solidFill>
                  <a:schemeClr val="tx1"/>
                </a:solidFill>
              </a:rPr>
              <a:t>Is ann do scóip do sholúbthacht maidir le ceantair áirithe agus le haghaidh teaghlaigh gan dídean i mBaile Átha Cliath</a:t>
            </a:r>
            <a:endParaRPr lang="en-IE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Ní mór don cóiríocht bheith de réir na n-</a:t>
            </a:r>
            <a:r>
              <a:rPr lang="en-GB" dirty="0" err="1" smtClean="0">
                <a:solidFill>
                  <a:schemeClr val="tx1"/>
                </a:solidFill>
              </a:rPr>
              <a:t>íoschaighdeán</a:t>
            </a:r>
            <a:r>
              <a:rPr lang="en-GB" dirty="0" smtClean="0">
                <a:solidFill>
                  <a:schemeClr val="tx1"/>
                </a:solidFill>
              </a:rPr>
              <a:t> maidir le tithíocht ar cíos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Ní mór deimhniú reatha imréitigh cánach a bheith ag am tiarna talún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Glactar leis go bhfanfaidh an cliant sa chóiríocht le haghaidh 2 bhliain</a:t>
            </a:r>
            <a:endParaRPr lang="en-IE" dirty="0">
              <a:solidFill>
                <a:schemeClr val="tx1"/>
              </a:solidFill>
            </a:endParaRPr>
          </a:p>
          <a:p>
            <a:pPr algn="l"/>
            <a:endParaRPr lang="en-IE" dirty="0">
              <a:solidFill>
                <a:schemeClr val="tx1"/>
              </a:solidFill>
            </a:endParaRPr>
          </a:p>
          <a:p>
            <a:pPr algn="l"/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1356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864095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Bef>
                <a:spcPct val="20000"/>
              </a:spcBef>
            </a:pP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3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E" sz="4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E" sz="4000" b="1" dirty="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IE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Íocaíocht Cúnaimh Tithíochta </a:t>
            </a:r>
            <a: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I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464496"/>
          </a:xfrm>
        </p:spPr>
        <p:txBody>
          <a:bodyPr>
            <a:normAutofit/>
          </a:bodyPr>
          <a:lstStyle/>
          <a:p>
            <a:pPr algn="l"/>
            <a:r>
              <a:rPr lang="en-IE" b="1" i="1" dirty="0" smtClean="0">
                <a:solidFill>
                  <a:schemeClr val="tx1"/>
                </a:solidFill>
              </a:rPr>
              <a:t>Mar a chuirtear isteach uirthi</a:t>
            </a:r>
            <a:endParaRPr lang="en-IE" b="1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Mura bhfuil an cliant ar an liosta tithíochta, beidh orthu cur isteach ar thacaíocht tithíochta sóisialta.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Má tá an cliant ar an liosta tithíochta cheana féin, agus má tá ICT i bhfeidhm ina gceantar, is féidir leo foirm iarratais ICT a fhail ón údarás áitiúil.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Ní mór don tiarna talún cuid den fhoirm iarratais a chomhlánú agus a shíniú.</a:t>
            </a:r>
          </a:p>
          <a:p>
            <a:pPr algn="l"/>
            <a:endParaRPr lang="en-IE" dirty="0">
              <a:solidFill>
                <a:schemeClr val="tx1"/>
              </a:solidFill>
            </a:endParaRPr>
          </a:p>
          <a:p>
            <a:pPr algn="l"/>
            <a:endParaRPr lang="en-I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6542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Go raibh maith agat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xmlns="" val="3672324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5614392" cy="1008112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Figiúirí Ghéarchéim </a:t>
            </a:r>
            <a:br>
              <a:rPr lang="en-IE" dirty="0" smtClean="0"/>
            </a:br>
            <a:r>
              <a:rPr lang="en-IE" dirty="0" smtClean="0"/>
              <a:t>na </a:t>
            </a:r>
            <a:r>
              <a:rPr lang="en-IE" dirty="0" err="1" smtClean="0"/>
              <a:t>nDaoine</a:t>
            </a:r>
            <a:r>
              <a:rPr lang="en-IE" dirty="0" smtClean="0"/>
              <a:t> gan Dídean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990656" cy="4536504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mBaile Átha Cliath amháin, tá 769 teaghlach, 1,570 páiste san áireamh, i gcóiríocht éigeandála faoi láthair. Fágadh 125 teaghlach gan dídean i mBaile Átha Cliath in Eanáir 2016 – an leibhéal is airde riamh - figiúr i bhfad níos airde ná 41, figiúr mhí na Nollag 2015.</a:t>
            </a:r>
            <a:endParaRPr lang="en-IE" dirty="0" smtClean="0"/>
          </a:p>
          <a:p>
            <a:pPr algn="l"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Figiúirí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Fheidhmeannacht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Réigiúnach Bhaile Átha Cliath um Dhaoine gan Dídean, Eanáir 2016.</a:t>
            </a:r>
            <a:endParaRPr lang="en-I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67533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Cad is cúis leis an méadú seo?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4864"/>
            <a:ext cx="7990656" cy="446449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Géarchéim na riaráiste morgáiste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Teip chomhsheasmhach an Stáit tithíocht shóisialta a thógáil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Polasaí an Stáit maidir leis an bhfreagracht seo a tharmligean don mhargadh cíosa príobháideach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03476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en-GB" sz="33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Staitisticí an Bhainc Ceannais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60848"/>
            <a:ext cx="7772400" cy="4536504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2015 eisíodh imeachtaí dlí chun urrús a chur i  bhfeidhm ar mhorgáiste </a:t>
            </a:r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príomhtheach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cónaithe in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894 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orduithe </a:t>
            </a:r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athshealbhaithe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- 203 cás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seilbh ag iasachtóirí – 340 </a:t>
            </a:r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réadmhaoin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géillte go toilteanach nó tréigthe – 178 </a:t>
            </a:r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réadmhaoin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51360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Cearta Nós Imeachta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280920" cy="453650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chun cur isteach ar chúnamh tithíochta sóisialta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chun measúnú a fháil le haghaidh cúnamh tithíochta sóisialta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cheart chun measúnú comhréireachta neamhspleách a fháil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577102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720079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Cearta Substainteacha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772400" cy="4104456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ar chinneadh comhréireach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achomhairc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ar thrédhearcacht agus ar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chomhlíontacht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Cearta leanaí ar lóistín, bia, éadaí, cúram leighis agus oideachas leormhaith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chun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príobháideachais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ceart chun na beatha agus iomláine choirp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Cearta chun comhpháirtíocht teaghlaigh, chun na dínite and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person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(An Chúirt Eorpach um Chearta an Duine (ECHR) alt 8, an ceart chun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príobháideachais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agus an ceart chun saol teaghlaigh)</a:t>
            </a:r>
            <a:endParaRPr lang="en-I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71491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2819</Words>
  <Application>Microsoft Office PowerPoint</Application>
  <PresentationFormat>On-screen Show (4:3)</PresentationFormat>
  <Paragraphs>237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Office Theme</vt:lpstr>
      <vt:lpstr>1_Custom Design</vt:lpstr>
      <vt:lpstr>Custom Design</vt:lpstr>
      <vt:lpstr> Cearta chun tithíochta – Cad iad na cearta atá ag duine a chailleann teach? </vt:lpstr>
      <vt:lpstr>Dlí an Chomhphobail agus Idirghabháil</vt:lpstr>
      <vt:lpstr>Ábhar an lae inniu</vt:lpstr>
      <vt:lpstr>Slide 4</vt:lpstr>
      <vt:lpstr>Figiúirí Ghéarchéim  na nDaoine gan Dídean</vt:lpstr>
      <vt:lpstr>Cad is cúis leis an méadú seo?</vt:lpstr>
      <vt:lpstr>Staitisticí an Bhainc Ceannais</vt:lpstr>
      <vt:lpstr>Cearta Nós Imeachta</vt:lpstr>
      <vt:lpstr>Cearta Substainteacha</vt:lpstr>
      <vt:lpstr>An Scéim um Riaráiste Morgáiste Baile</vt:lpstr>
      <vt:lpstr>Príomhchúram an lae inniu</vt:lpstr>
      <vt:lpstr>Slide 12</vt:lpstr>
      <vt:lpstr>Géilleadh toilteanach</vt:lpstr>
      <vt:lpstr>Géilleadh Toilteanach</vt:lpstr>
      <vt:lpstr> Géilleadh Toilteanach</vt:lpstr>
      <vt:lpstr>Géilleadh Toilteanach</vt:lpstr>
      <vt:lpstr>Géilleadh Toilteanach</vt:lpstr>
      <vt:lpstr>Díol Toilteanach</vt:lpstr>
      <vt:lpstr>Cíos in ionad Morgáiste </vt:lpstr>
      <vt:lpstr>Cíos in ionad Morgáiste </vt:lpstr>
      <vt:lpstr>Orduithe Sealbhaithe</vt:lpstr>
      <vt:lpstr>Orduithe Sealbhaithe</vt:lpstr>
      <vt:lpstr>Orduithe Sealbhaithe</vt:lpstr>
      <vt:lpstr>Slide 24</vt:lpstr>
      <vt:lpstr>Tacaíochtaí Tithíochta Sóisialta</vt:lpstr>
      <vt:lpstr>Iarratas ar Thacaíocht  Tithíochta Sóisialta</vt:lpstr>
      <vt:lpstr>An Próiseas Iarratais</vt:lpstr>
      <vt:lpstr>Cáilitheacht a chinntiú</vt:lpstr>
      <vt:lpstr>Mar a dhéantar an cinneadh:  ‘tithíocht shóisialta de dhíth’</vt:lpstr>
      <vt:lpstr>Cáilitheacht </vt:lpstr>
      <vt:lpstr>Nótaí Ginearálta  maidir le Cearta na nIarratasóirí</vt:lpstr>
      <vt:lpstr>Nótaí Ginearálta  maidir le Cearta na nIarratasóirí</vt:lpstr>
      <vt:lpstr>Nótaí Ginearálta  maidir le Cearta na nIarratasóirí</vt:lpstr>
      <vt:lpstr>Nótaí Ginearálta  maidir le Cearta na nIarratasóirí</vt:lpstr>
      <vt:lpstr>Nótaí Ginearálta  maidir le Cearta na nIarratasóirí</vt:lpstr>
      <vt:lpstr>Nótaí Ginearálta  maidir le Cearta na nIarratasóirí</vt:lpstr>
      <vt:lpstr> Cóiríocht Phríobháideach ar cíos </vt:lpstr>
      <vt:lpstr> An Margadh Cíosa </vt:lpstr>
      <vt:lpstr>  An Margadh Cíosa  </vt:lpstr>
      <vt:lpstr>  Liúntas Cíosa  </vt:lpstr>
      <vt:lpstr>  Liúntas Cíosa  </vt:lpstr>
      <vt:lpstr>  Liúntas Cíosa  </vt:lpstr>
      <vt:lpstr>    Íocaíocht Cúnaimh Tithíochta     </vt:lpstr>
      <vt:lpstr>     Íocaíocht Cúnaimh Tithíochta     </vt:lpstr>
      <vt:lpstr>     Íocaíocht Cúnaimh Tithíochta     </vt:lpstr>
      <vt:lpstr>    Íocaíocht Cúnaimh Tithíochta     </vt:lpstr>
      <vt:lpstr>     Íocaíocht Cúnaimh Tithíochta     </vt:lpstr>
      <vt:lpstr>Slide 48</vt:lpstr>
    </vt:vector>
  </TitlesOfParts>
  <Company>Northside Community Law Centre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Sinead O Farrell</dc:creator>
  <cp:lastModifiedBy>Rosarie</cp:lastModifiedBy>
  <cp:revision>175</cp:revision>
  <dcterms:created xsi:type="dcterms:W3CDTF">2014-07-25T11:39:21Z</dcterms:created>
  <dcterms:modified xsi:type="dcterms:W3CDTF">2016-05-03T02:46:47Z</dcterms:modified>
</cp:coreProperties>
</file>