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 id="272" r:id="rId11"/>
    <p:sldId id="265" r:id="rId12"/>
    <p:sldId id="266" r:id="rId13"/>
    <p:sldId id="267" r:id="rId14"/>
    <p:sldId id="271"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autoAdjust="0"/>
  </p:normalViewPr>
  <p:slideViewPr>
    <p:cSldViewPr snapToGrid="0">
      <p:cViewPr varScale="1">
        <p:scale>
          <a:sx n="54" d="100"/>
          <a:sy n="54" d="100"/>
        </p:scale>
        <p:origin x="-581" y="-67"/>
      </p:cViewPr>
      <p:guideLst>
        <p:guide orient="horz" pos="2160"/>
        <p:guide pos="3840"/>
      </p:guideLst>
    </p:cSldViewPr>
  </p:slideViewPr>
  <p:outlineViewPr>
    <p:cViewPr>
      <p:scale>
        <a:sx n="33" d="100"/>
        <a:sy n="33" d="100"/>
      </p:scale>
      <p:origin x="0" y="2386"/>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5/3/2016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5/3/2016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5/3/2016</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6" y="1631852"/>
            <a:ext cx="8087099" cy="2418984"/>
          </a:xfrm>
        </p:spPr>
        <p:txBody>
          <a:bodyPr/>
          <a:lstStyle/>
          <a:p>
            <a:pPr algn="ctr"/>
            <a:r>
              <a:rPr lang="en-IE" dirty="0" smtClean="0"/>
              <a:t>Riaráiste Morgáiste, oibleagáidí conartha agus an dlí </a:t>
            </a:r>
            <a:r>
              <a:rPr lang="en-IE" dirty="0" err="1" smtClean="0"/>
              <a:t>athshealbhaithe</a:t>
            </a:r>
            <a:endParaRPr lang="en-IE" dirty="0"/>
          </a:p>
        </p:txBody>
      </p:sp>
      <p:sp>
        <p:nvSpPr>
          <p:cNvPr id="3" name="Subtitle 2"/>
          <p:cNvSpPr>
            <a:spLocks noGrp="1"/>
          </p:cNvSpPr>
          <p:nvPr>
            <p:ph type="subTitle" idx="1"/>
          </p:nvPr>
        </p:nvSpPr>
        <p:spPr/>
        <p:txBody>
          <a:bodyPr/>
          <a:lstStyle/>
          <a:p>
            <a:endParaRPr lang="en-IE" dirty="0" smtClean="0"/>
          </a:p>
          <a:p>
            <a:pPr algn="ctr"/>
            <a:r>
              <a:rPr lang="en-IE" sz="2800" dirty="0" smtClean="0"/>
              <a:t>Paul Joyce, Ionaid Chomhairle Dlí Saor in Aisce</a:t>
            </a:r>
            <a:endParaRPr lang="en-IE" sz="2800" dirty="0"/>
          </a:p>
        </p:txBody>
      </p:sp>
    </p:spTree>
    <p:extLst>
      <p:ext uri="{BB962C8B-B14F-4D97-AF65-F5344CB8AC3E}">
        <p14:creationId xmlns:p14="http://schemas.microsoft.com/office/powerpoint/2010/main" xmlns="" val="12482938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1237"/>
          </a:xfrm>
        </p:spPr>
        <p:txBody>
          <a:bodyPr/>
          <a:lstStyle/>
          <a:p>
            <a:pPr algn="ctr"/>
            <a:r>
              <a:rPr lang="en-IE" dirty="0" smtClean="0"/>
              <a:t>Nós Imeachta an </a:t>
            </a:r>
            <a:r>
              <a:rPr lang="en-IE" dirty="0" err="1" smtClean="0"/>
              <a:t>Athshealbhaithe</a:t>
            </a:r>
            <a:endParaRPr lang="en-IE" dirty="0"/>
          </a:p>
        </p:txBody>
      </p:sp>
      <p:sp>
        <p:nvSpPr>
          <p:cNvPr id="3" name="Content Placeholder 2"/>
          <p:cNvSpPr>
            <a:spLocks noGrp="1"/>
          </p:cNvSpPr>
          <p:nvPr>
            <p:ph idx="1"/>
          </p:nvPr>
        </p:nvSpPr>
        <p:spPr>
          <a:xfrm>
            <a:off x="677334" y="1674055"/>
            <a:ext cx="8596668" cy="4367307"/>
          </a:xfrm>
        </p:spPr>
        <p:txBody>
          <a:bodyPr>
            <a:normAutofit fontScale="92500"/>
          </a:bodyPr>
          <a:lstStyle/>
          <a:p>
            <a:r>
              <a:rPr lang="en-IE" sz="2600" dirty="0" smtClean="0"/>
              <a:t>Faoi Alt 101 </a:t>
            </a:r>
            <a:r>
              <a:rPr lang="en-IE" sz="2600" dirty="0"/>
              <a:t>(1), </a:t>
            </a:r>
            <a:r>
              <a:rPr lang="en-IE" sz="2600" dirty="0" smtClean="0"/>
              <a:t>Acht LCLR 2009</a:t>
            </a:r>
            <a:r>
              <a:rPr lang="en-IE" sz="2600" dirty="0"/>
              <a:t>, </a:t>
            </a:r>
            <a:r>
              <a:rPr lang="en-IE" sz="2600" dirty="0" smtClean="0"/>
              <a:t>áit a ndealraíonn sé go mbeidh an –iasachtaí in ann riaráiste a íoc, ús san áireamh, laistigh de ‘thréimhse réasúnta’, féadann an chúirt (a</a:t>
            </a:r>
            <a:r>
              <a:rPr lang="en-IE" sz="2600" dirty="0"/>
              <a:t>) </a:t>
            </a:r>
            <a:r>
              <a:rPr lang="en-IE" sz="2600" dirty="0" smtClean="0"/>
              <a:t>imeachtaí a chur ar atráth (b) (má dheonaítear ordú ) fanacht a chur i bhfeidhm, an t-</a:t>
            </a:r>
            <a:r>
              <a:rPr lang="en-IE" sz="2600" dirty="0" err="1" smtClean="0"/>
              <a:t>athshealbhú</a:t>
            </a:r>
            <a:r>
              <a:rPr lang="en-IE" sz="2600" dirty="0" smtClean="0"/>
              <a:t> a chur siar, nó an t-ordú a chur ar fionraí am ar bith roimh a chur i bhfeidhm – cumhachtaí leathana san alt seo</a:t>
            </a:r>
            <a:endParaRPr lang="en-IE" sz="2600" dirty="0"/>
          </a:p>
          <a:p>
            <a:r>
              <a:rPr lang="en-IE" sz="2600" dirty="0" smtClean="0"/>
              <a:t>Deonaítear orduithe, de ghnáth i ndiaidh roinnt mhaith atráthanna, le fanacht, le haghaidh 6 mhí go minic. Níl cúis ar bith ann nach féidir síneadh a lorg ar an bhfanacht sin, agus </a:t>
            </a:r>
            <a:r>
              <a:rPr lang="en-IE" sz="2600" dirty="0" smtClean="0"/>
              <a:t>é a </a:t>
            </a:r>
            <a:r>
              <a:rPr lang="en-IE" sz="2600" dirty="0" smtClean="0"/>
              <a:t>fháil má chuirtear cúis mhaith i láthair</a:t>
            </a:r>
            <a:endParaRPr lang="en-IE" sz="2600" dirty="0"/>
          </a:p>
          <a:p>
            <a:endParaRPr lang="en-IE" dirty="0"/>
          </a:p>
        </p:txBody>
      </p:sp>
    </p:spTree>
    <p:extLst>
      <p:ext uri="{BB962C8B-B14F-4D97-AF65-F5344CB8AC3E}">
        <p14:creationId xmlns:p14="http://schemas.microsoft.com/office/powerpoint/2010/main" xmlns="" val="2757415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dirty="0" smtClean="0"/>
              <a:t>Treoracha ábhartha maidir le cleachtas </a:t>
            </a:r>
            <a:br>
              <a:rPr lang="en-IE" dirty="0" smtClean="0"/>
            </a:br>
            <a:r>
              <a:rPr lang="en-IE" dirty="0" smtClean="0"/>
              <a:t>– CC11</a:t>
            </a:r>
            <a:endParaRPr lang="en-IE" dirty="0"/>
          </a:p>
        </p:txBody>
      </p:sp>
      <p:sp>
        <p:nvSpPr>
          <p:cNvPr id="3" name="Content Placeholder 2"/>
          <p:cNvSpPr>
            <a:spLocks noGrp="1"/>
          </p:cNvSpPr>
          <p:nvPr>
            <p:ph idx="1"/>
          </p:nvPr>
        </p:nvSpPr>
        <p:spPr/>
        <p:txBody>
          <a:bodyPr>
            <a:normAutofit fontScale="85000" lnSpcReduction="20000"/>
          </a:bodyPr>
          <a:lstStyle/>
          <a:p>
            <a:r>
              <a:rPr lang="en-IE" sz="2800" dirty="0" smtClean="0"/>
              <a:t>CC 11 (12/11/2009) – 8 seachtaine ar a laghad ó dháta eisiúna na Bille Sibhialta go dtí an dáta tuairisceáin. Ní bheidh aon ordú ar an dáta tuairisceáin gan toiliú an chosantóra a fháil</a:t>
            </a:r>
          </a:p>
          <a:p>
            <a:r>
              <a:rPr lang="en-IE" sz="2800" dirty="0" smtClean="0"/>
              <a:t>Ní mór litir a bheith leis an mBille Sibhialta chun an chéad atráth uathoibríoch a chur in iúl don chosantóir agus chun tábhacht a láthair ar mhaithe le ionadaíocht a dhéanamh maidir leis na himeachtaí a chur in iúl freisin</a:t>
            </a:r>
          </a:p>
          <a:p>
            <a:r>
              <a:rPr lang="en-IE" sz="2800" dirty="0" smtClean="0"/>
              <a:t>Áit nach mbíonn an cosantóir i láthair ar an dáta tuairisceáin, ní mór litir eile chun dáta an chéad éisteacht eile i ndiaidh an atráth a chur in iúl dó</a:t>
            </a:r>
          </a:p>
        </p:txBody>
      </p:sp>
    </p:spTree>
    <p:extLst>
      <p:ext uri="{BB962C8B-B14F-4D97-AF65-F5344CB8AC3E}">
        <p14:creationId xmlns:p14="http://schemas.microsoft.com/office/powerpoint/2010/main" xmlns="" val="3700587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3219"/>
            <a:ext cx="8596668" cy="928467"/>
          </a:xfrm>
        </p:spPr>
        <p:txBody>
          <a:bodyPr>
            <a:normAutofit fontScale="90000"/>
          </a:bodyPr>
          <a:lstStyle/>
          <a:p>
            <a:pPr algn="ctr"/>
            <a:r>
              <a:rPr lang="en-IE" dirty="0" smtClean="0"/>
              <a:t>Treoracha ábhartha maidir le cleachtas </a:t>
            </a:r>
            <a:br>
              <a:rPr lang="en-IE" dirty="0" smtClean="0"/>
            </a:br>
            <a:r>
              <a:rPr lang="en-IE" dirty="0" smtClean="0"/>
              <a:t>– CC17</a:t>
            </a:r>
            <a:endParaRPr lang="en-IE" dirty="0"/>
          </a:p>
        </p:txBody>
      </p:sp>
      <p:sp>
        <p:nvSpPr>
          <p:cNvPr id="3" name="Content Placeholder 2"/>
          <p:cNvSpPr>
            <a:spLocks noGrp="1"/>
          </p:cNvSpPr>
          <p:nvPr>
            <p:ph idx="1"/>
          </p:nvPr>
        </p:nvSpPr>
        <p:spPr>
          <a:xfrm>
            <a:off x="677333" y="1603716"/>
            <a:ext cx="9718691" cy="4867422"/>
          </a:xfrm>
        </p:spPr>
        <p:txBody>
          <a:bodyPr>
            <a:noAutofit/>
          </a:bodyPr>
          <a:lstStyle/>
          <a:p>
            <a:r>
              <a:rPr lang="en-IE" sz="2400" dirty="0" smtClean="0"/>
              <a:t>CC 17 (10/08/2015) - Ní mór an dlínse a bheith luaite ar an mBille Sibhialta</a:t>
            </a:r>
          </a:p>
          <a:p>
            <a:r>
              <a:rPr lang="en-IE" sz="2400" dirty="0" smtClean="0"/>
              <a:t>Áirítear i gcruthúnas fianaise sheirbheála ar gach iasachtaí (agus ar aon áititheoir níos mó ná 18 mbliana)</a:t>
            </a:r>
          </a:p>
          <a:p>
            <a:r>
              <a:rPr lang="en-IE" sz="2400" dirty="0" smtClean="0"/>
              <a:t>Is riachtanach cóipeanna deimhnithe de chomhfhreagras ábhartha</a:t>
            </a:r>
          </a:p>
          <a:p>
            <a:r>
              <a:rPr lang="en-IE" sz="2400" dirty="0" err="1" smtClean="0"/>
              <a:t>Deimhneasc</a:t>
            </a:r>
            <a:r>
              <a:rPr lang="en-IE" sz="2400" dirty="0" smtClean="0"/>
              <a:t> ar na doiciméid a ghabhann leis an mhionnscríbhinn, chomh maith le hiad a fhoilseán, áit a bhfuil Cód Bhainc Cheannais  i bhfeidhm i.e. CCMA: </a:t>
            </a:r>
            <a:r>
              <a:rPr lang="en-IE" sz="2400" dirty="0" smtClean="0">
                <a:solidFill>
                  <a:schemeClr val="accent1"/>
                </a:solidFill>
              </a:rPr>
              <a:t>‘</a:t>
            </a:r>
            <a:r>
              <a:rPr lang="en-IE" sz="2400" i="1" dirty="0" smtClean="0">
                <a:solidFill>
                  <a:schemeClr val="accent1"/>
                </a:solidFill>
              </a:rPr>
              <a:t>go leor faisnéise chun chur ar chumas na Cúirte measúnú a dhéanamh maidir leis an méid comhlíonta atá léirithe ag an ngearánaí leis ’</a:t>
            </a:r>
            <a:r>
              <a:rPr lang="en-IE" sz="2400" dirty="0" smtClean="0">
                <a:solidFill>
                  <a:schemeClr val="tx2"/>
                </a:solidFill>
              </a:rPr>
              <a:t>(an bhforáil)</a:t>
            </a:r>
          </a:p>
          <a:p>
            <a:r>
              <a:rPr lang="en-IE" sz="2400" dirty="0" smtClean="0">
                <a:solidFill>
                  <a:schemeClr val="tx2"/>
                </a:solidFill>
              </a:rPr>
              <a:t>Áit a díoladh an morgáiste, sonraí an sannacháin</a:t>
            </a:r>
            <a:endParaRPr lang="en-IE" sz="2400" dirty="0">
              <a:solidFill>
                <a:schemeClr val="tx2"/>
              </a:solidFill>
            </a:endParaRPr>
          </a:p>
        </p:txBody>
      </p:sp>
    </p:spTree>
    <p:extLst>
      <p:ext uri="{BB962C8B-B14F-4D97-AF65-F5344CB8AC3E}">
        <p14:creationId xmlns:p14="http://schemas.microsoft.com/office/powerpoint/2010/main" xmlns="" val="3085240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3218"/>
            <a:ext cx="8596668" cy="801859"/>
          </a:xfrm>
        </p:spPr>
        <p:txBody>
          <a:bodyPr>
            <a:normAutofit/>
          </a:bodyPr>
          <a:lstStyle/>
          <a:p>
            <a:pPr algn="ctr"/>
            <a:r>
              <a:rPr lang="en-IE" dirty="0" smtClean="0"/>
              <a:t>Mar atá ag tarlú in iarbhír</a:t>
            </a:r>
            <a:endParaRPr lang="en-IE" dirty="0"/>
          </a:p>
        </p:txBody>
      </p:sp>
      <p:sp>
        <p:nvSpPr>
          <p:cNvPr id="3" name="Content Placeholder 2"/>
          <p:cNvSpPr>
            <a:spLocks noGrp="1"/>
          </p:cNvSpPr>
          <p:nvPr>
            <p:ph idx="1"/>
          </p:nvPr>
        </p:nvSpPr>
        <p:spPr>
          <a:xfrm>
            <a:off x="677333" y="942534"/>
            <a:ext cx="9507675" cy="5627077"/>
          </a:xfrm>
        </p:spPr>
        <p:txBody>
          <a:bodyPr>
            <a:noAutofit/>
          </a:bodyPr>
          <a:lstStyle/>
          <a:p>
            <a:r>
              <a:rPr lang="en-IE" sz="2600" dirty="0" smtClean="0"/>
              <a:t>Níl aon </a:t>
            </a:r>
            <a:r>
              <a:rPr lang="en-IE" sz="2600" dirty="0" err="1" smtClean="0"/>
              <a:t>dílúacháil</a:t>
            </a:r>
            <a:r>
              <a:rPr lang="en-IE" sz="2600" dirty="0" smtClean="0"/>
              <a:t> fiachais urraithe ag tarlú roimh </a:t>
            </a:r>
            <a:r>
              <a:rPr lang="en-IE" sz="2600" dirty="0" err="1" smtClean="0"/>
              <a:t>athshealbhú</a:t>
            </a:r>
            <a:r>
              <a:rPr lang="en-IE" sz="2600" dirty="0" smtClean="0"/>
              <a:t>, cé go mbeartaítear é san Acht um </a:t>
            </a:r>
            <a:r>
              <a:rPr lang="en-IE" sz="2600" dirty="0" err="1" smtClean="0"/>
              <a:t>Dhóchmhainneacht</a:t>
            </a:r>
            <a:r>
              <a:rPr lang="en-IE" sz="2600" dirty="0" smtClean="0"/>
              <a:t> Phearsanta (PI) 2012</a:t>
            </a:r>
          </a:p>
          <a:p>
            <a:r>
              <a:rPr lang="en-IE" sz="2600" dirty="0" smtClean="0"/>
              <a:t>Déanann an chuid is mó de Cláraitheoirí Contae </a:t>
            </a:r>
            <a:r>
              <a:rPr lang="en-IE" sz="2600" dirty="0" err="1" smtClean="0"/>
              <a:t>athshealbhú</a:t>
            </a:r>
            <a:r>
              <a:rPr lang="en-IE" sz="2600" dirty="0" smtClean="0"/>
              <a:t> neamhriachtanacha a sheachaint trí idirbheartaíocht (MARP </a:t>
            </a:r>
            <a:r>
              <a:rPr lang="en-IE" sz="2600" dirty="0"/>
              <a:t>2?)</a:t>
            </a:r>
          </a:p>
          <a:p>
            <a:r>
              <a:rPr lang="en-IE" sz="2600" dirty="0" smtClean="0"/>
              <a:t>Is riachtanach rannpháirtíocht an iasachtaí agus and </a:t>
            </a:r>
            <a:r>
              <a:rPr lang="en-IE" sz="2600" i="1" dirty="0"/>
              <a:t>bona fides </a:t>
            </a:r>
            <a:r>
              <a:rPr lang="en-IE" sz="2600" dirty="0" smtClean="0"/>
              <a:t>ach is iomaí cosantóir (an-eaglach go minic) nach dtagann chun na cúirte</a:t>
            </a:r>
          </a:p>
          <a:p>
            <a:r>
              <a:rPr lang="en-IE" sz="2600" dirty="0" smtClean="0"/>
              <a:t>Conas is féidir é seo a fheabhsú? – </a:t>
            </a:r>
            <a:r>
              <a:rPr lang="en-IE" sz="2600" dirty="0" err="1" smtClean="0"/>
              <a:t>Imfháluithe</a:t>
            </a:r>
            <a:r>
              <a:rPr lang="en-IE" sz="2600" dirty="0" smtClean="0"/>
              <a:t> le himeachtaí a chuireann teagmháil le MABS/LAB chun cinn, feachtais fhaisnéise poiblí ina gcuirtear béim ar chúnamh</a:t>
            </a:r>
          </a:p>
          <a:p>
            <a:endParaRPr lang="en-IE" sz="2600" dirty="0" smtClean="0"/>
          </a:p>
          <a:p>
            <a:endParaRPr lang="en-IE" sz="2600" dirty="0" smtClean="0"/>
          </a:p>
          <a:p>
            <a:endParaRPr lang="en-IE" sz="2600" dirty="0" smtClean="0"/>
          </a:p>
          <a:p>
            <a:endParaRPr lang="en-IE" sz="2600" dirty="0"/>
          </a:p>
        </p:txBody>
      </p:sp>
    </p:spTree>
    <p:extLst>
      <p:ext uri="{BB962C8B-B14F-4D97-AF65-F5344CB8AC3E}">
        <p14:creationId xmlns:p14="http://schemas.microsoft.com/office/powerpoint/2010/main" xmlns="" val="848406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3440"/>
          </a:xfrm>
        </p:spPr>
        <p:txBody>
          <a:bodyPr>
            <a:normAutofit/>
          </a:bodyPr>
          <a:lstStyle/>
          <a:p>
            <a:pPr algn="ctr"/>
            <a:r>
              <a:rPr lang="en-IE" dirty="0" smtClean="0"/>
              <a:t>Mar atá ag tarlú in iarbhír</a:t>
            </a:r>
            <a:endParaRPr lang="en-IE" dirty="0"/>
          </a:p>
        </p:txBody>
      </p:sp>
      <p:sp>
        <p:nvSpPr>
          <p:cNvPr id="3" name="Content Placeholder 2"/>
          <p:cNvSpPr>
            <a:spLocks noGrp="1"/>
          </p:cNvSpPr>
          <p:nvPr>
            <p:ph idx="1"/>
          </p:nvPr>
        </p:nvSpPr>
        <p:spPr>
          <a:xfrm>
            <a:off x="677334" y="1533379"/>
            <a:ext cx="9099712" cy="4507984"/>
          </a:xfrm>
        </p:spPr>
        <p:txBody>
          <a:bodyPr>
            <a:normAutofit fontScale="92500" lnSpcReduction="20000"/>
          </a:bodyPr>
          <a:lstStyle/>
          <a:p>
            <a:r>
              <a:rPr lang="en-IE" sz="2800" dirty="0" smtClean="0"/>
              <a:t>Ní dheachaigh roinnt iasachtaithe i ngleic in aon chor/stop siad le dul i ngleic agus seans go bhfuil cumas réasúnta íocaíochta acu</a:t>
            </a:r>
          </a:p>
          <a:p>
            <a:r>
              <a:rPr lang="en-IE" sz="2800" dirty="0" smtClean="0"/>
              <a:t>Is toisc chinntitheach fós cothromas diúltach (agus fiacha iarmharach morgáiste a dhíscríobh i ndiaidh díola)</a:t>
            </a:r>
            <a:endParaRPr lang="en-IE" sz="2800" dirty="0"/>
          </a:p>
          <a:p>
            <a:r>
              <a:rPr lang="en-IE" sz="2800" dirty="0" smtClean="0"/>
              <a:t>I ndiaidh tamaill seans go bhfuil feabhas tagtha ar chumas daoine áirithe ach táid ann gur léir a bhfuil morgáistí neamh-iniompartha acu</a:t>
            </a:r>
          </a:p>
          <a:p>
            <a:r>
              <a:rPr lang="en-IE" sz="2800" dirty="0" smtClean="0"/>
              <a:t>Cá bhfuil an scéim leathnaithe ‘cíos in ionad morgáiste’? </a:t>
            </a:r>
          </a:p>
          <a:p>
            <a:r>
              <a:rPr lang="en-IE" sz="2800" dirty="0" smtClean="0"/>
              <a:t>Ní léir ach oiread an mbeidh cabhair le hachainíocha ar fhéimheacht san áireamh sa scéim nua comhairle</a:t>
            </a:r>
            <a:endParaRPr lang="en-IE" sz="2800" dirty="0"/>
          </a:p>
          <a:p>
            <a:endParaRPr lang="en-IE" sz="2800" dirty="0"/>
          </a:p>
          <a:p>
            <a:endParaRPr lang="en-IE" sz="2600" dirty="0"/>
          </a:p>
          <a:p>
            <a:endParaRPr lang="en-IE" sz="2600" dirty="0"/>
          </a:p>
        </p:txBody>
      </p:sp>
    </p:spTree>
    <p:extLst>
      <p:ext uri="{BB962C8B-B14F-4D97-AF65-F5344CB8AC3E}">
        <p14:creationId xmlns:p14="http://schemas.microsoft.com/office/powerpoint/2010/main" xmlns="" val="2069191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98695"/>
          </a:xfrm>
        </p:spPr>
        <p:txBody>
          <a:bodyPr/>
          <a:lstStyle/>
          <a:p>
            <a:pPr algn="ctr"/>
            <a:r>
              <a:rPr lang="en-IE" dirty="0" smtClean="0"/>
              <a:t>Tátal</a:t>
            </a:r>
            <a:endParaRPr lang="en-IE" dirty="0"/>
          </a:p>
        </p:txBody>
      </p:sp>
      <p:sp>
        <p:nvSpPr>
          <p:cNvPr id="3" name="Content Placeholder 2"/>
          <p:cNvSpPr>
            <a:spLocks noGrp="1"/>
          </p:cNvSpPr>
          <p:nvPr>
            <p:ph idx="1"/>
          </p:nvPr>
        </p:nvSpPr>
        <p:spPr>
          <a:xfrm>
            <a:off x="677334" y="1294228"/>
            <a:ext cx="8916832" cy="4747135"/>
          </a:xfrm>
        </p:spPr>
        <p:txBody>
          <a:bodyPr>
            <a:normAutofit fontScale="77500" lnSpcReduction="20000"/>
          </a:bodyPr>
          <a:lstStyle/>
          <a:p>
            <a:r>
              <a:rPr lang="en-IE" sz="3100" dirty="0" smtClean="0"/>
              <a:t>Is </a:t>
            </a:r>
            <a:r>
              <a:rPr lang="en-IE" sz="3100" dirty="0" err="1" smtClean="0"/>
              <a:t>fíorbheag</a:t>
            </a:r>
            <a:r>
              <a:rPr lang="en-IE" sz="3100" dirty="0" smtClean="0"/>
              <a:t> </a:t>
            </a:r>
            <a:r>
              <a:rPr lang="en-IE" sz="3100" dirty="0" smtClean="0"/>
              <a:t>an seans atá ag an gcosantóir </a:t>
            </a:r>
            <a:r>
              <a:rPr lang="en-IE" sz="3100" dirty="0" smtClean="0"/>
              <a:t>iasachtaí ó thaobh an dlí de</a:t>
            </a:r>
          </a:p>
          <a:p>
            <a:r>
              <a:rPr lang="en-IE" sz="3100" dirty="0" smtClean="0"/>
              <a:t>Go ginearálta, deonaítear atráthanna chun dul i mbun comhairle PIP agus chun PIA a mholadh</a:t>
            </a:r>
          </a:p>
          <a:p>
            <a:r>
              <a:rPr lang="en-IE" sz="3100" dirty="0" smtClean="0"/>
              <a:t>Áit a dtéann an t-iasachtaí i ngleic, ní tharlaíonn </a:t>
            </a:r>
            <a:r>
              <a:rPr lang="en-IE" sz="3100" dirty="0" err="1" smtClean="0"/>
              <a:t>athshealbhú</a:t>
            </a:r>
            <a:r>
              <a:rPr lang="en-IE" sz="3100" dirty="0" smtClean="0"/>
              <a:t> ach amháin nuair nach mbíonn aon rogha eile ann</a:t>
            </a:r>
          </a:p>
          <a:p>
            <a:r>
              <a:rPr lang="en-IE" sz="3100" dirty="0" smtClean="0"/>
              <a:t>Ní bhíonn páipéarachas an iasachtóra i gcónaí in ord. Dá bharr sin, bíonn tréimhse ama ann inar féidir feabhas a chur ar chúrsaí</a:t>
            </a:r>
          </a:p>
          <a:p>
            <a:r>
              <a:rPr lang="en-IE" sz="3100" dirty="0" smtClean="0"/>
              <a:t>I mbeagán focal, is é cúram an </a:t>
            </a:r>
            <a:r>
              <a:rPr lang="en-IE" sz="3100" dirty="0" err="1" smtClean="0"/>
              <a:t>pléadálaí</a:t>
            </a:r>
            <a:r>
              <a:rPr lang="en-IE" sz="3100" dirty="0" smtClean="0"/>
              <a:t> </a:t>
            </a:r>
            <a:r>
              <a:rPr lang="en-IE" sz="3100" dirty="0" err="1" smtClean="0"/>
              <a:t>athshealbhú</a:t>
            </a:r>
            <a:r>
              <a:rPr lang="en-IE" sz="3100" dirty="0" smtClean="0"/>
              <a:t> árais </a:t>
            </a:r>
            <a:r>
              <a:rPr lang="en-IE" sz="3100" dirty="0" smtClean="0"/>
              <a:t>theaghlaigh </a:t>
            </a:r>
            <a:r>
              <a:rPr lang="en-IE" sz="3100" dirty="0" smtClean="0"/>
              <a:t>a sheachaint nuair is </a:t>
            </a:r>
            <a:r>
              <a:rPr lang="en-IE" sz="3100" dirty="0" smtClean="0"/>
              <a:t>féidir, </a:t>
            </a:r>
            <a:r>
              <a:rPr lang="en-IE" sz="3100" dirty="0" smtClean="0"/>
              <a:t>trí </a:t>
            </a:r>
            <a:r>
              <a:rPr lang="en-IE" sz="3100" dirty="0" err="1" smtClean="0"/>
              <a:t>fhorairdeall</a:t>
            </a:r>
            <a:r>
              <a:rPr lang="en-IE" sz="3100" dirty="0" smtClean="0"/>
              <a:t>, trí </a:t>
            </a:r>
            <a:r>
              <a:rPr lang="en-IE" sz="3100" dirty="0" err="1" smtClean="0"/>
              <a:t>áiteamh</a:t>
            </a:r>
            <a:r>
              <a:rPr lang="en-IE" sz="3100" dirty="0" smtClean="0"/>
              <a:t> agus trí chomhoibriú le seirbhísí eile</a:t>
            </a:r>
          </a:p>
          <a:p>
            <a:endParaRPr lang="en-IE" sz="2800" dirty="0" smtClean="0"/>
          </a:p>
        </p:txBody>
      </p:sp>
    </p:spTree>
    <p:extLst>
      <p:ext uri="{BB962C8B-B14F-4D97-AF65-F5344CB8AC3E}">
        <p14:creationId xmlns:p14="http://schemas.microsoft.com/office/powerpoint/2010/main" xmlns="" val="4049044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804291" cy="1866314"/>
          </a:xfrm>
        </p:spPr>
        <p:txBody>
          <a:bodyPr>
            <a:noAutofit/>
          </a:bodyPr>
          <a:lstStyle/>
          <a:p>
            <a:pPr algn="ctr"/>
            <a:r>
              <a:rPr lang="en-IE" sz="4000" dirty="0" smtClean="0"/>
              <a:t>Figiúirí </a:t>
            </a:r>
            <a:r>
              <a:rPr lang="en-IE" sz="4000" dirty="0" err="1" smtClean="0"/>
              <a:t>athshealbhaithe</a:t>
            </a:r>
            <a:r>
              <a:rPr lang="en-IE" sz="4000" dirty="0" smtClean="0"/>
              <a:t> </a:t>
            </a:r>
            <a:br>
              <a:rPr lang="en-IE" sz="4000" dirty="0" smtClean="0"/>
            </a:br>
            <a:r>
              <a:rPr lang="en-IE" sz="4000" dirty="0" smtClean="0"/>
              <a:t>le haghaidh trí bliana </a:t>
            </a:r>
            <a:br>
              <a:rPr lang="en-IE" sz="4000" dirty="0" smtClean="0"/>
            </a:br>
            <a:r>
              <a:rPr lang="en-IE" sz="4000" dirty="0" err="1" smtClean="0"/>
              <a:t>Príomh</a:t>
            </a:r>
            <a:r>
              <a:rPr lang="en-IE" sz="4000" dirty="0" smtClean="0"/>
              <a:t>-Thithe Cónaithe(PTC)amháin</a:t>
            </a:r>
            <a:endParaRPr lang="en-IE" sz="4000" dirty="0"/>
          </a:p>
        </p:txBody>
      </p:sp>
      <p:sp>
        <p:nvSpPr>
          <p:cNvPr id="3" name="Content Placeholder 2"/>
          <p:cNvSpPr>
            <a:spLocks noGrp="1"/>
          </p:cNvSpPr>
          <p:nvPr>
            <p:ph idx="1"/>
          </p:nvPr>
        </p:nvSpPr>
        <p:spPr>
          <a:xfrm>
            <a:off x="677334" y="2532185"/>
            <a:ext cx="8596668" cy="3509177"/>
          </a:xfrm>
        </p:spPr>
        <p:txBody>
          <a:bodyPr>
            <a:normAutofit fontScale="62500" lnSpcReduction="20000"/>
          </a:bodyPr>
          <a:lstStyle/>
          <a:p>
            <a:pPr marL="0" indent="0">
              <a:buNone/>
            </a:pPr>
            <a:r>
              <a:rPr lang="en-IE" b="1" dirty="0" smtClean="0"/>
              <a:t>                  </a:t>
            </a:r>
          </a:p>
          <a:p>
            <a:pPr marL="0" indent="0" algn="ctr">
              <a:buNone/>
            </a:pPr>
            <a:r>
              <a:rPr lang="en-IE" b="1" dirty="0" smtClean="0"/>
              <a:t>  	 </a:t>
            </a:r>
            <a:r>
              <a:rPr lang="en-IE" sz="2800" b="1" dirty="0" smtClean="0"/>
              <a:t>Cásanna Nua 	Orduithe      Forghníomhú    		Géilleadh</a:t>
            </a:r>
          </a:p>
          <a:p>
            <a:pPr marL="0" indent="0">
              <a:buNone/>
            </a:pPr>
            <a:endParaRPr lang="en-IE" sz="2800" b="1" dirty="0" smtClean="0"/>
          </a:p>
          <a:p>
            <a:pPr marL="0" indent="0">
              <a:buNone/>
            </a:pPr>
            <a:r>
              <a:rPr lang="en-IE" sz="2800" b="1" dirty="0" smtClean="0"/>
              <a:t>	2013         	3,846           	626             		251                	515</a:t>
            </a:r>
            <a:endParaRPr lang="en-IE" sz="2800" dirty="0"/>
          </a:p>
          <a:p>
            <a:pPr marL="0" indent="0">
              <a:buNone/>
            </a:pPr>
            <a:r>
              <a:rPr lang="en-IE" sz="2800" b="1" dirty="0" smtClean="0"/>
              <a:t>	2014       	11,424          968             		313                	998</a:t>
            </a:r>
            <a:endParaRPr lang="en-IE" sz="2800" dirty="0"/>
          </a:p>
          <a:p>
            <a:pPr marL="0" indent="0">
              <a:buNone/>
            </a:pPr>
            <a:r>
              <a:rPr lang="en-IE" sz="2800" b="1" dirty="0" smtClean="0"/>
              <a:t>	2015         	7,902        	1,517          		726                	809</a:t>
            </a:r>
            <a:endParaRPr lang="en-IE" sz="2800" dirty="0"/>
          </a:p>
          <a:p>
            <a:pPr marL="0" indent="0">
              <a:buNone/>
            </a:pPr>
            <a:r>
              <a:rPr lang="en-IE" sz="2800" b="1" dirty="0"/>
              <a:t> </a:t>
            </a:r>
            <a:endParaRPr lang="en-IE" sz="2800" dirty="0"/>
          </a:p>
          <a:p>
            <a:pPr marL="0" indent="0">
              <a:buNone/>
            </a:pPr>
            <a:r>
              <a:rPr lang="en-IE" sz="2800" b="1" dirty="0" smtClean="0"/>
              <a:t>	Líon        	23,172        	3,111         		1,290  (3,612)  	2,322      </a:t>
            </a:r>
            <a:endParaRPr lang="en-IE" sz="2800" dirty="0"/>
          </a:p>
          <a:p>
            <a:pPr marL="0" indent="0">
              <a:buNone/>
            </a:pPr>
            <a:r>
              <a:rPr lang="en-IE" sz="2800" b="1" dirty="0"/>
              <a:t> </a:t>
            </a:r>
            <a:r>
              <a:rPr lang="en-IE" sz="2800" b="1" dirty="0" smtClean="0"/>
              <a:t>	Iomlán</a:t>
            </a:r>
          </a:p>
          <a:p>
            <a:pPr marL="0" indent="0">
              <a:buNone/>
            </a:pPr>
            <a:r>
              <a:rPr lang="en-IE" sz="2800" dirty="0" smtClean="0"/>
              <a:t>Foinse: Tuarascálacha Ráithiúla Comhleantacha de chuid an Bhainc Ceannais</a:t>
            </a:r>
            <a:endParaRPr lang="en-IE" sz="2800" dirty="0"/>
          </a:p>
          <a:p>
            <a:endParaRPr lang="en-IE" dirty="0"/>
          </a:p>
        </p:txBody>
      </p:sp>
    </p:spTree>
    <p:extLst>
      <p:ext uri="{BB962C8B-B14F-4D97-AF65-F5344CB8AC3E}">
        <p14:creationId xmlns:p14="http://schemas.microsoft.com/office/powerpoint/2010/main" xmlns="" val="765242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t/>
            </a:r>
            <a:br>
              <a:rPr lang="en-IE" dirty="0" smtClean="0"/>
            </a:br>
            <a:r>
              <a:rPr lang="en-IE" sz="4400" dirty="0" err="1" smtClean="0"/>
              <a:t>Príomhstatisticí</a:t>
            </a:r>
            <a:r>
              <a:rPr lang="en-IE" sz="4400" dirty="0" smtClean="0"/>
              <a:t> Riaráiste</a:t>
            </a:r>
            <a:endParaRPr lang="en-IE" sz="4400" dirty="0"/>
          </a:p>
        </p:txBody>
      </p:sp>
      <p:sp>
        <p:nvSpPr>
          <p:cNvPr id="3" name="Content Placeholder 2"/>
          <p:cNvSpPr>
            <a:spLocks noGrp="1"/>
          </p:cNvSpPr>
          <p:nvPr>
            <p:ph idx="1"/>
          </p:nvPr>
        </p:nvSpPr>
        <p:spPr/>
        <p:txBody>
          <a:bodyPr>
            <a:normAutofit fontScale="92500" lnSpcReduction="10000"/>
          </a:bodyPr>
          <a:lstStyle/>
          <a:p>
            <a:endParaRPr lang="en-IE" sz="2800" dirty="0" smtClean="0"/>
          </a:p>
          <a:p>
            <a:r>
              <a:rPr lang="en-IE" sz="2800" dirty="0" smtClean="0"/>
              <a:t>Ag deireadh 2013, bhí 33,589 morgáiste PTC i riaráiste ar feadh tréimhse níos faide ná dhá bhliain, 34.8% de líon iomlán an riaráiste</a:t>
            </a:r>
          </a:p>
          <a:p>
            <a:r>
              <a:rPr lang="en-IE" sz="2800" dirty="0" smtClean="0"/>
              <a:t>Faoi dheireadh 2014, ba 37,778 an uimhir seo, sin 48.0</a:t>
            </a:r>
            <a:r>
              <a:rPr lang="en-IE" sz="2800" dirty="0"/>
              <a:t>% </a:t>
            </a:r>
            <a:r>
              <a:rPr lang="en-IE" sz="2800" dirty="0" smtClean="0"/>
              <a:t>den iomlán</a:t>
            </a:r>
          </a:p>
          <a:p>
            <a:r>
              <a:rPr lang="en-IE" sz="2800" dirty="0" smtClean="0"/>
              <a:t>Ag deireadh 2015, bhí 36,351 i riaráiste ar feadh tréimhse níos faide ná dhá bhliain, sin 58.7% de líon  iomlán an riaráiste</a:t>
            </a:r>
          </a:p>
          <a:p>
            <a:endParaRPr lang="en-IE" sz="2800" dirty="0"/>
          </a:p>
        </p:txBody>
      </p:sp>
    </p:spTree>
    <p:extLst>
      <p:ext uri="{BB962C8B-B14F-4D97-AF65-F5344CB8AC3E}">
        <p14:creationId xmlns:p14="http://schemas.microsoft.com/office/powerpoint/2010/main" xmlns="" val="2812408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1692"/>
            <a:ext cx="9113780" cy="1237957"/>
          </a:xfrm>
        </p:spPr>
        <p:txBody>
          <a:bodyPr/>
          <a:lstStyle/>
          <a:p>
            <a:pPr algn="ctr"/>
            <a:r>
              <a:rPr lang="en-IE" dirty="0" smtClean="0"/>
              <a:t> </a:t>
            </a:r>
            <a:r>
              <a:rPr lang="en-IE" sz="3200" dirty="0" smtClean="0"/>
              <a:t>Cód Iompair maidir le Riaráiste Morgáiste (CCMA) agus an Próiseas MARP</a:t>
            </a:r>
            <a:endParaRPr lang="en-IE" sz="3200" dirty="0"/>
          </a:p>
        </p:txBody>
      </p:sp>
      <p:sp>
        <p:nvSpPr>
          <p:cNvPr id="3" name="Content Placeholder 2"/>
          <p:cNvSpPr>
            <a:spLocks noGrp="1"/>
          </p:cNvSpPr>
          <p:nvPr>
            <p:ph idx="1"/>
          </p:nvPr>
        </p:nvSpPr>
        <p:spPr>
          <a:xfrm>
            <a:off x="677334" y="1533378"/>
            <a:ext cx="8596668" cy="4994031"/>
          </a:xfrm>
        </p:spPr>
        <p:txBody>
          <a:bodyPr>
            <a:noAutofit/>
          </a:bodyPr>
          <a:lstStyle/>
          <a:p>
            <a:r>
              <a:rPr lang="en-IE" sz="2400" dirty="0" smtClean="0"/>
              <a:t>Próiseas réitigh éigeantach </a:t>
            </a:r>
            <a:r>
              <a:rPr lang="en-IE" sz="2400" dirty="0" err="1" smtClean="0"/>
              <a:t>réamhdhlíthiúil</a:t>
            </a:r>
            <a:endParaRPr lang="en-IE" sz="2400" dirty="0" smtClean="0"/>
          </a:p>
          <a:p>
            <a:r>
              <a:rPr lang="en-IE" sz="2400" dirty="0" smtClean="0"/>
              <a:t>Déanann an </a:t>
            </a:r>
            <a:r>
              <a:rPr lang="en-IE" sz="2400" dirty="0" err="1" smtClean="0"/>
              <a:t>tIasachtóir</a:t>
            </a:r>
            <a:r>
              <a:rPr lang="en-IE" sz="2400" dirty="0" smtClean="0"/>
              <a:t> measúnú ar </a:t>
            </a:r>
            <a:r>
              <a:rPr lang="en-IE" sz="2400" smtClean="0"/>
              <a:t>roghanna shocraíochta malairte </a:t>
            </a:r>
            <a:r>
              <a:rPr lang="en-IE" sz="2400" dirty="0" smtClean="0"/>
              <a:t>le haghaidh íocaíochta(ARA’s)– 1) Tairgtear ARA (d’fheadfadh an t-iasachtaí é a dhiúltú -‘mí-oiriúnach’) 2) Ní thairgtear ARA 3) Meastar nach bhfuil an </a:t>
            </a:r>
            <a:r>
              <a:rPr lang="en-IE" sz="2400" dirty="0" err="1" smtClean="0"/>
              <a:t>tIasachtaí</a:t>
            </a:r>
            <a:r>
              <a:rPr lang="en-IE" sz="2400" dirty="0" smtClean="0"/>
              <a:t> ag comhoibriú</a:t>
            </a:r>
          </a:p>
          <a:p>
            <a:r>
              <a:rPr lang="en-IE" sz="2400" dirty="0" err="1" smtClean="0"/>
              <a:t>Meascheart</a:t>
            </a:r>
            <a:r>
              <a:rPr lang="en-IE" sz="2400" dirty="0" smtClean="0"/>
              <a:t> achomhairc i gcoinne aon cheann de na cinntí </a:t>
            </a:r>
            <a:r>
              <a:rPr lang="en-IE" sz="2400" u="sng" dirty="0" smtClean="0"/>
              <a:t>substaintiúil</a:t>
            </a:r>
            <a:r>
              <a:rPr lang="en-IE" sz="2400" dirty="0" smtClean="0"/>
              <a:t> seo ach ní bhaineann ceart achomhairc neamhspleách</a:t>
            </a:r>
          </a:p>
          <a:p>
            <a:r>
              <a:rPr lang="en-IE" sz="2400" dirty="0" smtClean="0"/>
              <a:t>D’fhéadfadh gearáin don FSO ar chúrsaí </a:t>
            </a:r>
            <a:r>
              <a:rPr lang="en-IE" sz="2400" u="sng" dirty="0" smtClean="0"/>
              <a:t>próisis</a:t>
            </a:r>
            <a:r>
              <a:rPr lang="en-IE" sz="2400" dirty="0" smtClean="0"/>
              <a:t> gníomhaíocht a mhoilliú</a:t>
            </a:r>
          </a:p>
          <a:p>
            <a:r>
              <a:rPr lang="en-IE" sz="2400" dirty="0" smtClean="0"/>
              <a:t>Fanann an chothromaíocht cumhachta leis an iasachtóir</a:t>
            </a:r>
          </a:p>
        </p:txBody>
      </p:sp>
    </p:spTree>
    <p:extLst>
      <p:ext uri="{BB962C8B-B14F-4D97-AF65-F5344CB8AC3E}">
        <p14:creationId xmlns:p14="http://schemas.microsoft.com/office/powerpoint/2010/main" xmlns="" val="1816750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50388"/>
          </a:xfrm>
        </p:spPr>
        <p:txBody>
          <a:bodyPr/>
          <a:lstStyle/>
          <a:p>
            <a:pPr algn="ctr"/>
            <a:r>
              <a:rPr lang="en-IE" dirty="0" smtClean="0"/>
              <a:t>Stádas dlíthiúil an CCMA/MARP</a:t>
            </a:r>
            <a:endParaRPr lang="en-IE" dirty="0"/>
          </a:p>
        </p:txBody>
      </p:sp>
      <p:sp>
        <p:nvSpPr>
          <p:cNvPr id="3" name="Content Placeholder 2"/>
          <p:cNvSpPr>
            <a:spLocks noGrp="1"/>
          </p:cNvSpPr>
          <p:nvPr>
            <p:ph idx="1"/>
          </p:nvPr>
        </p:nvSpPr>
        <p:spPr>
          <a:xfrm>
            <a:off x="677334" y="1350498"/>
            <a:ext cx="8596668" cy="4768948"/>
          </a:xfrm>
        </p:spPr>
        <p:txBody>
          <a:bodyPr>
            <a:noAutofit/>
          </a:bodyPr>
          <a:lstStyle/>
          <a:p>
            <a:r>
              <a:rPr lang="en-IE" sz="2600" dirty="0" smtClean="0"/>
              <a:t>Bealtaine 2015, chinn an Chúirt Uachtarach in Irish Life and Permanent PLC agus Dunne agus </a:t>
            </a:r>
            <a:r>
              <a:rPr lang="en-IE" sz="2600" dirty="0" err="1" smtClean="0"/>
              <a:t>Dunphy</a:t>
            </a:r>
            <a:r>
              <a:rPr lang="en-IE" sz="2600" dirty="0" smtClean="0"/>
              <a:t> go raibh an CCMA neamh-inghlactha go bhunúsach in imeachtaí </a:t>
            </a:r>
            <a:r>
              <a:rPr lang="en-IE" sz="2600" dirty="0" err="1" smtClean="0"/>
              <a:t>athshealbhaithe</a:t>
            </a:r>
            <a:r>
              <a:rPr lang="en-IE" sz="2600" dirty="0" smtClean="0"/>
              <a:t>, taobh amuigh den riachtanas ‘moratóir’ a chomhlíonadh sula thionscnaítear caingean</a:t>
            </a:r>
          </a:p>
          <a:p>
            <a:r>
              <a:rPr lang="en-IE" sz="2600" dirty="0" smtClean="0"/>
              <a:t>Iúil 2015, chinn an Ard-Chúirt in </a:t>
            </a:r>
            <a:r>
              <a:rPr lang="en-IE" sz="2600" dirty="0" err="1" smtClean="0"/>
              <a:t>Stepstone</a:t>
            </a:r>
            <a:r>
              <a:rPr lang="en-IE" sz="2600" dirty="0" smtClean="0"/>
              <a:t> Mortgage Funding Ltd agus Hughes go raibh an gearánaí tar </a:t>
            </a:r>
            <a:r>
              <a:rPr lang="en-IE" sz="2600" dirty="0" err="1" smtClean="0"/>
              <a:t>eis</a:t>
            </a:r>
            <a:r>
              <a:rPr lang="en-IE" sz="2600" dirty="0" smtClean="0"/>
              <a:t> a bheith i mbun </a:t>
            </a:r>
            <a:r>
              <a:rPr lang="en-IE" sz="2600" dirty="0" err="1" smtClean="0"/>
              <a:t>comhlíontachta</a:t>
            </a:r>
            <a:r>
              <a:rPr lang="en-IE" sz="2600" dirty="0" smtClean="0"/>
              <a:t> ‘ticbhosca’ agus ‘</a:t>
            </a:r>
            <a:r>
              <a:rPr lang="en-IE" sz="2600" dirty="0" err="1" smtClean="0"/>
              <a:t>foirmleach</a:t>
            </a:r>
            <a:r>
              <a:rPr lang="en-IE" sz="2600" dirty="0" smtClean="0"/>
              <a:t>’ maidir leis an CCMA ach deonaíodh an moratóir toisc gur comhlíonadh é</a:t>
            </a:r>
            <a:endParaRPr lang="en-IE" sz="2600" dirty="0"/>
          </a:p>
        </p:txBody>
      </p:sp>
    </p:spTree>
    <p:extLst>
      <p:ext uri="{BB962C8B-B14F-4D97-AF65-F5344CB8AC3E}">
        <p14:creationId xmlns:p14="http://schemas.microsoft.com/office/powerpoint/2010/main" xmlns="" val="2683945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775" y="609600"/>
            <a:ext cx="9200271" cy="1320800"/>
          </a:xfrm>
        </p:spPr>
        <p:txBody>
          <a:bodyPr>
            <a:normAutofit fontScale="90000"/>
          </a:bodyPr>
          <a:lstStyle/>
          <a:p>
            <a:pPr algn="ctr"/>
            <a:r>
              <a:rPr lang="en-IE" dirty="0" smtClean="0"/>
              <a:t/>
            </a:r>
            <a:br>
              <a:rPr lang="en-IE" dirty="0" smtClean="0"/>
            </a:br>
            <a:r>
              <a:rPr lang="en-IE" dirty="0" smtClean="0"/>
              <a:t>Sliocht tábhachtach as rialú na Cúirte Uachtaraí</a:t>
            </a:r>
            <a:endParaRPr lang="en-IE" dirty="0"/>
          </a:p>
        </p:txBody>
      </p:sp>
      <p:sp>
        <p:nvSpPr>
          <p:cNvPr id="3" name="Content Placeholder 2"/>
          <p:cNvSpPr>
            <a:spLocks noGrp="1"/>
          </p:cNvSpPr>
          <p:nvPr>
            <p:ph idx="1"/>
          </p:nvPr>
        </p:nvSpPr>
        <p:spPr/>
        <p:txBody>
          <a:bodyPr>
            <a:normAutofit fontScale="92500" lnSpcReduction="20000"/>
          </a:bodyPr>
          <a:lstStyle/>
          <a:p>
            <a:pPr marL="109728" indent="0">
              <a:buNone/>
            </a:pPr>
            <a:r>
              <a:rPr lang="en-IE" sz="2600" i="1" dirty="0">
                <a:solidFill>
                  <a:srgbClr val="C00000"/>
                </a:solidFill>
              </a:rPr>
              <a:t>‘If it is to be </a:t>
            </a:r>
            <a:r>
              <a:rPr lang="en-IE" sz="2600" i="1" dirty="0" smtClean="0">
                <a:solidFill>
                  <a:srgbClr val="C00000"/>
                </a:solidFill>
              </a:rPr>
              <a:t>regarded, </a:t>
            </a:r>
            <a:r>
              <a:rPr lang="en-IE" sz="2600" i="1" dirty="0">
                <a:solidFill>
                  <a:srgbClr val="C00000"/>
                </a:solidFill>
              </a:rPr>
              <a:t>as a matter of policy, that the law governing the circumstances in which financial institutions may be entitled to possession is too heavily weighted in favour of those financial institutions then it is, in accordance with the separation of powers, a matter for the Oireachtas to recalibrate those laws. No such formal </a:t>
            </a:r>
            <a:r>
              <a:rPr lang="en-IE" sz="2600" i="1" dirty="0" smtClean="0">
                <a:solidFill>
                  <a:srgbClr val="C00000"/>
                </a:solidFill>
              </a:rPr>
              <a:t>recalibration </a:t>
            </a:r>
            <a:r>
              <a:rPr lang="en-IE" sz="2600" i="1" dirty="0">
                <a:solidFill>
                  <a:srgbClr val="C00000"/>
                </a:solidFill>
              </a:rPr>
              <a:t>has yet taken place</a:t>
            </a:r>
            <a:r>
              <a:rPr lang="en-IE" sz="2600" i="1" dirty="0" smtClean="0">
                <a:solidFill>
                  <a:srgbClr val="C00000"/>
                </a:solidFill>
              </a:rPr>
              <a:t>’.</a:t>
            </a:r>
          </a:p>
          <a:p>
            <a:pPr marL="109728" indent="0">
              <a:buNone/>
            </a:pPr>
            <a:r>
              <a:rPr lang="en-IE" sz="2600" i="1" dirty="0" smtClean="0">
                <a:solidFill>
                  <a:srgbClr val="C00000"/>
                </a:solidFill>
              </a:rPr>
              <a:t>‘</a:t>
            </a:r>
            <a:r>
              <a:rPr lang="en-IE" sz="2600" i="1" dirty="0">
                <a:solidFill>
                  <a:srgbClr val="C00000"/>
                </a:solidFill>
              </a:rPr>
              <a:t>In the absence of there being some legal basis on which it can be said that the right to possession has not been established or does not arise, then the only role which the Court may have is, occasionally, to adjourn a case to afford an opportunity for some accommodation to be reached</a:t>
            </a:r>
            <a:r>
              <a:rPr lang="en-IE" sz="2600" i="1" dirty="0" smtClean="0">
                <a:solidFill>
                  <a:srgbClr val="C00000"/>
                </a:solidFill>
              </a:rPr>
              <a:t>’.</a:t>
            </a:r>
            <a:endParaRPr lang="en-IE" sz="2600" i="1" dirty="0">
              <a:solidFill>
                <a:srgbClr val="C00000"/>
              </a:solidFill>
            </a:endParaRPr>
          </a:p>
          <a:p>
            <a:pPr marL="109728" indent="0">
              <a:buNone/>
            </a:pPr>
            <a:endParaRPr lang="en-IE" i="1" dirty="0"/>
          </a:p>
          <a:p>
            <a:endParaRPr lang="en-IE" dirty="0"/>
          </a:p>
        </p:txBody>
      </p:sp>
    </p:spTree>
    <p:extLst>
      <p:ext uri="{BB962C8B-B14F-4D97-AF65-F5344CB8AC3E}">
        <p14:creationId xmlns:p14="http://schemas.microsoft.com/office/powerpoint/2010/main" xmlns="" val="2634439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dirty="0" smtClean="0"/>
              <a:t/>
            </a:r>
            <a:br>
              <a:rPr lang="en-IE" dirty="0" smtClean="0"/>
            </a:br>
            <a:r>
              <a:rPr lang="en-IE" dirty="0" smtClean="0"/>
              <a:t>Cosaint an-teoranta le haghaidh iasachtaithe</a:t>
            </a:r>
            <a:endParaRPr lang="en-IE" dirty="0"/>
          </a:p>
        </p:txBody>
      </p:sp>
      <p:sp>
        <p:nvSpPr>
          <p:cNvPr id="3" name="Content Placeholder 2"/>
          <p:cNvSpPr>
            <a:spLocks noGrp="1"/>
          </p:cNvSpPr>
          <p:nvPr>
            <p:ph idx="1"/>
          </p:nvPr>
        </p:nvSpPr>
        <p:spPr>
          <a:xfrm>
            <a:off x="677334" y="1814733"/>
            <a:ext cx="8596668" cy="4226630"/>
          </a:xfrm>
        </p:spPr>
        <p:txBody>
          <a:bodyPr>
            <a:normAutofit fontScale="92500" lnSpcReduction="20000"/>
          </a:bodyPr>
          <a:lstStyle/>
          <a:p>
            <a:r>
              <a:rPr lang="en-IE" sz="2800" dirty="0" smtClean="0"/>
              <a:t>Déanann Dunne agus </a:t>
            </a:r>
            <a:r>
              <a:rPr lang="en-IE" sz="2800" dirty="0" err="1" smtClean="0"/>
              <a:t>Dunphy</a:t>
            </a:r>
            <a:r>
              <a:rPr lang="en-IE" sz="2800" dirty="0" smtClean="0"/>
              <a:t> cealú a bheag nó a mhór ar an bpíosa amháin cosaint dlí a d’fhéadfadh a bheith ag an chuid is mó d’iasachtaithe i riaráiste agus a gconarthaí sáraithe acu gan aon dabht</a:t>
            </a:r>
          </a:p>
          <a:p>
            <a:r>
              <a:rPr lang="en-IE" sz="2800" dirty="0" smtClean="0"/>
              <a:t>Tugann ailt 97 agus 100 den Acht um Athchóiriú an Dlí Talún agus Tíolactha 2009 (LCLR) cead d’iasachtóir ordú ar sheilbh agus díol áit a mbíonn gníomhaíochtaí mainneachtana nó sáraithe</a:t>
            </a:r>
          </a:p>
          <a:p>
            <a:r>
              <a:rPr lang="en-IE" sz="2800" dirty="0"/>
              <a:t>In ICS Building Society v Grant (2010) </a:t>
            </a:r>
            <a:r>
              <a:rPr lang="en-IE" sz="2800" dirty="0" smtClean="0"/>
              <a:t>agus i gcinntí ina dhiaidh sin, chuir an Ard-Chúirt ‘</a:t>
            </a:r>
            <a:r>
              <a:rPr lang="en-IE" sz="2800" dirty="0" err="1" smtClean="0"/>
              <a:t>iasachtú</a:t>
            </a:r>
            <a:r>
              <a:rPr lang="en-IE" sz="2800" dirty="0" smtClean="0"/>
              <a:t> meargánta’ as an áireamh mar thort nó cosaint ionchasach i leith </a:t>
            </a:r>
            <a:r>
              <a:rPr lang="en-IE" sz="2800" dirty="0" err="1" smtClean="0"/>
              <a:t>athshealbhaithe</a:t>
            </a:r>
            <a:endParaRPr lang="en-IE" sz="2800" dirty="0"/>
          </a:p>
          <a:p>
            <a:endParaRPr lang="en-IE" sz="2800" dirty="0" smtClean="0"/>
          </a:p>
        </p:txBody>
      </p:sp>
    </p:spTree>
    <p:extLst>
      <p:ext uri="{BB962C8B-B14F-4D97-AF65-F5344CB8AC3E}">
        <p14:creationId xmlns:p14="http://schemas.microsoft.com/office/powerpoint/2010/main" xmlns="" val="585980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23558"/>
            <a:ext cx="8596668" cy="815926"/>
          </a:xfrm>
        </p:spPr>
        <p:txBody>
          <a:bodyPr>
            <a:normAutofit/>
          </a:bodyPr>
          <a:lstStyle/>
          <a:p>
            <a:pPr algn="ctr"/>
            <a:r>
              <a:rPr lang="en-IE" dirty="0" smtClean="0"/>
              <a:t>Nós Imeachta an </a:t>
            </a:r>
            <a:r>
              <a:rPr lang="en-IE" dirty="0" err="1" smtClean="0"/>
              <a:t>Athshealbhaithe</a:t>
            </a:r>
            <a:endParaRPr lang="en-IE" dirty="0"/>
          </a:p>
        </p:txBody>
      </p:sp>
      <p:sp>
        <p:nvSpPr>
          <p:cNvPr id="3" name="Content Placeholder 2"/>
          <p:cNvSpPr>
            <a:spLocks noGrp="1"/>
          </p:cNvSpPr>
          <p:nvPr>
            <p:ph idx="1"/>
          </p:nvPr>
        </p:nvSpPr>
        <p:spPr>
          <a:xfrm>
            <a:off x="677334" y="970670"/>
            <a:ext cx="8596668" cy="5542672"/>
          </a:xfrm>
        </p:spPr>
        <p:txBody>
          <a:bodyPr>
            <a:noAutofit/>
          </a:bodyPr>
          <a:lstStyle/>
          <a:p>
            <a:r>
              <a:rPr lang="en-IE" sz="2400" dirty="0" smtClean="0"/>
              <a:t>De bhua na hAchtanna LCLR 2009 agus 2013, ní mór gach cás </a:t>
            </a:r>
            <a:r>
              <a:rPr lang="en-IE" sz="2400" dirty="0" err="1" smtClean="0"/>
              <a:t>athshealbhaithe</a:t>
            </a:r>
            <a:r>
              <a:rPr lang="en-IE" sz="2400" dirty="0" smtClean="0"/>
              <a:t> PDH a thionscain sa Chúirt Chuarda</a:t>
            </a:r>
          </a:p>
          <a:p>
            <a:r>
              <a:rPr lang="en-IE" sz="2400" dirty="0" smtClean="0"/>
              <a:t>Faoi Alt 2 den Achta LCLR 2013, d’fhéadfadh an chúirt dul ar atráth, mar thoradh ar a </a:t>
            </a:r>
            <a:r>
              <a:rPr lang="en-IE" sz="2400" dirty="0" err="1" smtClean="0"/>
              <a:t>foriarratais</a:t>
            </a:r>
            <a:r>
              <a:rPr lang="en-IE" sz="2400" dirty="0" smtClean="0"/>
              <a:t> féin nó ar </a:t>
            </a:r>
            <a:r>
              <a:rPr lang="en-IE" sz="2400" dirty="0" smtClean="0"/>
              <a:t>iarratas</a:t>
            </a:r>
            <a:r>
              <a:rPr lang="en-IE" sz="2400" dirty="0" smtClean="0"/>
              <a:t>, chun an cosantóir a ligean dul i mbun comhairle PIP </a:t>
            </a:r>
          </a:p>
          <a:p>
            <a:r>
              <a:rPr lang="en-IE" sz="2400" dirty="0" smtClean="0"/>
              <a:t>Leagtar amach nós imeachta an </a:t>
            </a:r>
            <a:r>
              <a:rPr lang="en-IE" sz="2400" dirty="0" err="1" smtClean="0"/>
              <a:t>athshealbhaithe</a:t>
            </a:r>
            <a:r>
              <a:rPr lang="en-IE" sz="2400" dirty="0" smtClean="0"/>
              <a:t> in Alt I 264/2009 – na Rialacha Cúirte Cuarda (Caingne maidir le </a:t>
            </a:r>
            <a:r>
              <a:rPr lang="en-IE" sz="2400" dirty="0" err="1" smtClean="0"/>
              <a:t>hAthshealbhú</a:t>
            </a:r>
            <a:r>
              <a:rPr lang="en-IE" sz="2400" dirty="0" smtClean="0"/>
              <a:t> agus Faoiseamh Deimhin-Mhuirearaithe) arna leasú ag Alt I 358/2012 agus Alt I 346/2015 – Bheadh Comhdhlúthú ina chabhair!</a:t>
            </a:r>
          </a:p>
          <a:p>
            <a:r>
              <a:rPr lang="en-IE" sz="2400" dirty="0" smtClean="0"/>
              <a:t>Is inchurtha os comhair an Chláraitheora Chontae chuí an Bille Sibhialta arna sheirbheáil ag an iasachtóir in éineacht le mionnscríbhinn forais </a:t>
            </a:r>
            <a:endParaRPr lang="en-IE" sz="2400" dirty="0"/>
          </a:p>
        </p:txBody>
      </p:sp>
    </p:spTree>
    <p:extLst>
      <p:ext uri="{BB962C8B-B14F-4D97-AF65-F5344CB8AC3E}">
        <p14:creationId xmlns:p14="http://schemas.microsoft.com/office/powerpoint/2010/main" xmlns="" val="3865955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6831"/>
          </a:xfrm>
        </p:spPr>
        <p:txBody>
          <a:bodyPr/>
          <a:lstStyle/>
          <a:p>
            <a:pPr algn="ctr"/>
            <a:r>
              <a:rPr lang="en-IE" dirty="0" smtClean="0"/>
              <a:t>Nós Imeachta an </a:t>
            </a:r>
            <a:r>
              <a:rPr lang="en-IE" dirty="0" err="1" smtClean="0"/>
              <a:t>Athshealbhaithe</a:t>
            </a:r>
            <a:endParaRPr lang="en-IE" dirty="0"/>
          </a:p>
        </p:txBody>
      </p:sp>
      <p:sp>
        <p:nvSpPr>
          <p:cNvPr id="3" name="Content Placeholder 2"/>
          <p:cNvSpPr>
            <a:spLocks noGrp="1"/>
          </p:cNvSpPr>
          <p:nvPr>
            <p:ph idx="1"/>
          </p:nvPr>
        </p:nvSpPr>
        <p:spPr>
          <a:xfrm>
            <a:off x="677334" y="1308295"/>
            <a:ext cx="8596668" cy="4733067"/>
          </a:xfrm>
        </p:spPr>
        <p:txBody>
          <a:bodyPr>
            <a:normAutofit fontScale="85000" lnSpcReduction="20000"/>
          </a:bodyPr>
          <a:lstStyle/>
          <a:p>
            <a:r>
              <a:rPr lang="en-IE" sz="2800" dirty="0" smtClean="0"/>
              <a:t>Ní mór don mhionnscríbhinn Cóid infheidhmithe a ainmniú i.e. CCMA</a:t>
            </a:r>
          </a:p>
          <a:p>
            <a:r>
              <a:rPr lang="en-IE" sz="2800" dirty="0" smtClean="0"/>
              <a:t>Féadann an t-iasachtaí cosantóra láithreas a chomhdú laistigh de 10 lá ón seirbheáil agus féadann sé mionnscríbhinn freagra a chomhdú ina bhfuil a chosaint leagtha amach 4 lá ar a laghad roimh an dáta tuairisceáin</a:t>
            </a:r>
          </a:p>
          <a:p>
            <a:r>
              <a:rPr lang="en-IE" sz="2800" dirty="0" smtClean="0"/>
              <a:t>Tá cumhachtaí leathana ag an </a:t>
            </a:r>
            <a:r>
              <a:rPr lang="en-IE" sz="2800" dirty="0" err="1" smtClean="0"/>
              <a:t>gCláraitheoir</a:t>
            </a:r>
            <a:r>
              <a:rPr lang="en-IE" sz="2800" dirty="0" smtClean="0"/>
              <a:t> Contae (CR) chun an teorainn ama a shíneadh agus chun ordacháin ábhartha do na himeachtaí a thabhairt</a:t>
            </a:r>
          </a:p>
          <a:p>
            <a:r>
              <a:rPr lang="en-IE" sz="2800" dirty="0" smtClean="0"/>
              <a:t>Féadann an CR ordú a dheonú áit nach gcuirtear isteach láithreas nó mionnscríbhinn freagra. Áit a ndéantar mionnscríbhinn a chomhdú  ina bhfuil cosaint leagtha amach, déanfaidh an CR é a aistriú go Liosta na </a:t>
            </a:r>
            <a:r>
              <a:rPr lang="en-IE" sz="2800" dirty="0" err="1" smtClean="0"/>
              <a:t>mBreitheamh</a:t>
            </a:r>
            <a:r>
              <a:rPr lang="en-IE" sz="2800" dirty="0" smtClean="0"/>
              <a:t> lena n-éisteacht</a:t>
            </a:r>
          </a:p>
          <a:p>
            <a:endParaRPr lang="en-IE" sz="2800" dirty="0" smtClean="0"/>
          </a:p>
          <a:p>
            <a:endParaRPr lang="en-IE" sz="2800" dirty="0"/>
          </a:p>
        </p:txBody>
      </p:sp>
    </p:spTree>
    <p:extLst>
      <p:ext uri="{BB962C8B-B14F-4D97-AF65-F5344CB8AC3E}">
        <p14:creationId xmlns:p14="http://schemas.microsoft.com/office/powerpoint/2010/main" xmlns="" val="4240324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1257</TotalTime>
  <Words>1393</Words>
  <Application>Microsoft Office PowerPoint</Application>
  <PresentationFormat>Custom</PresentationFormat>
  <Paragraphs>78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Facet</vt:lpstr>
      <vt:lpstr>Riaráiste Morgáiste, oibleagáidí conartha agus an dlí athshealbhaithe</vt:lpstr>
      <vt:lpstr>Figiúirí athshealbhaithe  le haghaidh trí bliana  Príomh-Thithe Cónaithe(PTC)amháin</vt:lpstr>
      <vt:lpstr> Príomhstatisticí Riaráiste</vt:lpstr>
      <vt:lpstr> Cód Iompair maidir le Riaráiste Morgáiste (CCMA) agus an Próiseas MARP</vt:lpstr>
      <vt:lpstr>Stádas dlíthiúil an CCMA/MARP</vt:lpstr>
      <vt:lpstr> Sliocht tábhachtach as rialú na Cúirte Uachtaraí</vt:lpstr>
      <vt:lpstr> Cosaint an-teoranta le haghaidh iasachtaithe</vt:lpstr>
      <vt:lpstr>Nós Imeachta an Athshealbhaithe</vt:lpstr>
      <vt:lpstr>Nós Imeachta an Athshealbhaithe</vt:lpstr>
      <vt:lpstr>Nós Imeachta an Athshealbhaithe</vt:lpstr>
      <vt:lpstr>Treoracha ábhartha maidir le cleachtas  – CC11</vt:lpstr>
      <vt:lpstr>Treoracha ábhartha maidir le cleachtas  – CC17</vt:lpstr>
      <vt:lpstr>Mar atá ag tarlú in iarbhír</vt:lpstr>
      <vt:lpstr>Mar atá ag tarlú in iarbhír</vt:lpstr>
      <vt:lpstr>Tátal</vt:lpstr>
    </vt:vector>
  </TitlesOfParts>
  <Company>Free Legal Aid Advice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Mortgage Arrears, contract obligations and repossessions law</dc:title>
  <dc:creator>Paul Joyce</dc:creator>
  <cp:lastModifiedBy>Rosarie</cp:lastModifiedBy>
  <cp:revision>111</cp:revision>
  <dcterms:created xsi:type="dcterms:W3CDTF">2016-03-29T14:51:34Z</dcterms:created>
  <dcterms:modified xsi:type="dcterms:W3CDTF">2016-05-03T02:26:34Z</dcterms:modified>
</cp:coreProperties>
</file>