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59" r:id="rId3"/>
    <p:sldId id="480" r:id="rId4"/>
    <p:sldId id="513" r:id="rId5"/>
    <p:sldId id="515" r:id="rId6"/>
    <p:sldId id="514" r:id="rId7"/>
    <p:sldId id="484" r:id="rId8"/>
    <p:sldId id="502" r:id="rId9"/>
    <p:sldId id="445" r:id="rId10"/>
    <p:sldId id="521" r:id="rId11"/>
    <p:sldId id="451" r:id="rId12"/>
    <p:sldId id="523" r:id="rId13"/>
    <p:sldId id="517" r:id="rId14"/>
    <p:sldId id="529" r:id="rId15"/>
    <p:sldId id="526" r:id="rId16"/>
    <p:sldId id="527" r:id="rId17"/>
    <p:sldId id="524" r:id="rId18"/>
    <p:sldId id="525" r:id="rId19"/>
    <p:sldId id="528" r:id="rId20"/>
    <p:sldId id="510" r:id="rId21"/>
    <p:sldId id="511" r:id="rId22"/>
    <p:sldId id="512" r:id="rId23"/>
    <p:sldId id="509" r:id="rId24"/>
    <p:sldId id="258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marie O'Connor - MABS" initials="AO-M" lastIdx="20" clrIdx="0"/>
  <p:cmAuthor id="1" name="Carol Dunne" initials="CD" lastIdx="28" clrIdx="1"/>
  <p:cmAuthor id="2" name="Eimear O'Farrell" initials="EOF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99"/>
    <a:srgbClr val="FB9705"/>
    <a:srgbClr val="E9CD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83126" autoAdjust="0"/>
  </p:normalViewPr>
  <p:slideViewPr>
    <p:cSldViewPr>
      <p:cViewPr varScale="1">
        <p:scale>
          <a:sx n="44" d="100"/>
          <a:sy n="44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4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332"/>
          </a:xfrm>
          <a:prstGeom prst="rect">
            <a:avLst/>
          </a:prstGeom>
        </p:spPr>
        <p:txBody>
          <a:bodyPr vert="horz" lIns="92093" tIns="46046" rIns="92093" bIns="46046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60" cy="496332"/>
          </a:xfrm>
          <a:prstGeom prst="rect">
            <a:avLst/>
          </a:prstGeom>
        </p:spPr>
        <p:txBody>
          <a:bodyPr vert="horz" lIns="92093" tIns="46046" rIns="92093" bIns="46046" rtlCol="0"/>
          <a:lstStyle>
            <a:lvl1pPr algn="r">
              <a:defRPr sz="1200"/>
            </a:lvl1pPr>
          </a:lstStyle>
          <a:p>
            <a:fld id="{AFB31982-0550-4A6E-AAFC-9E3BAD30B1F1}" type="datetimeFigureOut">
              <a:rPr lang="en-IE" smtClean="0"/>
              <a:pPr/>
              <a:t>03/05/2016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2093" tIns="46046" rIns="92093" bIns="46046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28585"/>
            <a:ext cx="2945660" cy="496332"/>
          </a:xfrm>
          <a:prstGeom prst="rect">
            <a:avLst/>
          </a:prstGeom>
        </p:spPr>
        <p:txBody>
          <a:bodyPr vert="horz" lIns="92093" tIns="46046" rIns="92093" bIns="46046" rtlCol="0" anchor="b"/>
          <a:lstStyle>
            <a:lvl1pPr algn="r">
              <a:defRPr sz="1200"/>
            </a:lvl1pPr>
          </a:lstStyle>
          <a:p>
            <a:fld id="{004D7871-371C-4A5B-AD56-53FD4AE4E51F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396675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332"/>
          </a:xfrm>
          <a:prstGeom prst="rect">
            <a:avLst/>
          </a:prstGeom>
        </p:spPr>
        <p:txBody>
          <a:bodyPr vert="horz" lIns="92093" tIns="46046" rIns="92093" bIns="46046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6332"/>
          </a:xfrm>
          <a:prstGeom prst="rect">
            <a:avLst/>
          </a:prstGeom>
        </p:spPr>
        <p:txBody>
          <a:bodyPr vert="horz" lIns="92093" tIns="46046" rIns="92093" bIns="46046" rtlCol="0"/>
          <a:lstStyle>
            <a:lvl1pPr algn="r">
              <a:defRPr sz="1200"/>
            </a:lvl1pPr>
          </a:lstStyle>
          <a:p>
            <a:fld id="{F7A170C4-855C-486E-9CF3-BD049A68D4DF}" type="datetimeFigureOut">
              <a:rPr lang="en-IE" smtClean="0"/>
              <a:pPr/>
              <a:t>03/05/2016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3" tIns="46046" rIns="92093" bIns="46046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093" tIns="46046" rIns="92093" bIns="460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2093" tIns="46046" rIns="92093" bIns="46046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6332"/>
          </a:xfrm>
          <a:prstGeom prst="rect">
            <a:avLst/>
          </a:prstGeom>
        </p:spPr>
        <p:txBody>
          <a:bodyPr vert="horz" lIns="92093" tIns="46046" rIns="92093" bIns="46046" rtlCol="0" anchor="b"/>
          <a:lstStyle>
            <a:lvl1pPr algn="r">
              <a:defRPr sz="1200"/>
            </a:lvl1pPr>
          </a:lstStyle>
          <a:p>
            <a:fld id="{9D96FC8D-854A-4CE5-9FB8-17F9A4D3CE85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26283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36555-E367-4B55-B1B0-2B9AA9955B3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79957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FC8D-854A-4CE5-9FB8-17F9A4D3CE85}" type="slidenum">
              <a:rPr lang="en-IE" smtClean="0"/>
              <a:pPr/>
              <a:t>15</a:t>
            </a:fld>
            <a:endParaRPr lang="en-I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FC8D-854A-4CE5-9FB8-17F9A4D3CE85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4217346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FC8D-854A-4CE5-9FB8-17F9A4D3CE85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11440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FC8D-854A-4CE5-9FB8-17F9A4D3CE85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295385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FC8D-854A-4CE5-9FB8-17F9A4D3CE85}" type="slidenum">
              <a:rPr lang="en-IE" smtClean="0"/>
              <a:pPr/>
              <a:t>4</a:t>
            </a:fld>
            <a:endParaRPr lang="en-I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FC8D-854A-4CE5-9FB8-17F9A4D3CE85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3896411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FC8D-854A-4CE5-9FB8-17F9A4D3CE85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4016966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FC8D-854A-4CE5-9FB8-17F9A4D3CE85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203373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FC8D-854A-4CE5-9FB8-17F9A4D3CE85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86312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Is róil ar leith iad ról an </a:t>
            </a:r>
            <a:r>
              <a:rPr lang="en-IE" dirty="0" err="1" smtClean="0"/>
              <a:t>mheantóra</a:t>
            </a:r>
            <a:r>
              <a:rPr lang="en-IE" dirty="0" smtClean="0"/>
              <a:t> Chúirte agus ról an Chomhairleora Riaráiste Tiomnaithe Morgáiste.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FC8D-854A-4CE5-9FB8-17F9A4D3CE85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71391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FC8D-854A-4CE5-9FB8-17F9A4D3CE85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252771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0"/>
            <a:ext cx="5791200" cy="1143000"/>
          </a:xfrm>
        </p:spPr>
        <p:txBody>
          <a:bodyPr/>
          <a:lstStyle>
            <a:lvl1pPr>
              <a:defRPr>
                <a:solidFill>
                  <a:srgbClr val="BFD73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</p:spPr>
        <p:txBody>
          <a:bodyPr/>
          <a:lstStyle>
            <a:lvl1pPr marL="0" indent="0">
              <a:buFont typeface="Times" pitchFamily="1" charset="0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484784"/>
            <a:ext cx="77724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6529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091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6449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66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3123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499F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499F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499F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499F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499F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499F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499F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499F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F499F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31464"/>
        </a:buClr>
        <a:buFont typeface="Times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31464"/>
        </a:buClr>
        <a:buFont typeface="Times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31464"/>
        </a:buClr>
        <a:buFont typeface="Times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31464"/>
        </a:buClr>
        <a:buFont typeface="Times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31464"/>
        </a:buClr>
        <a:buFont typeface="Times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31464"/>
        </a:buClr>
        <a:buFont typeface="Times" pitchFamily="1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31464"/>
        </a:buClr>
        <a:buFont typeface="Times" pitchFamily="1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31464"/>
        </a:buClr>
        <a:buFont typeface="Times" pitchFamily="1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31464"/>
        </a:buClr>
        <a:buFont typeface="Times" pitchFamily="1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2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996952"/>
            <a:ext cx="5791200" cy="1800274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 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IE" dirty="0" smtClean="0">
                <a:latin typeface="Tahoma" pitchFamily="34" charset="0"/>
                <a:cs typeface="Tahoma" pitchFamily="34" charset="0"/>
              </a:rPr>
            </a:b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844824"/>
            <a:ext cx="6448425" cy="364609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en-IE" sz="1400" b="0" dirty="0" smtClean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en-IE" sz="3200" dirty="0" smtClean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IE" sz="3200" dirty="0" smtClean="0">
                <a:latin typeface="Calibri" pitchFamily="34" charset="0"/>
              </a:rPr>
              <a:t>An tSeirbhís Bhuiséadta agus </a:t>
            </a:r>
          </a:p>
          <a:p>
            <a:pPr algn="ctr">
              <a:lnSpc>
                <a:spcPct val="80000"/>
              </a:lnSpc>
            </a:pPr>
            <a:r>
              <a:rPr lang="en-IE" sz="3200" dirty="0" smtClean="0">
                <a:latin typeface="Calibri" pitchFamily="34" charset="0"/>
              </a:rPr>
              <a:t>Chomhairle Airgid </a:t>
            </a:r>
          </a:p>
          <a:p>
            <a:pPr algn="ctr">
              <a:lnSpc>
                <a:spcPct val="80000"/>
              </a:lnSpc>
            </a:pPr>
            <a:endParaRPr lang="en-IE" sz="2600" dirty="0" smtClean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IE" sz="2600" dirty="0" smtClean="0">
                <a:latin typeface="Calibri" pitchFamily="34" charset="0"/>
              </a:rPr>
              <a:t>Riaráiste Tiomnaithe Morgáiste (RTM/DMA) </a:t>
            </a:r>
          </a:p>
          <a:p>
            <a:pPr algn="ctr">
              <a:lnSpc>
                <a:spcPct val="80000"/>
              </a:lnSpc>
            </a:pPr>
            <a:r>
              <a:rPr lang="en-IE" dirty="0" smtClean="0">
                <a:latin typeface="Calibri" pitchFamily="34" charset="0"/>
              </a:rPr>
              <a:t>Annmarie O’Connor  - Bainisteoir Gnó, SBCA/MABS Forbairt Náisiúnta Teoranta/James Glynn, Comhairleoir maidir le Riaráiste Morgáiste, Sligeach</a:t>
            </a:r>
          </a:p>
          <a:p>
            <a:pPr algn="ctr">
              <a:lnSpc>
                <a:spcPct val="80000"/>
              </a:lnSpc>
            </a:pPr>
            <a:r>
              <a:rPr lang="en-IE" dirty="0" smtClean="0">
                <a:latin typeface="Calibri" pitchFamily="34" charset="0"/>
              </a:rPr>
              <a:t>Cur i láthair 08/04/2016</a:t>
            </a:r>
            <a:endParaRPr lang="en-IE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IE" sz="14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IE" sz="1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IE" sz="14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IE" sz="1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IE" sz="14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IE" sz="1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IE" sz="14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IE" sz="1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IE" sz="14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IE" sz="14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IE" sz="14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IE" sz="1400" dirty="0" smtClean="0">
                <a:latin typeface="Calibri" pitchFamily="34" charset="0"/>
              </a:rPr>
              <a:t>© MABS National Development Limited</a:t>
            </a:r>
          </a:p>
          <a:p>
            <a:pPr>
              <a:lnSpc>
                <a:spcPct val="80000"/>
              </a:lnSpc>
            </a:pPr>
            <a:endParaRPr lang="en-IE" sz="1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IE" sz="800" dirty="0" smtClean="0">
              <a:latin typeface="Calibri" pitchFamily="34" charset="0"/>
            </a:endParaRPr>
          </a:p>
        </p:txBody>
      </p:sp>
      <p:pic>
        <p:nvPicPr>
          <p:cNvPr id="1026" name="Picture 2" descr="W:\LOGOS\Logos\CIB F&amp;S 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60" y="476672"/>
            <a:ext cx="1584176" cy="523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12297" cy="648072"/>
          </a:xfrm>
        </p:spPr>
        <p:txBody>
          <a:bodyPr/>
          <a:lstStyle/>
          <a:p>
            <a:r>
              <a:rPr lang="en-IE" dirty="0" err="1" smtClean="0"/>
              <a:t>Meantóir</a:t>
            </a:r>
            <a:r>
              <a:rPr lang="en-IE" dirty="0" smtClean="0"/>
              <a:t> Cúirte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618166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IE" sz="2000" dirty="0" smtClean="0">
                <a:latin typeface="Calibri" panose="020F0502020204030204" pitchFamily="34" charset="0"/>
              </a:rPr>
              <a:t>Déanach in 2014, thosaigh roinnt ball foirne ag freastal ar an gcúirt – mar fhreagairt do riachtanais na gcliant – i </a:t>
            </a:r>
            <a:r>
              <a:rPr lang="en-IE" sz="2000" dirty="0" err="1" smtClean="0">
                <a:latin typeface="Calibri" panose="020F0502020204030204" pitchFamily="34" charset="0"/>
              </a:rPr>
              <a:t>gCúirteanna</a:t>
            </a:r>
            <a:r>
              <a:rPr lang="en-IE" sz="2000" dirty="0" smtClean="0">
                <a:latin typeface="Calibri" panose="020F0502020204030204" pitchFamily="34" charset="0"/>
              </a:rPr>
              <a:t> áirithe amháin ag an am sin, trí  phlé agus trí chomhaontú leis an gCúirt &amp; leis an </a:t>
            </a:r>
            <a:r>
              <a:rPr lang="en-IE" sz="2000" dirty="0" err="1" smtClean="0">
                <a:latin typeface="Calibri" panose="020F0502020204030204" pitchFamily="34" charset="0"/>
              </a:rPr>
              <a:t>gCláraitheoir</a:t>
            </a:r>
            <a:r>
              <a:rPr lang="en-IE" sz="20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IE" sz="2000" dirty="0" err="1" smtClean="0">
                <a:latin typeface="Calibri" panose="020F0502020204030204" pitchFamily="34" charset="0"/>
              </a:rPr>
              <a:t>Comhchlár</a:t>
            </a:r>
            <a:r>
              <a:rPr lang="en-IE" sz="2000" dirty="0" smtClean="0">
                <a:latin typeface="Calibri" panose="020F0502020204030204" pitchFamily="34" charset="0"/>
              </a:rPr>
              <a:t> píolóta SBCA/SDÉ </a:t>
            </a:r>
            <a:r>
              <a:rPr lang="en-IE" sz="2000" dirty="0" err="1" smtClean="0">
                <a:latin typeface="Calibri" panose="020F0502020204030204" pitchFamily="34" charset="0"/>
              </a:rPr>
              <a:t>inIúil</a:t>
            </a:r>
            <a:r>
              <a:rPr lang="en-IE" sz="2000" dirty="0" smtClean="0">
                <a:latin typeface="Calibri" panose="020F0502020204030204" pitchFamily="34" charset="0"/>
              </a:rPr>
              <a:t> 2015 – Freastalaíonn foireann comhairle SBCA anois ar gach éisteacht sealbhaithe ar fud na tíre –  de ghnáth, bíonn seastán SBCA sa Chúirt, ag brath ar chúrsaí spáis.</a:t>
            </a:r>
          </a:p>
          <a:p>
            <a:pPr>
              <a:buClr>
                <a:schemeClr val="tx1"/>
              </a:buClr>
            </a:pPr>
            <a:r>
              <a:rPr lang="en-IE" sz="2000" dirty="0" smtClean="0">
                <a:latin typeface="Calibri" panose="020F0502020204030204" pitchFamily="34" charset="0"/>
              </a:rPr>
              <a:t>Aghaidh chairdiúil, duine a bhfuil tuiscint aige ar a bhfuil ag tarlú</a:t>
            </a:r>
            <a:endParaRPr lang="en-IE" sz="2000" dirty="0"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r>
              <a:rPr lang="en-IE" sz="2000" dirty="0" smtClean="0">
                <a:latin typeface="Calibri" panose="020F0502020204030204" pitchFamily="34" charset="0"/>
              </a:rPr>
              <a:t>Is pointe teagmhála do sheirbhísí  SBCA /SDÉ é an </a:t>
            </a:r>
            <a:r>
              <a:rPr lang="en-IE" sz="2000" dirty="0" err="1" smtClean="0">
                <a:latin typeface="Calibri" panose="020F0502020204030204" pitchFamily="34" charset="0"/>
              </a:rPr>
              <a:t>Meantóir</a:t>
            </a:r>
            <a:r>
              <a:rPr lang="en-IE" sz="2000" dirty="0" smtClean="0">
                <a:latin typeface="Calibri" panose="020F0502020204030204" pitchFamily="34" charset="0"/>
              </a:rPr>
              <a:t> Cúirte</a:t>
            </a:r>
          </a:p>
          <a:p>
            <a:pPr>
              <a:buClr>
                <a:schemeClr val="tx1"/>
              </a:buClr>
            </a:pPr>
            <a:r>
              <a:rPr lang="en-IE" sz="2000" dirty="0" smtClean="0">
                <a:latin typeface="Calibri" panose="020F0502020204030204" pitchFamily="34" charset="0"/>
              </a:rPr>
              <a:t>Tuilleadh forbartha mar thoradh ar an Scéim nua</a:t>
            </a:r>
          </a:p>
          <a:p>
            <a:pPr>
              <a:buClr>
                <a:schemeClr val="tx1"/>
              </a:buClr>
            </a:pPr>
            <a:r>
              <a:rPr lang="en-IE" sz="2000" dirty="0" smtClean="0">
                <a:latin typeface="Calibri" panose="020F0502020204030204" pitchFamily="34" charset="0"/>
              </a:rPr>
              <a:t>Feasacht ar theorainneacha – Ní féidir le SBCA ionadaíocht a dhéanamh ar chliant sa Chúirt; ní féidir ach tacaíocht a thabhairt dóibh</a:t>
            </a:r>
          </a:p>
          <a:p>
            <a:pPr>
              <a:buClr>
                <a:schemeClr val="tx1"/>
              </a:buClr>
            </a:pPr>
            <a:r>
              <a:rPr lang="en-IE" sz="2000" dirty="0" smtClean="0">
                <a:latin typeface="Calibri" panose="020F0502020204030204" pitchFamily="34" charset="0"/>
              </a:rPr>
              <a:t>Is féidir cabhrú le cásanna a thabhairt chun tosaigh (i.e. má tá cliant dlite ar ais sa Chúirt ) </a:t>
            </a:r>
          </a:p>
          <a:p>
            <a:pPr>
              <a:buClr>
                <a:schemeClr val="tx1"/>
              </a:buClr>
              <a:buNone/>
            </a:pPr>
            <a:r>
              <a:rPr lang="en-IE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Líon beag féichiúnaithe ag freastal ar an gCúirt  ach díobh siúd a fhreastalaíonn, téann go leor díobh chuig SBCA chun dul i ngleic lena gcuid fadhbanna </a:t>
            </a:r>
            <a:endParaRPr lang="en-IE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0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Meantóir</a:t>
            </a:r>
            <a:r>
              <a:rPr lang="en-IE" dirty="0" smtClean="0"/>
              <a:t> Cúirte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C:\Users\annmarie.oconnor\AppData\Local\Microsoft\Windows\Temporary Internet Files\Content.Outlook\F2DOV2QZ\IMAG1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1150"/>
            <a:ext cx="7920880" cy="4465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78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SBCA -  Prótacal an Iasachtóra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114800"/>
          </a:xfrm>
        </p:spPr>
        <p:txBody>
          <a:bodyPr/>
          <a:lstStyle/>
          <a:p>
            <a:pPr indent="-285750">
              <a:buClr>
                <a:schemeClr val="tx1"/>
              </a:buClr>
            </a:pPr>
            <a:r>
              <a:rPr lang="en-IE" dirty="0" smtClean="0">
                <a:latin typeface="Calibri" panose="020F0502020204030204" pitchFamily="34" charset="0"/>
              </a:rPr>
              <a:t>Riachtanais ardleibhéil ó SBCA</a:t>
            </a:r>
          </a:p>
          <a:p>
            <a:pPr indent="-285750">
              <a:buClr>
                <a:schemeClr val="tx1"/>
              </a:buClr>
              <a:buNone/>
            </a:pPr>
            <a:endParaRPr lang="en-IE" dirty="0">
              <a:latin typeface="Calibri" panose="020F0502020204030204" pitchFamily="34" charset="0"/>
            </a:endParaRPr>
          </a:p>
          <a:p>
            <a:pPr marL="1257300" lvl="2" indent="-342900">
              <a:buClr>
                <a:schemeClr val="tx1"/>
              </a:buClr>
              <a:buFont typeface="+mj-lt"/>
              <a:buAutoNum type="arabicPeriod"/>
            </a:pPr>
            <a:r>
              <a:rPr lang="en-IE" dirty="0" smtClean="0">
                <a:latin typeface="Calibri" panose="020F0502020204030204" pitchFamily="34" charset="0"/>
              </a:rPr>
              <a:t>Tosaíocht le haghaidh cliaint SBCA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rabicPeriod"/>
            </a:pPr>
            <a:r>
              <a:rPr lang="en-IE" dirty="0" smtClean="0">
                <a:latin typeface="Calibri" panose="020F0502020204030204" pitchFamily="34" charset="0"/>
              </a:rPr>
              <a:t>Amlínte sonracha le haghaidh comhfhreagrais idir SBCA agus Iasachtóirí (gan mhoilleanna) </a:t>
            </a:r>
            <a:endParaRPr lang="en-IE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257300" lvl="2" indent="-342900">
              <a:buClr>
                <a:schemeClr val="tx1"/>
              </a:buClr>
              <a:buFont typeface="+mj-lt"/>
              <a:buAutoNum type="arabicPeriod"/>
            </a:pPr>
            <a:r>
              <a:rPr lang="en-IE" dirty="0" smtClean="0">
                <a:latin typeface="Calibri" panose="020F0502020204030204" pitchFamily="34" charset="0"/>
              </a:rPr>
              <a:t>Teagmhálaí ainmnithe in Aonad Tacaíochta Riaráiste</a:t>
            </a:r>
            <a:endParaRPr lang="en-IE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257300" lvl="2" indent="-342900">
              <a:buClr>
                <a:schemeClr val="tx1"/>
              </a:buClr>
              <a:buFont typeface="+mj-lt"/>
              <a:buAutoNum type="arabicPeriod"/>
            </a:pPr>
            <a:r>
              <a:rPr lang="en-IE" dirty="0" smtClean="0">
                <a:latin typeface="Calibri" panose="020F0502020204030204" pitchFamily="34" charset="0"/>
              </a:rPr>
              <a:t>Teacht ar chinnteoir/aghaidh ar aghaidh nuair is gá chun cás a phlé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rabicPeriod"/>
            </a:pPr>
            <a:r>
              <a:rPr lang="en-IE" dirty="0" smtClean="0">
                <a:latin typeface="Calibri" panose="020F0502020204030204" pitchFamily="34" charset="0"/>
              </a:rPr>
              <a:t>Bac ar a thuilleadh caingne le linn a bheith i mbun teagmhála le SBCA – (NEAMHDHÓCHÚIL)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rabicPeriod"/>
            </a:pPr>
            <a:r>
              <a:rPr lang="en-IE" dirty="0" smtClean="0">
                <a:latin typeface="Calibri" panose="020F0502020204030204" pitchFamily="34" charset="0"/>
              </a:rPr>
              <a:t>Déantar aon táillí breise ar an gcuntas morgáiste a chalcadh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rabicPeriod"/>
            </a:pPr>
            <a:r>
              <a:rPr lang="en-IE" dirty="0" smtClean="0">
                <a:latin typeface="Calibri" panose="020F0502020204030204" pitchFamily="34" charset="0"/>
              </a:rPr>
              <a:t>Tiomantas do chleachtais &amp; torthaí a fheabhsú maidir le cohóirt áirithe iasachtaithe e.g</a:t>
            </a:r>
            <a:r>
              <a:rPr lang="en-IE" dirty="0">
                <a:latin typeface="Calibri" panose="020F0502020204030204" pitchFamily="34" charset="0"/>
              </a:rPr>
              <a:t>. </a:t>
            </a:r>
            <a:r>
              <a:rPr lang="en-IE" dirty="0" smtClean="0">
                <a:latin typeface="Calibri" panose="020F0502020204030204" pitchFamily="34" charset="0"/>
              </a:rPr>
              <a:t>lánúineacha idirscartha, daoine os cionn 65 bliana d’aois</a:t>
            </a:r>
          </a:p>
          <a:p>
            <a:pPr marL="914400" lvl="2" indent="0">
              <a:buClr>
                <a:schemeClr val="tx1"/>
              </a:buClr>
              <a:buNone/>
            </a:pPr>
            <a:endParaRPr lang="en-I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4800"/>
            <a:ext cx="8280920" cy="1143000"/>
          </a:xfrm>
        </p:spPr>
        <p:txBody>
          <a:bodyPr/>
          <a:lstStyle/>
          <a:p>
            <a:r>
              <a:rPr lang="en-IE" dirty="0" smtClean="0"/>
              <a:t>	Ról SBCA maidir le rochtain ar chomhairle dlí (dlíodóir comhairliúcháin)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E" dirty="0" smtClean="0"/>
              <a:t>Cuireann SBCA an MARP SFS i gcrích leis an gcliant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E" dirty="0" smtClean="0"/>
              <a:t>Déanann SBCA cinnte go gcomhlíonann an </a:t>
            </a:r>
            <a:r>
              <a:rPr lang="en-IE" dirty="0" smtClean="0"/>
              <a:t>cliant </a:t>
            </a:r>
            <a:r>
              <a:rPr lang="en-IE" dirty="0" smtClean="0"/>
              <a:t>an critéir chun comhairle a fháil faoin scéim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E" dirty="0" smtClean="0"/>
              <a:t>Cuireann SBCA an cliant ar an eolas faoin scéim, dearbhaíonn siad cáilitheacht an chliant agus cuireann siad isteach ar an dearbhán dóibh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E" dirty="0" smtClean="0"/>
              <a:t>Soláthraíonn SBCA dearbhán agus liosta na ndlíodóirí atá ar an bpainéal don chliant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E" dirty="0" smtClean="0"/>
              <a:t>Le toil an chliaint, tarchuireann SBCA an MARP SFS chuig an dlíodóir.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E" dirty="0" smtClean="0"/>
              <a:t>Leanann siad orthu ag tabhairt tacaíochta don chliaint, de réir a mianta.</a:t>
            </a: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91335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4704"/>
          </a:xfrm>
        </p:spPr>
        <p:txBody>
          <a:bodyPr/>
          <a:lstStyle/>
          <a:p>
            <a:r>
              <a:rPr lang="en-IE" dirty="0" smtClean="0"/>
              <a:t>DMA Perspective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174704"/>
          </a:xfrm>
        </p:spPr>
        <p:txBody>
          <a:bodyPr/>
          <a:lstStyle/>
          <a:p>
            <a:r>
              <a:rPr lang="en-IE" dirty="0" smtClean="0"/>
              <a:t>Comhairleoir Airgid SBCA in SBCA Shligigh ó Aibreán 2012 ar aghaidh</a:t>
            </a:r>
          </a:p>
          <a:p>
            <a:r>
              <a:rPr lang="en-IE" dirty="0" smtClean="0"/>
              <a:t>Idirghabhálaí faofa maidir le for Fógraí Faoisimh Fiachais (DRNs) ó bhí  Meitheamh </a:t>
            </a:r>
            <a:r>
              <a:rPr lang="en-IE" dirty="0"/>
              <a:t>2013 </a:t>
            </a:r>
            <a:endParaRPr lang="en-IE" dirty="0" smtClean="0"/>
          </a:p>
          <a:p>
            <a:r>
              <a:rPr lang="en-IE" dirty="0" smtClean="0"/>
              <a:t>Comhairleoir Riaráiste Tiomnaithe Morgáiste(RTM/DMA) Adviser ó bhí mí na Nollag 2015</a:t>
            </a:r>
          </a:p>
          <a:p>
            <a:r>
              <a:rPr lang="en-IE" dirty="0" smtClean="0"/>
              <a:t>45% cásanna i riaráiste morgáiste roimhe seo, 100% anois</a:t>
            </a:r>
          </a:p>
          <a:p>
            <a:r>
              <a:rPr lang="en-IE" dirty="0" smtClean="0"/>
              <a:t>Laghdú ar líon na gcásanna – anailís níos doimhne</a:t>
            </a:r>
          </a:p>
          <a:p>
            <a:r>
              <a:rPr lang="en-IE" dirty="0" smtClean="0"/>
              <a:t>Cásanna casta agus práinneacha:</a:t>
            </a:r>
          </a:p>
          <a:p>
            <a:pPr lvl="1"/>
            <a:r>
              <a:rPr lang="en-IE" dirty="0" smtClean="0"/>
              <a:t>Riaráiste morgáiste ag céim dhéanach</a:t>
            </a:r>
          </a:p>
          <a:p>
            <a:pPr lvl="1"/>
            <a:r>
              <a:rPr lang="en-IE" dirty="0" smtClean="0"/>
              <a:t>Taobh amuigh de MARP de ghnáth – 50% cásanna sa Chúirt cheana féin</a:t>
            </a:r>
          </a:p>
          <a:p>
            <a:pPr lvl="1"/>
            <a:r>
              <a:rPr lang="en-IE" dirty="0" smtClean="0"/>
              <a:t>Ardleibhéil riaráiste</a:t>
            </a:r>
          </a:p>
          <a:p>
            <a:pPr lvl="1"/>
            <a:r>
              <a:rPr lang="en-IE" dirty="0" smtClean="0"/>
              <a:t>Saincheisteanna acmhainneachta &amp; </a:t>
            </a:r>
            <a:r>
              <a:rPr lang="en-IE" dirty="0" err="1" smtClean="0"/>
              <a:t>inbhuanaitheachta</a:t>
            </a:r>
            <a:endParaRPr lang="en-IE" dirty="0" smtClean="0"/>
          </a:p>
          <a:p>
            <a:pPr lvl="1"/>
            <a:r>
              <a:rPr lang="en-IE" dirty="0" smtClean="0"/>
              <a:t>Lánúineacha idirscartha; pinsinéirí; baintreacha agus baintreacha fir; cliaint fhéinfhostaithe; agus cliaint leochaileacha</a:t>
            </a:r>
          </a:p>
          <a:p>
            <a:pPr lvl="1"/>
            <a:r>
              <a:rPr lang="en-IE" dirty="0" err="1" smtClean="0"/>
              <a:t>Ilréadmhaoine</a:t>
            </a:r>
            <a:r>
              <a:rPr lang="en-IE" dirty="0" smtClean="0"/>
              <a:t>, </a:t>
            </a:r>
            <a:r>
              <a:rPr lang="en-IE" dirty="0" err="1" smtClean="0"/>
              <a:t>Ilfhiachais</a:t>
            </a:r>
            <a:endParaRPr lang="en-IE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="" xmlns:p14="http://schemas.microsoft.com/office/powerpoint/2010/main" val="24423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txBody>
          <a:bodyPr/>
          <a:lstStyle/>
          <a:p>
            <a:r>
              <a:rPr lang="en-IE" dirty="0" smtClean="0"/>
              <a:t>Ról Comhairleoireachta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184576"/>
          </a:xfrm>
        </p:spPr>
        <p:txBody>
          <a:bodyPr/>
          <a:lstStyle/>
          <a:p>
            <a:r>
              <a:rPr lang="en-IE" dirty="0" smtClean="0"/>
              <a:t>Athbhreithniú iomlán ar chliaint reatha SBCA</a:t>
            </a:r>
          </a:p>
          <a:p>
            <a:r>
              <a:rPr lang="en-IE" dirty="0" smtClean="0"/>
              <a:t>Measúnú iomlán ar chliaint nua SBCA – cur chuige iomlánaíoch</a:t>
            </a:r>
          </a:p>
          <a:p>
            <a:r>
              <a:rPr lang="en-IE" dirty="0" smtClean="0"/>
              <a:t>Uasmhéadú ioncaim a lorg – leas sóisialach, creidmheasanna cánach, Faoiseamh Cánach Foinseach (TRS), Forlíonadh Ioncaim Teaghlaigh (FIS), </a:t>
            </a:r>
            <a:r>
              <a:rPr lang="en-IE" dirty="0" err="1" smtClean="0"/>
              <a:t>srl</a:t>
            </a:r>
            <a:r>
              <a:rPr lang="en-IE" dirty="0" smtClean="0"/>
              <a:t>.</a:t>
            </a:r>
          </a:p>
          <a:p>
            <a:r>
              <a:rPr lang="en-IE" dirty="0" smtClean="0"/>
              <a:t>Ioncam a </a:t>
            </a:r>
            <a:r>
              <a:rPr lang="en-IE" dirty="0" err="1" smtClean="0"/>
              <a:t>ath</a:t>
            </a:r>
            <a:r>
              <a:rPr lang="en-IE" dirty="0" smtClean="0"/>
              <a:t>-threorú chun </a:t>
            </a:r>
            <a:r>
              <a:rPr lang="en-IE" dirty="0" smtClean="0"/>
              <a:t>an morgáiste– fiachas tosaíochta</a:t>
            </a:r>
          </a:p>
          <a:p>
            <a:r>
              <a:rPr lang="en-IE" dirty="0" smtClean="0"/>
              <a:t>SFS a chomhlánú – é a chur isteach leis an togra. Uaireanta, ní bhíonn á lorg ach ARA go dtagann feabhas ar ioncam/ar chúrsaí ach bíonn an chuid is mó do thograí bunaithe ar ARAs fadtéarmacha a gcuirtear ar fáil ag an iasachtóir ach nach mbíonn foilsithe acu i gcónaí</a:t>
            </a:r>
          </a:p>
          <a:p>
            <a:r>
              <a:rPr lang="en-IE" dirty="0" smtClean="0"/>
              <a:t>Idirbheartaíocht a bheith acu leis na </a:t>
            </a:r>
            <a:r>
              <a:rPr lang="en-IE" dirty="0" err="1" smtClean="0"/>
              <a:t>hIasactóirí</a:t>
            </a:r>
            <a:r>
              <a:rPr lang="en-IE" dirty="0" smtClean="0"/>
              <a:t> – an-tábhachtach. An bhfuil an togra níos mealltaí ná roghanna, e.g. Féimheacht? Níos fearr b’fhéidir ná mar a bhfaighidís i gcás PDP/PIA? Níos fearr na seilbh &amp; díol?</a:t>
            </a:r>
          </a:p>
          <a:p>
            <a:r>
              <a:rPr lang="en-IE" dirty="0" smtClean="0"/>
              <a:t>Déan cíoradh ar, agus ullmhúcháin i gcóir, ‘roghanna eile’– Cíos in ionad Morgáiste (MTR), géilleadh, díol toilteanach, tithíocht shóisialta.  Tograí maidir le déileáil le fiachais iarmharach</a:t>
            </a:r>
          </a:p>
          <a:p>
            <a:r>
              <a:rPr lang="en-IE" dirty="0" smtClean="0"/>
              <a:t>An duine a chur ar aghaidh chuig ….PIPs, CAVA, FLAC… agus TUSA anois!</a:t>
            </a:r>
          </a:p>
          <a:p>
            <a:endParaRPr lang="en-IE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="" xmlns:p14="http://schemas.microsoft.com/office/powerpoint/2010/main" val="37567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Déimeagrafaic RTM (Sligeach amháin)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6752"/>
            <a:ext cx="7772400" cy="4670648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Ár gcliaint</a:t>
            </a:r>
          </a:p>
          <a:p>
            <a:r>
              <a:rPr lang="en-IE" b="1" dirty="0" smtClean="0"/>
              <a:t>Stádas Pósta:</a:t>
            </a:r>
            <a:r>
              <a:rPr lang="en-IE" dirty="0" smtClean="0"/>
              <a:t> 22% singil; 44% pósta/lánúin; 32% idirscartha / colscartha; 2% ina mbaintreacha</a:t>
            </a:r>
          </a:p>
          <a:p>
            <a:r>
              <a:rPr lang="en-IE" b="1" dirty="0" smtClean="0"/>
              <a:t>Páistí:</a:t>
            </a:r>
            <a:r>
              <a:rPr lang="en-IE" dirty="0" smtClean="0"/>
              <a:t> 63% a bhfuil páistí acu; 17% a bhfuil páistí fásta acu; 20% gan phaistí</a:t>
            </a:r>
          </a:p>
          <a:p>
            <a:r>
              <a:rPr lang="en-IE" b="1" dirty="0" smtClean="0"/>
              <a:t>Fostaíocht:</a:t>
            </a:r>
            <a:r>
              <a:rPr lang="en-IE" dirty="0" smtClean="0"/>
              <a:t> 39% fostaithe; 44% dífhostaithe; 12% féinfhostaithe; 5% ar pinsean</a:t>
            </a:r>
          </a:p>
          <a:p>
            <a:r>
              <a:rPr lang="en-IE" b="1" dirty="0" smtClean="0"/>
              <a:t>Foinse Ioncaim:</a:t>
            </a:r>
            <a:r>
              <a:rPr lang="en-IE" dirty="0" smtClean="0"/>
              <a:t> pá 27%; pá </a:t>
            </a:r>
            <a:r>
              <a:rPr lang="en-IE" dirty="0"/>
              <a:t>&amp; </a:t>
            </a:r>
            <a:r>
              <a:rPr lang="en-IE" dirty="0" smtClean="0"/>
              <a:t>leasa sóisialach 15</a:t>
            </a:r>
            <a:r>
              <a:rPr lang="en-IE" dirty="0"/>
              <a:t>%; </a:t>
            </a:r>
            <a:r>
              <a:rPr lang="en-IE" dirty="0" smtClean="0"/>
              <a:t>leasa sóisialach amháin 41%; féinfhostaithe 12%; pinsean 5%</a:t>
            </a:r>
          </a:p>
          <a:p>
            <a:r>
              <a:rPr lang="en-IE" b="1" dirty="0" smtClean="0"/>
              <a:t>Próifíl Aoise:</a:t>
            </a:r>
            <a:r>
              <a:rPr lang="en-IE" dirty="0" smtClean="0"/>
              <a:t> 1% 19-25; 30% 26-40; 66% 41-65; 3% 65+</a:t>
            </a:r>
          </a:p>
          <a:p>
            <a:r>
              <a:rPr lang="en-IE" b="1" dirty="0" smtClean="0"/>
              <a:t>Níos mó ná </a:t>
            </a:r>
            <a:r>
              <a:rPr lang="en-IE" b="1" dirty="0" err="1" smtClean="0"/>
              <a:t>réadmhaoin</a:t>
            </a:r>
            <a:r>
              <a:rPr lang="en-IE" b="1" dirty="0" smtClean="0"/>
              <a:t> amháin:</a:t>
            </a:r>
            <a:r>
              <a:rPr lang="en-IE" dirty="0" smtClean="0"/>
              <a:t> 22%</a:t>
            </a:r>
          </a:p>
          <a:p>
            <a:r>
              <a:rPr lang="en-IE" b="1" dirty="0" smtClean="0"/>
              <a:t>Gan chónaí sa Phríomháit Chónaithe Phríobháideach (PPR):</a:t>
            </a:r>
            <a:r>
              <a:rPr lang="en-IE" dirty="0" smtClean="0"/>
              <a:t> 14%</a:t>
            </a:r>
          </a:p>
          <a:p>
            <a:r>
              <a:rPr lang="en-IE" b="1" dirty="0" smtClean="0"/>
              <a:t>Leibhéal Riaráiste:</a:t>
            </a:r>
            <a:r>
              <a:rPr lang="en-IE" dirty="0" smtClean="0"/>
              <a:t> Athraitheach – ó €7,000 go €150,000</a:t>
            </a:r>
          </a:p>
          <a:p>
            <a:r>
              <a:rPr lang="en-IE" b="1" dirty="0" err="1" smtClean="0"/>
              <a:t>Iarmhéideanna</a:t>
            </a:r>
            <a:r>
              <a:rPr lang="en-IE" b="1" dirty="0" smtClean="0"/>
              <a:t> Iomlána Dlite:</a:t>
            </a:r>
            <a:r>
              <a:rPr lang="en-IE" dirty="0" smtClean="0"/>
              <a:t> Athraitheach - ó €7,000 go €3m+</a:t>
            </a:r>
          </a:p>
        </p:txBody>
      </p:sp>
    </p:spTree>
    <p:extLst>
      <p:ext uri="{BB962C8B-B14F-4D97-AF65-F5344CB8AC3E}">
        <p14:creationId xmlns="" xmlns:p14="http://schemas.microsoft.com/office/powerpoint/2010/main" val="12649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91952"/>
          </a:xfrm>
        </p:spPr>
        <p:txBody>
          <a:bodyPr/>
          <a:lstStyle/>
          <a:p>
            <a:r>
              <a:rPr lang="en-IE" dirty="0" err="1" smtClean="0"/>
              <a:t>Meantóir</a:t>
            </a:r>
            <a:r>
              <a:rPr lang="en-IE" dirty="0" smtClean="0"/>
              <a:t> Cúirte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784976" cy="4680520"/>
          </a:xfrm>
        </p:spPr>
        <p:txBody>
          <a:bodyPr/>
          <a:lstStyle/>
          <a:p>
            <a:r>
              <a:rPr lang="en-IE" dirty="0" smtClean="0"/>
              <a:t>Téann sé i mbun oibre leis na Cúirteanna, na Cláraitheoirí Contae &amp; SDÉ/ISI</a:t>
            </a:r>
          </a:p>
          <a:p>
            <a:r>
              <a:rPr lang="en-IE" dirty="0" smtClean="0"/>
              <a:t>Cuireann sé daoine ar aghaidh chuig SBCA &amp; SDÉ – gan cearta éisteachta</a:t>
            </a:r>
          </a:p>
          <a:p>
            <a:r>
              <a:rPr lang="en-IE" dirty="0" smtClean="0"/>
              <a:t>Márta 2016 – </a:t>
            </a:r>
            <a:r>
              <a:rPr lang="en-IE" dirty="0" err="1" smtClean="0"/>
              <a:t>Meantóir</a:t>
            </a:r>
            <a:r>
              <a:rPr lang="en-IE" dirty="0" smtClean="0"/>
              <a:t> Cúirte i ngach ceann de na 28 Cúirt Chláraitheora Contae ar fud na tíre an mhí seo caite</a:t>
            </a:r>
          </a:p>
          <a:p>
            <a:r>
              <a:rPr lang="en-IE" dirty="0" smtClean="0"/>
              <a:t>Sonraí samplacha (Táscach amháin – ní liosta iomlán é) </a:t>
            </a:r>
          </a:p>
          <a:p>
            <a:pPr lvl="1"/>
            <a:r>
              <a:rPr lang="en-IE" dirty="0" smtClean="0"/>
              <a:t>1,121 cásanna sealbhaithe ar na liostaí , 18% don chéad uair</a:t>
            </a:r>
            <a:endParaRPr lang="en-IE" dirty="0"/>
          </a:p>
          <a:p>
            <a:pPr lvl="1"/>
            <a:r>
              <a:rPr lang="en-IE" dirty="0"/>
              <a:t>20% </a:t>
            </a:r>
            <a:r>
              <a:rPr lang="en-IE" dirty="0" smtClean="0"/>
              <a:t>féichiúnaithe i láthair – cliaint reatha SBCA an chuid is mó díobh</a:t>
            </a:r>
            <a:endParaRPr lang="en-IE" dirty="0"/>
          </a:p>
          <a:p>
            <a:pPr lvl="1"/>
            <a:r>
              <a:rPr lang="en-IE" dirty="0"/>
              <a:t>16% </a:t>
            </a:r>
            <a:r>
              <a:rPr lang="en-IE" dirty="0" smtClean="0"/>
              <a:t>ar a ndearnadh ‘ionadaíocht’’ </a:t>
            </a:r>
            <a:r>
              <a:rPr lang="en-IE" dirty="0"/>
              <a:t>– </a:t>
            </a:r>
            <a:r>
              <a:rPr lang="en-IE" dirty="0" smtClean="0"/>
              <a:t>ní raibh dlíodóir i gceist i ngach cás díobh seo áfach (</a:t>
            </a:r>
            <a:r>
              <a:rPr lang="en-IE" dirty="0" err="1" smtClean="0"/>
              <a:t>droch</a:t>
            </a:r>
            <a:r>
              <a:rPr lang="en-IE" dirty="0" smtClean="0"/>
              <a:t>-chomhairle)</a:t>
            </a:r>
            <a:endParaRPr lang="en-IE" dirty="0"/>
          </a:p>
          <a:p>
            <a:pPr lvl="1"/>
            <a:r>
              <a:rPr lang="en-IE" dirty="0"/>
              <a:t>75% </a:t>
            </a:r>
            <a:r>
              <a:rPr lang="en-IE" dirty="0" smtClean="0"/>
              <a:t>gan a bheith i láthair ná gan ionadaíocht a bheith déanta orthu</a:t>
            </a:r>
            <a:r>
              <a:rPr lang="en-IE" dirty="0"/>
              <a:t> </a:t>
            </a:r>
          </a:p>
          <a:p>
            <a:pPr lvl="1"/>
            <a:r>
              <a:rPr lang="en-IE" dirty="0"/>
              <a:t>80% </a:t>
            </a:r>
            <a:r>
              <a:rPr lang="en-IE" dirty="0" smtClean="0"/>
              <a:t>curtha ar atráth ar chúis amháin nó ar chúis eile</a:t>
            </a:r>
            <a:endParaRPr lang="en-IE" dirty="0"/>
          </a:p>
          <a:p>
            <a:pPr lvl="1"/>
            <a:r>
              <a:rPr lang="en-IE" dirty="0" smtClean="0"/>
              <a:t>13% caite amach (is dóigh os rud é go ndearnadh comhaontú)</a:t>
            </a:r>
            <a:endParaRPr lang="en-IE" dirty="0"/>
          </a:p>
          <a:p>
            <a:pPr lvl="1"/>
            <a:r>
              <a:rPr lang="en-IE" dirty="0"/>
              <a:t>3% </a:t>
            </a:r>
            <a:r>
              <a:rPr lang="en-IE" dirty="0" smtClean="0"/>
              <a:t>tarchurtha go Liosta na </a:t>
            </a:r>
            <a:r>
              <a:rPr lang="en-IE" dirty="0" err="1" smtClean="0"/>
              <a:t>mBreithimh</a:t>
            </a:r>
            <a:r>
              <a:rPr lang="en-IE" dirty="0" smtClean="0"/>
              <a:t>* </a:t>
            </a:r>
          </a:p>
          <a:p>
            <a:pPr lvl="1"/>
            <a:r>
              <a:rPr lang="en-IE" u="sng" dirty="0" smtClean="0"/>
              <a:t>4</a:t>
            </a:r>
            <a:r>
              <a:rPr lang="en-IE" u="sng" dirty="0"/>
              <a:t>%</a:t>
            </a:r>
            <a:r>
              <a:rPr lang="en-IE" dirty="0"/>
              <a:t> </a:t>
            </a:r>
            <a:r>
              <a:rPr lang="en-IE" dirty="0" smtClean="0"/>
              <a:t>Orduithe sealbhaithe (50 as1,121)</a:t>
            </a: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8659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8720"/>
          </a:xfrm>
        </p:spPr>
        <p:txBody>
          <a:bodyPr/>
          <a:lstStyle/>
          <a:p>
            <a:r>
              <a:rPr lang="en-IE" dirty="0" smtClean="0"/>
              <a:t>Cathain a bhíonn gá le comhairle dlí?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4968552"/>
          </a:xfrm>
        </p:spPr>
        <p:txBody>
          <a:bodyPr/>
          <a:lstStyle/>
          <a:p>
            <a:r>
              <a:rPr lang="en-IE" dirty="0" smtClean="0"/>
              <a:t>50% de chásanna RTM sa Chúirt cheana féin – tá an chuid eile díobh ag dul ina treo</a:t>
            </a:r>
          </a:p>
          <a:p>
            <a:r>
              <a:rPr lang="en-IE" dirty="0" smtClean="0"/>
              <a:t>Is gá comhairle dlí sna cúinsí seo a leanas:</a:t>
            </a:r>
          </a:p>
          <a:p>
            <a:pPr lvl="1"/>
            <a:r>
              <a:rPr lang="en-IE" dirty="0" smtClean="0"/>
              <a:t>Ma thairgeann an t-iasachtóir conradh nua/ARA/morgáiste athstruchtúraithe </a:t>
            </a:r>
          </a:p>
          <a:p>
            <a:pPr lvl="1"/>
            <a:r>
              <a:rPr lang="en-IE" dirty="0" smtClean="0"/>
              <a:t>Lánúineacha idirscartha/colscartha</a:t>
            </a:r>
          </a:p>
          <a:p>
            <a:pPr lvl="1"/>
            <a:r>
              <a:rPr lang="en-IE" dirty="0" smtClean="0"/>
              <a:t>Saincheisteanna Dlí Talún – cearta bealaigh, éasúintí (uisce, </a:t>
            </a:r>
            <a:r>
              <a:rPr lang="en-IE" dirty="0" err="1" smtClean="0"/>
              <a:t>srl</a:t>
            </a:r>
            <a:r>
              <a:rPr lang="en-IE" dirty="0" smtClean="0"/>
              <a:t>), saincheisteanna a bhaineann le cead pleanála nó léarscáiliú, clárú mícheart morgáiste/muirir.  D’fhéadfadh iasachtóirí áirithe luach na </a:t>
            </a:r>
            <a:r>
              <a:rPr lang="en-IE" dirty="0" err="1" smtClean="0"/>
              <a:t>réadmhaoine</a:t>
            </a:r>
            <a:r>
              <a:rPr lang="en-IE" dirty="0" smtClean="0"/>
              <a:t> a laghdú chun an togra ARA a dhéanamh níos tarraingtí don iasachtaí ná sealbhú &amp; díol</a:t>
            </a:r>
          </a:p>
          <a:p>
            <a:pPr lvl="1"/>
            <a:r>
              <a:rPr lang="en-IE" dirty="0" smtClean="0"/>
              <a:t>Saincheisteanna teicniúla – Bille Sibhialta </a:t>
            </a:r>
            <a:r>
              <a:rPr lang="en-IE" dirty="0" err="1" smtClean="0"/>
              <a:t>neamhsheirbheálta</a:t>
            </a:r>
            <a:r>
              <a:rPr lang="en-IE" dirty="0" smtClean="0"/>
              <a:t>, míchruinneas</a:t>
            </a:r>
          </a:p>
          <a:p>
            <a:pPr lvl="1"/>
            <a:r>
              <a:rPr lang="en-IE" dirty="0" smtClean="0"/>
              <a:t>Dlínse na Cúirte Cuarda &amp; ‘Luacháil Inrátaithe’: Permanent TSB </a:t>
            </a:r>
            <a:r>
              <a:rPr lang="en-IE" dirty="0"/>
              <a:t>–v- David </a:t>
            </a:r>
            <a:r>
              <a:rPr lang="en-IE" dirty="0" err="1"/>
              <a:t>Langan</a:t>
            </a:r>
            <a:r>
              <a:rPr lang="en-IE" dirty="0" smtClean="0"/>
              <a:t> tarchurtha ag Cás Sonraithe don Chúirt </a:t>
            </a:r>
            <a:r>
              <a:rPr lang="en-IE" dirty="0" smtClean="0"/>
              <a:t>Achomhairc</a:t>
            </a:r>
            <a:endParaRPr lang="en-IE" dirty="0" smtClean="0"/>
          </a:p>
          <a:p>
            <a:pPr lvl="1"/>
            <a:r>
              <a:rPr lang="en-IE" dirty="0" smtClean="0"/>
              <a:t>Comhairle &amp; Cúnamh Fhéimheachta</a:t>
            </a:r>
          </a:p>
          <a:p>
            <a:pPr lvl="1"/>
            <a:r>
              <a:rPr lang="en-IE" i="1" dirty="0" smtClean="0"/>
              <a:t>Dlíodóir ar Dualgas -  Comhairle dlí maidir leis an bpróiseas cúirte &amp; abhcóideacht sa Chúirt– an-éifeachtach chun an féichiúnaí a chumasú</a:t>
            </a:r>
            <a:endParaRPr lang="en-IE" dirty="0" smtClean="0"/>
          </a:p>
          <a:p>
            <a:pPr lvl="1"/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8279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75928"/>
          </a:xfrm>
        </p:spPr>
        <p:txBody>
          <a:bodyPr/>
          <a:lstStyle/>
          <a:p>
            <a:r>
              <a:rPr lang="en-IE" dirty="0" smtClean="0"/>
              <a:t>Torthaí na seirbhíse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536504"/>
          </a:xfrm>
        </p:spPr>
        <p:txBody>
          <a:bodyPr/>
          <a:lstStyle/>
          <a:p>
            <a:r>
              <a:rPr lang="en-IE" dirty="0" smtClean="0"/>
              <a:t>Áras teaghlaigh John &amp; Rachel (PPR), riaráiste €10k, iomlán gan íoc – nach mór  </a:t>
            </a:r>
            <a:r>
              <a:rPr lang="en-IE" dirty="0"/>
              <a:t>€300k </a:t>
            </a:r>
            <a:r>
              <a:rPr lang="en-IE" dirty="0" smtClean="0"/>
              <a:t>(29 bliain fágtha) </a:t>
            </a:r>
          </a:p>
          <a:p>
            <a:r>
              <a:rPr lang="en-IE" dirty="0" smtClean="0"/>
              <a:t>Bhí morgáiste an árais teaghlaigh leis an roinn dlí agus bhí siad ar tí bille sibhialta a eisiúint trí a ndlíodóirí  – claonadh féinmharfach ag an gcliant mar gheall ar a chineál oibre</a:t>
            </a:r>
          </a:p>
          <a:p>
            <a:r>
              <a:rPr lang="en-IE" dirty="0" smtClean="0"/>
              <a:t>Freagairt an iasachtóra ar dtús ‘</a:t>
            </a:r>
            <a:r>
              <a:rPr lang="en-IE" i="1" dirty="0" smtClean="0"/>
              <a:t>Ní linne an fhadhb seo’ </a:t>
            </a:r>
            <a:r>
              <a:rPr lang="en-IE" dirty="0" smtClean="0"/>
              <a:t>agus ‘</a:t>
            </a:r>
            <a:r>
              <a:rPr lang="en-IE" i="1" dirty="0" smtClean="0"/>
              <a:t>Ba chóir do SBCA a bprótacail féin a bheith acu maidir le cásanna ina bhfuil baol féinmharaithe’</a:t>
            </a:r>
            <a:endParaRPr lang="en-IE" i="1" dirty="0"/>
          </a:p>
          <a:p>
            <a:r>
              <a:rPr lang="en-IE" dirty="0" smtClean="0"/>
              <a:t>I ndiaidh géaraithe -  an roinn dlí, ar thug 2 mhí chun cás a chur le chéile – tá ARA i bhfeidhm anois</a:t>
            </a:r>
          </a:p>
          <a:p>
            <a:r>
              <a:rPr lang="en-IE" dirty="0" smtClean="0"/>
              <a:t>Bhí morgáiste ag Rachel ar an </a:t>
            </a:r>
            <a:r>
              <a:rPr lang="en-IE" dirty="0" err="1" smtClean="0"/>
              <a:t>réadmhaoin</a:t>
            </a:r>
            <a:r>
              <a:rPr lang="en-IE" dirty="0" smtClean="0"/>
              <a:t> ar léi í roimh phósadh dóibh</a:t>
            </a:r>
            <a:endParaRPr lang="en-IE" dirty="0"/>
          </a:p>
          <a:p>
            <a:r>
              <a:rPr lang="en-IE" dirty="0" smtClean="0"/>
              <a:t>Chabhraigh SBCA leo le Díol Toilteanach i gcás an dara teach. Praghas díola €99,000.00  Iarmhéid iarmharach €121,000.00</a:t>
            </a:r>
            <a:endParaRPr lang="en-IE" dirty="0"/>
          </a:p>
          <a:p>
            <a:r>
              <a:rPr lang="en-IE" dirty="0" smtClean="0"/>
              <a:t>Rinne SBCA idirbheartaíocht ar shocraíocht maidir leis an </a:t>
            </a:r>
            <a:r>
              <a:rPr lang="en-IE" dirty="0" err="1" smtClean="0"/>
              <a:t>bhFiachas</a:t>
            </a:r>
            <a:r>
              <a:rPr lang="en-IE" dirty="0" smtClean="0"/>
              <a:t> Iarmharach – íocaíocht aonuaire €21,000.00íoctha am ar bith laistigh de 7 mbliana.</a:t>
            </a:r>
          </a:p>
          <a:p>
            <a:r>
              <a:rPr lang="en-IE" dirty="0" smtClean="0"/>
              <a:t>Tugadh faoi fhiachais thánaisteacha freisin</a:t>
            </a:r>
            <a:endParaRPr lang="en-IE" dirty="0"/>
          </a:p>
          <a:p>
            <a:pPr marL="0" indent="0">
              <a:buNone/>
            </a:pPr>
            <a:endParaRPr lang="en-IE" sz="2400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2733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2800" dirty="0" smtClean="0"/>
              <a:t>Clár Oibre</a:t>
            </a:r>
            <a:endParaRPr lang="en-IE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7632848" cy="423932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Eolas faoin tSeirbhís Bhuiséadta agus Chomhairle Airgid (SBCA/MABS)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Na Dálaí maidir le Riaráiste Morgáiste a chur i láthair</a:t>
            </a:r>
            <a:endParaRPr lang="en-I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Cúlra agus Bunús na Seirbhíse Chomhairle maidir le Riaráiste Tiomnaithe Morgáiste in SBCA/MABS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Seirbhís náisiúnta – ar fáil i lárionaid ar fud na tíre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Ról na </a:t>
            </a:r>
            <a:r>
              <a:rPr lang="en-IE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gComhairleoirí</a:t>
            </a:r>
            <a:r>
              <a:rPr lang="en-I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maidir le Riaráiste Morgáiste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Mar atá i gceist le Cás RTM/DMA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Prótacal an Iasachtóra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I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Breisluach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I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RTM/DMA – Tuairimí ( James Glynn ) </a:t>
            </a:r>
          </a:p>
        </p:txBody>
      </p:sp>
      <p:pic>
        <p:nvPicPr>
          <p:cNvPr id="4" name="Picture 2" descr="W:\LOGOS\Logos\CIB F&amp;S 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77271"/>
            <a:ext cx="1584176" cy="523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95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278688" cy="819944"/>
          </a:xfrm>
        </p:spPr>
        <p:txBody>
          <a:bodyPr/>
          <a:lstStyle/>
          <a:p>
            <a:r>
              <a:rPr lang="en-IE" dirty="0" smtClean="0"/>
              <a:t>Torthaí na seirbhíse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138864" cy="4670648"/>
          </a:xfrm>
        </p:spPr>
        <p:txBody>
          <a:bodyPr/>
          <a:lstStyle/>
          <a:p>
            <a:r>
              <a:rPr lang="en-IE" dirty="0" smtClean="0"/>
              <a:t>Tá beirt pháistí ag Mary, thit sí i riaráiste morgáiste i ndiaidh di scaradh óna fear céile agus laghdú ioncaim a thabhú.</a:t>
            </a:r>
            <a:endParaRPr lang="en-IE" dirty="0"/>
          </a:p>
          <a:p>
            <a:r>
              <a:rPr lang="en-IE" dirty="0" smtClean="0"/>
              <a:t>Bhí na himeachtaí dlí ag druidim chun críche nuair a cuireadh i dteagmháil le SBCA í sa Chúirt Chláraitheora.</a:t>
            </a:r>
            <a:endParaRPr lang="en-IE" dirty="0"/>
          </a:p>
          <a:p>
            <a:r>
              <a:rPr lang="en-IE" dirty="0" smtClean="0"/>
              <a:t>Nuair a tháinig Mary chuig SBCA, €</a:t>
            </a:r>
            <a:r>
              <a:rPr lang="en-IE" dirty="0"/>
              <a:t>200k </a:t>
            </a:r>
            <a:r>
              <a:rPr lang="en-IE" dirty="0" smtClean="0"/>
              <a:t>a bhí dlite ar a morgáiste agus í nach mór €30k i riaráiste. Cuireadh SFS i gcrích don iasachtóir. Ní raibh fiachais thánaisteacha ar bith i gceist. Dhearbhaigh SBCA go raibh Mary in acmhainn €55 a íoc sa mhí.</a:t>
            </a:r>
            <a:endParaRPr lang="en-IE" dirty="0"/>
          </a:p>
          <a:p>
            <a:r>
              <a:rPr lang="en-IE" dirty="0" smtClean="0"/>
              <a:t>Ar thriail 6 mhí, chuir an t-iasachtóir socraíocht €</a:t>
            </a:r>
            <a:r>
              <a:rPr lang="en-IE" dirty="0"/>
              <a:t>550 </a:t>
            </a:r>
            <a:r>
              <a:rPr lang="en-IE" dirty="0" smtClean="0"/>
              <a:t>sa mhí ar bun, suim ar íoc Mary gach mí sa tréimhse sin</a:t>
            </a:r>
          </a:p>
          <a:p>
            <a:r>
              <a:rPr lang="en-IE" dirty="0" smtClean="0"/>
              <a:t>Tá an t-iasachtóir tar éis Socraíocht Mhalairte Íocaíochta (ARA) a thairiscint bunaithe ar an suim is féidir le Mary a íoc. Síníodh tréimhse an mhorgáiste, tá cuid den mhorgáiste ‘curtha i dteach stórais’ agus scriosadh cuid eile de. Ghlac Mary leis an Ara seo.</a:t>
            </a:r>
          </a:p>
          <a:p>
            <a:r>
              <a:rPr lang="en-IE" dirty="0" smtClean="0"/>
              <a:t>Caitheadh an cás as an gCúirt.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8007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Conas rathúlacht a thomhas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6752"/>
            <a:ext cx="7772400" cy="4670648"/>
          </a:xfrm>
        </p:spPr>
        <p:txBody>
          <a:bodyPr/>
          <a:lstStyle/>
          <a:p>
            <a:endParaRPr lang="en-IE" dirty="0" smtClean="0"/>
          </a:p>
          <a:p>
            <a:r>
              <a:rPr lang="en-IE" dirty="0" smtClean="0"/>
              <a:t>Rannpháirtíocht Cliaint – tagann cliaint áirithe chuig SBCA i ndiaidh 5 bliana ag súil go n-imeodh an fhadhb</a:t>
            </a:r>
          </a:p>
          <a:p>
            <a:r>
              <a:rPr lang="en-IE" dirty="0" smtClean="0"/>
              <a:t>Socraíochtaí Inbhuanaithe – ní mór do gach duine a bheith réadúil</a:t>
            </a:r>
          </a:p>
          <a:p>
            <a:r>
              <a:rPr lang="en-IE" dirty="0" smtClean="0"/>
              <a:t>Dócmhainneacht </a:t>
            </a:r>
            <a:endParaRPr lang="en-IE" dirty="0"/>
          </a:p>
          <a:p>
            <a:r>
              <a:rPr lang="en-IE" dirty="0" smtClean="0"/>
              <a:t>Cíos in ionad Morgáiste (MTR) – más féidir – is réiteach an-mhaith é áit a dtarlaíonn sé</a:t>
            </a:r>
          </a:p>
          <a:p>
            <a:r>
              <a:rPr lang="en-IE" dirty="0" smtClean="0"/>
              <a:t>Nuair a chaithfear an teach a dhíol – fiachas iarmharach a íoslaghdú</a:t>
            </a:r>
          </a:p>
          <a:p>
            <a:r>
              <a:rPr lang="en-IE" dirty="0" smtClean="0"/>
              <a:t>Nuair a chaithfear an teach a dhíol – easpa dídine a chosc. </a:t>
            </a:r>
          </a:p>
          <a:p>
            <a:pPr marL="0" indent="0" algn="ctr">
              <a:buNone/>
            </a:pPr>
            <a:r>
              <a:rPr lang="en-IE" b="1" dirty="0" smtClean="0"/>
              <a:t>Ar an drochuair, cuireadh amach go leor </a:t>
            </a:r>
            <a:r>
              <a:rPr lang="en-IE" b="1" dirty="0" err="1" smtClean="0"/>
              <a:t>mífhaisnéise</a:t>
            </a:r>
            <a:r>
              <a:rPr lang="en-IE" b="1" dirty="0" smtClean="0"/>
              <a:t> agus roinnt </a:t>
            </a:r>
            <a:r>
              <a:rPr lang="en-IE" b="1" dirty="0" err="1" smtClean="0"/>
              <a:t>droch</a:t>
            </a:r>
            <a:r>
              <a:rPr lang="en-IE" b="1" dirty="0" smtClean="0"/>
              <a:t>-chomhairle tríú páirtí agus ní bheidh </a:t>
            </a:r>
            <a:r>
              <a:rPr lang="en-IE" b="1" dirty="0" err="1" smtClean="0"/>
              <a:t>dea</a:t>
            </a:r>
            <a:r>
              <a:rPr lang="en-IE" b="1" dirty="0" smtClean="0"/>
              <a:t>-thoradh don chliant ar gach scéal</a:t>
            </a:r>
          </a:p>
          <a:p>
            <a:pPr marL="0" indent="0" algn="ctr">
              <a:buNone/>
            </a:pPr>
            <a:r>
              <a:rPr lang="en-IE" b="1" dirty="0" smtClean="0">
                <a:solidFill>
                  <a:schemeClr val="accent2"/>
                </a:solidFill>
              </a:rPr>
              <a:t>Buntáiste ollmhór i Scéim na Comhairle Dlí agus Airgeadais ná tacaíocht iomlán a chinntiú la haghaidh féichiúnaithe</a:t>
            </a:r>
            <a:endParaRPr lang="en-I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9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648072"/>
          </a:xfrm>
        </p:spPr>
        <p:txBody>
          <a:bodyPr/>
          <a:lstStyle/>
          <a:p>
            <a:r>
              <a:rPr lang="en-IE" dirty="0" smtClean="0"/>
              <a:t>Na </a:t>
            </a:r>
            <a:r>
              <a:rPr lang="en-IE" dirty="0" err="1" smtClean="0"/>
              <a:t>Mórtheachtaireachtaí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6805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E" i="1" dirty="0" smtClean="0"/>
              <a:t>‘Tairseach na Comhairle Fiachais’ </a:t>
            </a:r>
            <a:r>
              <a:rPr lang="en-IE" b="1" i="1" dirty="0" smtClean="0"/>
              <a:t> </a:t>
            </a:r>
            <a:r>
              <a:rPr lang="en-IE" dirty="0" smtClean="0"/>
              <a:t>é SBCA</a:t>
            </a:r>
            <a:endParaRPr lang="en-IE" i="1" dirty="0" smtClean="0"/>
          </a:p>
          <a:p>
            <a:pPr>
              <a:lnSpc>
                <a:spcPct val="200000"/>
              </a:lnSpc>
            </a:pPr>
            <a:r>
              <a:rPr lang="en-IE" dirty="0" smtClean="0"/>
              <a:t>Is seirbhís nua breisluacha agus saor in aisce í an tseirbhís RTM de chuid SBCA</a:t>
            </a:r>
          </a:p>
          <a:p>
            <a:pPr>
              <a:lnSpc>
                <a:spcPct val="200000"/>
              </a:lnSpc>
            </a:pPr>
            <a:r>
              <a:rPr lang="en-IE" b="1" dirty="0" smtClean="0"/>
              <a:t>Mura féidir leat labhairt le d’iasachtóir – labhair le SBCA – labhróimid leat agus cuirfimid ar aghaidh tú le haghaidh comhairle </a:t>
            </a:r>
            <a:r>
              <a:rPr lang="en-IE" b="1" dirty="0" smtClean="0"/>
              <a:t>gairmiúla </a:t>
            </a:r>
            <a:r>
              <a:rPr lang="en-IE" b="1" dirty="0" smtClean="0"/>
              <a:t>más gá</a:t>
            </a:r>
          </a:p>
          <a:p>
            <a:pPr>
              <a:lnSpc>
                <a:spcPct val="200000"/>
              </a:lnSpc>
            </a:pPr>
            <a:r>
              <a:rPr lang="en-IE" dirty="0" smtClean="0"/>
              <a:t>Scaip an scéal fúinn – seans go bhfuil fadhb nár réitíodh fós ag cara nó gaol leat</a:t>
            </a:r>
          </a:p>
          <a:p>
            <a:pPr>
              <a:lnSpc>
                <a:spcPct val="200000"/>
              </a:lnSpc>
            </a:pPr>
            <a:r>
              <a:rPr lang="en-IE" dirty="0" smtClean="0"/>
              <a:t>Glaoigh ar Líne Chabhrach SBCA - 0761 07 2000 – Luan go hAoine – 9am go 8pm </a:t>
            </a:r>
          </a:p>
          <a:p>
            <a:pPr>
              <a:lnSpc>
                <a:spcPct val="300000"/>
              </a:lnSpc>
            </a:pP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22149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tra Present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3598"/>
            <a:ext cx="9144000" cy="6504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60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80728"/>
          </a:xfrm>
        </p:spPr>
        <p:txBody>
          <a:bodyPr/>
          <a:lstStyle/>
          <a:p>
            <a:r>
              <a:rPr lang="en-IE" sz="2800" dirty="0" smtClean="0"/>
              <a:t>Seirbhís Bhuiséadta agus Chomhairle Airgead (SBCA/MABS)  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sz="1700" dirty="0" smtClean="0"/>
              <a:t>Taithí breis agus 20 bliain ag déileáil leis an uile chineál duine &amp; an uile chineál fiachais</a:t>
            </a:r>
          </a:p>
          <a:p>
            <a:pPr>
              <a:lnSpc>
                <a:spcPct val="150000"/>
              </a:lnSpc>
            </a:pPr>
            <a:r>
              <a:rPr lang="en-IE" sz="1700" dirty="0" smtClean="0"/>
              <a:t> Saor in aisce, neamhspleách agus iontaofa – “bróicéir macánta” idir an t-iasachtaí agus an t-iasachtóir</a:t>
            </a:r>
          </a:p>
          <a:p>
            <a:pPr>
              <a:lnSpc>
                <a:spcPct val="150000"/>
              </a:lnSpc>
            </a:pPr>
            <a:r>
              <a:rPr lang="en-IE" sz="1700" dirty="0" smtClean="0"/>
              <a:t>Seirbhís aghaidh ar aghaidh ó chomhairleoirí airgid  SBCA, ar fáil i níos mó ná 65 ionad  Líne Chabhrach SBCA freisin, </a:t>
            </a:r>
            <a:r>
              <a:rPr lang="en-IE" sz="1700" dirty="0" smtClean="0"/>
              <a:t>Luan - Aoine</a:t>
            </a:r>
            <a:r>
              <a:rPr lang="en-IE" sz="1700" dirty="0" smtClean="0"/>
              <a:t>, 9am-8pm (beagnach 20,000 glao </a:t>
            </a:r>
            <a:r>
              <a:rPr lang="en-IE" sz="1700" dirty="0" smtClean="0"/>
              <a:t>- 2015</a:t>
            </a:r>
            <a:r>
              <a:rPr lang="en-IE" sz="17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IE" sz="1700" dirty="0" smtClean="0"/>
              <a:t>Ollscoil Uladh – Dioplóma i gComhairle Airgid  &amp;  Modúil Chreidiúnaithe faoi Dhócmhainneacht Phearsanta – Idirghabhálaithe creidiúnaithe faoi reachtaíocht  um Dhócmhainneacht Phearsanta</a:t>
            </a:r>
          </a:p>
          <a:p>
            <a:pPr>
              <a:lnSpc>
                <a:spcPct val="150000"/>
              </a:lnSpc>
            </a:pPr>
            <a:r>
              <a:rPr lang="en-IE" sz="1700" dirty="0" smtClean="0"/>
              <a:t>Tá gradam na Réalta Óir  EFQM bainte amach ag seirbhísí uile SBCA – marc cáilíochta maidir le seirbhís den scoth a chur ar fail do chustaiméirí</a:t>
            </a:r>
          </a:p>
          <a:p>
            <a:pPr>
              <a:lnSpc>
                <a:spcPct val="150000"/>
              </a:lnSpc>
            </a:pPr>
            <a:r>
              <a:rPr lang="en-IE" sz="1700" dirty="0" smtClean="0"/>
              <a:t>Foireann a bhfuil taithí acu, agus atá oilte agus cáilithe freisin</a:t>
            </a:r>
          </a:p>
        </p:txBody>
      </p:sp>
    </p:spTree>
    <p:extLst>
      <p:ext uri="{BB962C8B-B14F-4D97-AF65-F5344CB8AC3E}">
        <p14:creationId xmlns="" xmlns:p14="http://schemas.microsoft.com/office/powerpoint/2010/main" val="36327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91952"/>
          </a:xfrm>
        </p:spPr>
        <p:txBody>
          <a:bodyPr/>
          <a:lstStyle/>
          <a:p>
            <a:r>
              <a:rPr lang="en-IE" dirty="0" smtClean="0"/>
              <a:t>SBCA &amp; Riaráiste Morgáiste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4392488"/>
          </a:xfrm>
        </p:spPr>
        <p:txBody>
          <a:bodyPr/>
          <a:lstStyle/>
          <a:p>
            <a:r>
              <a:rPr lang="en-IE" dirty="0" smtClean="0"/>
              <a:t>Foinse ríthábhachtach chúnamh é an SBCA do dhaoine a bhfuil deacrachtaí bainistíochta airgid agus fiachais acu</a:t>
            </a:r>
            <a:endParaRPr lang="en-IE" dirty="0"/>
          </a:p>
          <a:p>
            <a:r>
              <a:rPr lang="en-IE" dirty="0" smtClean="0"/>
              <a:t>Próiseas </a:t>
            </a:r>
            <a:r>
              <a:rPr lang="en-IE" dirty="0" err="1" smtClean="0"/>
              <a:t>dea-fhorbartha:‘an</a:t>
            </a:r>
            <a:r>
              <a:rPr lang="en-IE" dirty="0" smtClean="0"/>
              <a:t> próiseas comhairle airgid’, cur chuige céim ar chéim ar mhaithe le cabhrú le cliaint </a:t>
            </a:r>
            <a:r>
              <a:rPr lang="en-IE" dirty="0" err="1" smtClean="0"/>
              <a:t>inbhuanaitheacht</a:t>
            </a:r>
            <a:r>
              <a:rPr lang="en-IE" dirty="0" smtClean="0"/>
              <a:t> airgeadais a bhaint amach arís</a:t>
            </a:r>
            <a:endParaRPr lang="en-IE" dirty="0"/>
          </a:p>
          <a:p>
            <a:r>
              <a:rPr lang="en-IE" dirty="0" smtClean="0"/>
              <a:t>Oibrímid leis na grúpaí </a:t>
            </a:r>
            <a:r>
              <a:rPr lang="en-IE" dirty="0" err="1" smtClean="0"/>
              <a:t>mórchrediúnaithe</a:t>
            </a:r>
            <a:r>
              <a:rPr lang="en-IE" dirty="0" smtClean="0"/>
              <a:t> ar fad – prótacail réitigh &amp; bhainistiú fiachais leis na grúpaí </a:t>
            </a:r>
            <a:r>
              <a:rPr lang="en-IE" dirty="0" err="1" smtClean="0"/>
              <a:t>mórchrediúnaithe</a:t>
            </a:r>
            <a:r>
              <a:rPr lang="en-IE" dirty="0" smtClean="0"/>
              <a:t> (bainc aonair) BPFI, fóntais &amp; grúpaí eile</a:t>
            </a:r>
            <a:endParaRPr lang="en-IE" dirty="0"/>
          </a:p>
          <a:p>
            <a:r>
              <a:rPr lang="en-IE" dirty="0" smtClean="0"/>
              <a:t>Líonra tarchuir </a:t>
            </a:r>
            <a:r>
              <a:rPr lang="en-IE" dirty="0" err="1" smtClean="0"/>
              <a:t>fíorláidir</a:t>
            </a:r>
            <a:r>
              <a:rPr lang="en-IE" dirty="0" smtClean="0"/>
              <a:t> go háitiúil agus go náisiúnta-  CIS, SVP, údaráis áitiúla, comhair chreidmheasa, FLAC agus CLM – rialtóirí, Ranna agus Gníomhaireachtaí Rialtais</a:t>
            </a:r>
          </a:p>
          <a:p>
            <a:r>
              <a:rPr lang="en-IE" dirty="0" smtClean="0"/>
              <a:t>Níos mó ná 120 Idirghabhálaithe Faofa – féadann siad cabhrú le daoine Fógra Faoisimh Fiachais (DRN) a fháil faoin Acht um Dhócmhainneacht Phearsanta</a:t>
            </a:r>
          </a:p>
          <a:p>
            <a:r>
              <a:rPr lang="en-IE" dirty="0" smtClean="0"/>
              <a:t>Tá taithí ag gach Comhairleoir Airgid cabhrú le cliaint a bhfuil riaráiste morgáiste orthu agus obair a dhéanamh leis an CCMA, le MARP agus le MARP SFS – cuirtear béim ar shocrú a dhéanamh más féidir in aon chor é</a:t>
            </a: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23849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Gairmiúlacht </a:t>
            </a:r>
            <a:r>
              <a:rPr lang="en-IE" dirty="0" smtClean="0">
                <a:solidFill>
                  <a:schemeClr val="accent2"/>
                </a:solidFill>
              </a:rPr>
              <a:t>&amp; atrua</a:t>
            </a: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138864" cy="4382616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395536" y="1124745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IE" b="1" i="1" dirty="0" smtClean="0"/>
          </a:p>
          <a:p>
            <a:pPr algn="ctr">
              <a:lnSpc>
                <a:spcPct val="250000"/>
              </a:lnSpc>
            </a:pPr>
            <a:r>
              <a:rPr lang="en-IE" b="1" i="1" dirty="0" smtClean="0"/>
              <a:t>‘Agus mé </a:t>
            </a:r>
            <a:r>
              <a:rPr lang="en-IE" b="1" i="1" dirty="0" smtClean="0"/>
              <a:t>i lár am éadóchais</a:t>
            </a:r>
            <a:r>
              <a:rPr lang="en-IE" b="1" i="1" dirty="0" smtClean="0"/>
              <a:t>, chabhraigh an Comhairleoir Airgid SBCA liom – agus le mo chlann óg freisin </a:t>
            </a:r>
            <a:r>
              <a:rPr lang="en-IE" b="1" i="1" dirty="0" smtClean="0"/>
              <a:t>go hindíreach – </a:t>
            </a:r>
            <a:r>
              <a:rPr lang="en-IE" b="1" i="1" dirty="0" smtClean="0"/>
              <a:t>chun na deacrachtaí i mo shaol a shárú.  Bhí a hiompar i gcontrárthacht iomlán le hiompar fuarchroíoch na n-institiúidí airgeadais … ba cheart go gcuirfeadh a </a:t>
            </a:r>
            <a:r>
              <a:rPr lang="en-IE" b="1" i="1" dirty="0" err="1" smtClean="0"/>
              <a:t>hionbhá</a:t>
            </a:r>
            <a:r>
              <a:rPr lang="en-IE" b="1" i="1" dirty="0" smtClean="0"/>
              <a:t>, a tuiscint agus a cineáltas bród oraibh mar eagraíocht’</a:t>
            </a:r>
            <a:endParaRPr lang="en-IE" b="1" i="1" dirty="0"/>
          </a:p>
        </p:txBody>
      </p:sp>
    </p:spTree>
    <p:extLst>
      <p:ext uri="{BB962C8B-B14F-4D97-AF65-F5344CB8AC3E}">
        <p14:creationId xmlns="" xmlns:p14="http://schemas.microsoft.com/office/powerpoint/2010/main" val="31499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91952"/>
          </a:xfrm>
        </p:spPr>
        <p:txBody>
          <a:bodyPr/>
          <a:lstStyle/>
          <a:p>
            <a:r>
              <a:rPr lang="en-IE" dirty="0" smtClean="0"/>
              <a:t>Q4 - 2015 Staitisticí Riaráiste Morgáiste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052736"/>
            <a:ext cx="7772400" cy="43826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b="1" dirty="0" smtClean="0"/>
              <a:t>88,292 iomlán na Morgáistí i Riaráiste -  8.3%</a:t>
            </a:r>
          </a:p>
          <a:p>
            <a:pPr>
              <a:lnSpc>
                <a:spcPct val="150000"/>
              </a:lnSpc>
            </a:pPr>
            <a:r>
              <a:rPr lang="en-IE" b="1" dirty="0" smtClean="0"/>
              <a:t>7,481 morgáistí i Riaráiste 181 lá agus níos mó</a:t>
            </a:r>
          </a:p>
          <a:p>
            <a:pPr>
              <a:lnSpc>
                <a:spcPct val="150000"/>
              </a:lnSpc>
            </a:pPr>
            <a:r>
              <a:rPr lang="en-IE" b="1" dirty="0" smtClean="0"/>
              <a:t>11,745 morgáistí i Riaráiste 361 lá agus níos mó</a:t>
            </a:r>
          </a:p>
          <a:p>
            <a:pPr>
              <a:lnSpc>
                <a:spcPct val="150000"/>
              </a:lnSpc>
            </a:pPr>
            <a:r>
              <a:rPr lang="en-IE" b="1" dirty="0" smtClean="0">
                <a:solidFill>
                  <a:srgbClr val="FF0000"/>
                </a:solidFill>
              </a:rPr>
              <a:t>36,351 morgáistí i riaráiste 720 lá agus níos mó</a:t>
            </a:r>
          </a:p>
          <a:p>
            <a:pPr>
              <a:lnSpc>
                <a:spcPct val="150000"/>
              </a:lnSpc>
              <a:buNone/>
            </a:pPr>
            <a:endParaRPr lang="en-IE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IE" b="1" dirty="0" smtClean="0">
                <a:solidFill>
                  <a:srgbClr val="FF0000"/>
                </a:solidFill>
              </a:rPr>
              <a:t>			      Is uafásach mar staitisticí iad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smtClean="0">
                <a:solidFill>
                  <a:srgbClr val="0070C0"/>
                </a:solidFill>
              </a:rPr>
              <a:t>Údar imní níos  mó fós– úinéir tí in anró atá i gceist le gach ceann de na staitisticí seo – ag dul i ngleic le roghanna nach éasca agus faoi imní maidir </a:t>
            </a:r>
            <a:r>
              <a:rPr lang="en-IE" b="1" u="sng" dirty="0" smtClean="0">
                <a:solidFill>
                  <a:srgbClr val="0070C0"/>
                </a:solidFill>
              </a:rPr>
              <a:t>lena theach a choimeád</a:t>
            </a:r>
            <a:endParaRPr lang="en-IE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3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/>
          <a:lstStyle/>
          <a:p>
            <a:pPr algn="ctr"/>
            <a:r>
              <a:rPr lang="en-IE" dirty="0" smtClean="0"/>
              <a:t>Cúlra an tseirbhís nua SBCA (MABS)</a:t>
            </a:r>
            <a:br>
              <a:rPr lang="en-IE" dirty="0" smtClean="0"/>
            </a:br>
            <a:r>
              <a:rPr lang="en-IE" dirty="0" smtClean="0"/>
              <a:t>Comhairle Riaráiste Morgáiste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848872" cy="475252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IE" sz="2000" dirty="0" smtClean="0">
                <a:latin typeface="Calibri" panose="020F0502020204030204" pitchFamily="34" charset="0"/>
              </a:rPr>
              <a:t>Fógra Rialtais Bealtaine  2015 – ról níos uileghabhálaí ag SBCA</a:t>
            </a:r>
          </a:p>
          <a:p>
            <a:pPr marL="0" indent="0">
              <a:buNone/>
            </a:pPr>
            <a:r>
              <a:rPr lang="en-IE" sz="2000" dirty="0" smtClean="0">
                <a:latin typeface="Calibri" panose="020F0502020204030204" pitchFamily="34" charset="0"/>
              </a:rPr>
              <a:t>3 snáithe a bhí sa Chlár náisiúnta SBCA, Riaráiste Tiomnaithe Morgáiste (RTM) ag an tús agus cuireadh ceann eile leis ó shin: </a:t>
            </a:r>
          </a:p>
          <a:p>
            <a:pPr marL="400050" lvl="0" indent="-400050">
              <a:buClr>
                <a:schemeClr val="tx1"/>
              </a:buClr>
              <a:buFont typeface="+mj-lt"/>
              <a:buAutoNum type="romanUcPeriod"/>
            </a:pPr>
            <a:r>
              <a:rPr lang="en-US" sz="2000" dirty="0" smtClean="0">
                <a:latin typeface="Calibri" panose="020F0502020204030204" pitchFamily="34" charset="0"/>
              </a:rPr>
              <a:t>Comhairleoirí nua </a:t>
            </a:r>
            <a:r>
              <a:rPr lang="en-US" sz="2000" b="1" dirty="0" smtClean="0">
                <a:latin typeface="Calibri" panose="020F0502020204030204" pitchFamily="34" charset="0"/>
              </a:rPr>
              <a:t>Riaráiste Tiomnaithe Morgáiste (RTM) </a:t>
            </a:r>
            <a:r>
              <a:rPr lang="en-US" sz="2000" dirty="0" smtClean="0">
                <a:latin typeface="Calibri" panose="020F0502020204030204" pitchFamily="34" charset="0"/>
              </a:rPr>
              <a:t>in ionaid áirithe ar fud na tíre</a:t>
            </a:r>
            <a:endParaRPr lang="en-IE" sz="2000" dirty="0">
              <a:latin typeface="Calibri" panose="020F0502020204030204" pitchFamily="34" charset="0"/>
            </a:endParaRPr>
          </a:p>
          <a:p>
            <a:pPr marL="400050" lvl="0" indent="-400050">
              <a:buClr>
                <a:schemeClr val="tx1"/>
              </a:buClr>
              <a:buFont typeface="+mj-lt"/>
              <a:buAutoNum type="romanUcPeriod"/>
            </a:pPr>
            <a:r>
              <a:rPr lang="en-US" sz="2000" b="1" dirty="0" smtClean="0">
                <a:latin typeface="Calibri" panose="020F0502020204030204" pitchFamily="34" charset="0"/>
              </a:rPr>
              <a:t>An Scéim um </a:t>
            </a:r>
            <a:r>
              <a:rPr lang="en-US" sz="2000" b="1" dirty="0" err="1" smtClean="0">
                <a:latin typeface="Calibri" panose="020F0502020204030204" pitchFamily="34" charset="0"/>
              </a:rPr>
              <a:t>Meantóir</a:t>
            </a:r>
            <a:r>
              <a:rPr lang="en-US" sz="2000" b="1" dirty="0" smtClean="0">
                <a:latin typeface="Calibri" panose="020F0502020204030204" pitchFamily="34" charset="0"/>
              </a:rPr>
              <a:t> Cúirte </a:t>
            </a:r>
            <a:r>
              <a:rPr lang="en-US" sz="2000" dirty="0" smtClean="0">
                <a:latin typeface="Calibri" panose="020F0502020204030204" pitchFamily="34" charset="0"/>
              </a:rPr>
              <a:t>a thionscnamh ar mhaithe le tacaíocht a thabhairt do chliaint i rith imeachtaí </a:t>
            </a:r>
            <a:r>
              <a:rPr lang="en-US" sz="2000" dirty="0" err="1" smtClean="0">
                <a:latin typeface="Calibri" panose="020F0502020204030204" pitchFamily="34" charset="0"/>
              </a:rPr>
              <a:t>athshealbhaithe</a:t>
            </a:r>
            <a:r>
              <a:rPr lang="en-US" sz="2000" dirty="0" smtClean="0">
                <a:latin typeface="Calibri" panose="020F0502020204030204" pitchFamily="34" charset="0"/>
              </a:rPr>
              <a:t> – na seirbhísí stáit – SDÉ (ISI) &amp; SBCA</a:t>
            </a:r>
            <a:endParaRPr lang="en-IE" sz="2000" dirty="0">
              <a:latin typeface="Calibri" panose="020F0502020204030204" pitchFamily="34" charset="0"/>
            </a:endParaRPr>
          </a:p>
          <a:p>
            <a:pPr marL="400050" lvl="0" indent="-400050">
              <a:buClr>
                <a:schemeClr val="tx1"/>
              </a:buClr>
              <a:buFont typeface="+mj-lt"/>
              <a:buAutoNum type="romanUcPeriod"/>
            </a:pPr>
            <a:r>
              <a:rPr lang="en-US" sz="2000" dirty="0" smtClean="0">
                <a:latin typeface="Calibri" panose="020F0502020204030204" pitchFamily="34" charset="0"/>
              </a:rPr>
              <a:t>Cláir phíolótacha maidir le CDP (PIP) Poiblí  SBCA agus Féimheacht</a:t>
            </a:r>
          </a:p>
          <a:p>
            <a:pPr marL="400050" lvl="0" indent="-400050">
              <a:buClr>
                <a:schemeClr val="tx1"/>
              </a:buClr>
              <a:buFont typeface="+mj-lt"/>
              <a:buAutoNum type="romanUcPeriod"/>
            </a:pPr>
            <a:r>
              <a:rPr lang="en-US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SBCA /Líne Chabhrach MABS – Tairseach na Comhairle Fiachais  – (Comhairle Dlí Saor in Aisce – </a:t>
            </a:r>
            <a:r>
              <a:rPr lang="en-IE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Scéim na </a:t>
            </a:r>
            <a:r>
              <a:rPr lang="en-IE" sz="20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nDearbhán</a:t>
            </a:r>
            <a:r>
              <a:rPr lang="en-IE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(fógartha Eanáir 2016))</a:t>
            </a:r>
            <a:endParaRPr lang="en-US" sz="2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400050" lvl="0" indent="-400050">
              <a:buClr>
                <a:schemeClr val="tx1"/>
              </a:buClr>
              <a:buFont typeface="+mj-lt"/>
              <a:buAutoNum type="romanUcPeriod"/>
            </a:pPr>
            <a:endParaRPr lang="en-IE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IE" dirty="0"/>
              <a:t>	</a:t>
            </a:r>
          </a:p>
          <a:p>
            <a:pPr marL="0" indent="0">
              <a:buNone/>
            </a:pPr>
            <a:endParaRPr lang="en-IE" dirty="0" smtClean="0"/>
          </a:p>
        </p:txBody>
      </p:sp>
      <p:pic>
        <p:nvPicPr>
          <p:cNvPr id="4" name="Picture 2" descr="W:\LOGOS\Logos\CIB F&amp;S Logo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77271"/>
            <a:ext cx="1584176" cy="523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13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-2257"/>
            <a:ext cx="8060432" cy="1143000"/>
          </a:xfrm>
        </p:spPr>
        <p:txBody>
          <a:bodyPr/>
          <a:lstStyle/>
          <a:p>
            <a:r>
              <a:rPr lang="en-IE" dirty="0" smtClean="0"/>
              <a:t>Ionaid RTM – seirbhís náisiúnta ó   lárionaid ar fud na tíre 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20480" cy="432048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IE" sz="1600" dirty="0" smtClean="0"/>
              <a:t>SBCA  an Inbhir Mhóir</a:t>
            </a:r>
            <a:endParaRPr lang="en-IE" sz="1600" dirty="0"/>
          </a:p>
          <a:p>
            <a:pPr>
              <a:buClr>
                <a:schemeClr val="tx1"/>
              </a:buClr>
            </a:pPr>
            <a:r>
              <a:rPr lang="en-IE" sz="1600" dirty="0" smtClean="0"/>
              <a:t>SBCA </a:t>
            </a:r>
            <a:r>
              <a:rPr lang="en-IE" sz="1600" dirty="0" err="1" smtClean="0"/>
              <a:t>Bhré</a:t>
            </a:r>
            <a:endParaRPr lang="en-IE" sz="1600" dirty="0"/>
          </a:p>
          <a:p>
            <a:pPr>
              <a:buClr>
                <a:schemeClr val="tx1"/>
              </a:buClr>
            </a:pPr>
            <a:r>
              <a:rPr lang="en-IE" sz="1600" dirty="0" smtClean="0"/>
              <a:t>SBCA Cheatharlach</a:t>
            </a:r>
            <a:endParaRPr lang="en-IE" sz="1600" dirty="0"/>
          </a:p>
          <a:p>
            <a:pPr>
              <a:buClr>
                <a:schemeClr val="tx1"/>
              </a:buClr>
            </a:pPr>
            <a:r>
              <a:rPr lang="en-IE" sz="1600" dirty="0" smtClean="0"/>
              <a:t>SBCA an Chabháin</a:t>
            </a:r>
            <a:endParaRPr lang="en-IE" sz="1600" dirty="0"/>
          </a:p>
          <a:p>
            <a:pPr>
              <a:buClr>
                <a:schemeClr val="tx1"/>
              </a:buClr>
            </a:pPr>
            <a:r>
              <a:rPr lang="en-IE" sz="1600" dirty="0" smtClean="0"/>
              <a:t>SBCA Chorcaí</a:t>
            </a:r>
            <a:endParaRPr lang="en-IE" sz="1600" dirty="0"/>
          </a:p>
          <a:p>
            <a:pPr>
              <a:buClr>
                <a:schemeClr val="tx1"/>
              </a:buClr>
            </a:pPr>
            <a:r>
              <a:rPr lang="en-IE" sz="1600" dirty="0" smtClean="0"/>
              <a:t>SBCA Chiarraí</a:t>
            </a:r>
          </a:p>
          <a:p>
            <a:pPr>
              <a:buClr>
                <a:schemeClr val="tx1"/>
              </a:buClr>
            </a:pPr>
            <a:r>
              <a:rPr lang="en-IE" sz="1600" dirty="0" smtClean="0"/>
              <a:t>SBCA Chill Dara</a:t>
            </a:r>
          </a:p>
          <a:p>
            <a:pPr>
              <a:buClr>
                <a:schemeClr val="tx1"/>
              </a:buClr>
            </a:pPr>
            <a:r>
              <a:rPr lang="en-IE" sz="1600" dirty="0" smtClean="0"/>
              <a:t>SBCA Liatroma</a:t>
            </a:r>
          </a:p>
          <a:p>
            <a:pPr>
              <a:buClr>
                <a:schemeClr val="tx1"/>
              </a:buClr>
            </a:pPr>
            <a:r>
              <a:rPr lang="en-IE" sz="1600" dirty="0" smtClean="0"/>
              <a:t>SBCA Laoise</a:t>
            </a:r>
          </a:p>
          <a:p>
            <a:pPr>
              <a:buClr>
                <a:schemeClr val="tx1"/>
              </a:buClr>
            </a:pPr>
            <a:r>
              <a:rPr lang="en-IE" sz="1600" dirty="0" smtClean="0"/>
              <a:t>SBCA Luimnigh </a:t>
            </a:r>
            <a:endParaRPr lang="en-IE" sz="1600" dirty="0"/>
          </a:p>
          <a:p>
            <a:pPr>
              <a:buClr>
                <a:schemeClr val="tx1"/>
              </a:buClr>
            </a:pPr>
            <a:r>
              <a:rPr lang="en-IE" sz="1600" dirty="0" smtClean="0"/>
              <a:t>SBCA Dhún na nGall Thuaidh</a:t>
            </a:r>
          </a:p>
          <a:p>
            <a:pPr>
              <a:buClr>
                <a:schemeClr val="tx1"/>
              </a:buClr>
            </a:pPr>
            <a:r>
              <a:rPr lang="en-IE" sz="1600" dirty="0" smtClean="0"/>
              <a:t>SBCA Thiobraid Árainn Thuaidh</a:t>
            </a:r>
          </a:p>
          <a:p>
            <a:pPr>
              <a:buClr>
                <a:schemeClr val="tx1"/>
              </a:buClr>
            </a:pPr>
            <a:r>
              <a:rPr lang="en-IE" sz="1600" dirty="0" smtClean="0"/>
              <a:t>SBCA na Mí</a:t>
            </a:r>
            <a:endParaRPr lang="en-IE" sz="1600" dirty="0"/>
          </a:p>
          <a:p>
            <a:pPr>
              <a:buClr>
                <a:schemeClr val="tx1"/>
              </a:buClr>
            </a:pPr>
            <a:r>
              <a:rPr lang="en-IE" sz="1600" dirty="0" smtClean="0"/>
              <a:t>SBCA Mhuineacháin</a:t>
            </a:r>
            <a:endParaRPr lang="en-IE" sz="1600" dirty="0"/>
          </a:p>
          <a:p>
            <a:pPr marL="0" indent="0">
              <a:buClr>
                <a:schemeClr val="tx1"/>
              </a:buClr>
              <a:buNone/>
            </a:pPr>
            <a:endParaRPr lang="en-IE" sz="1600" dirty="0" smtClean="0"/>
          </a:p>
          <a:p>
            <a:endParaRPr lang="en-IE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83460" y="1196752"/>
            <a:ext cx="4752528" cy="432048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IE" sz="1600" dirty="0" smtClean="0"/>
              <a:t>SBCA Ros Comáin</a:t>
            </a:r>
          </a:p>
          <a:p>
            <a:pPr>
              <a:buClr>
                <a:schemeClr val="tx1"/>
              </a:buClr>
            </a:pPr>
            <a:r>
              <a:rPr lang="en-IE" sz="1600" dirty="0" smtClean="0"/>
              <a:t>SBCA na Gaillimhe Theas</a:t>
            </a:r>
          </a:p>
          <a:p>
            <a:pPr>
              <a:buClr>
                <a:schemeClr val="tx1"/>
              </a:buClr>
            </a:pPr>
            <a:r>
              <a:rPr lang="en-IE" sz="1600" dirty="0" smtClean="0"/>
              <a:t>SBCA Mhaigh Eo</a:t>
            </a:r>
          </a:p>
          <a:p>
            <a:pPr>
              <a:buClr>
                <a:schemeClr val="tx1"/>
              </a:buClr>
            </a:pPr>
            <a:r>
              <a:rPr lang="en-IE" sz="1600" dirty="0" smtClean="0"/>
              <a:t>SBCA Thiobraid Árainn Theas</a:t>
            </a:r>
          </a:p>
          <a:p>
            <a:pPr>
              <a:buClr>
                <a:schemeClr val="tx1"/>
              </a:buClr>
            </a:pPr>
            <a:r>
              <a:rPr lang="en-IE" sz="1600" dirty="0" smtClean="0"/>
              <a:t>SBCA Phort Láirge</a:t>
            </a:r>
          </a:p>
          <a:p>
            <a:pPr>
              <a:buClr>
                <a:schemeClr val="tx1"/>
              </a:buClr>
            </a:pPr>
            <a:r>
              <a:rPr lang="en-IE" sz="1600" dirty="0" smtClean="0"/>
              <a:t>SBCA Shligigh</a:t>
            </a:r>
          </a:p>
          <a:p>
            <a:pPr>
              <a:buClr>
                <a:schemeClr val="tx1"/>
              </a:buClr>
            </a:pPr>
            <a:r>
              <a:rPr lang="en-IE" sz="1600" b="1" dirty="0" smtClean="0"/>
              <a:t>Baile Átha Cliath</a:t>
            </a:r>
          </a:p>
          <a:p>
            <a:pPr lvl="1">
              <a:lnSpc>
                <a:spcPct val="200000"/>
              </a:lnSpc>
              <a:buClr>
                <a:schemeClr val="tx1"/>
              </a:buClr>
            </a:pPr>
            <a:r>
              <a:rPr lang="en-IE" sz="1600" dirty="0" smtClean="0"/>
              <a:t>SBCA Dhún Droma</a:t>
            </a:r>
          </a:p>
          <a:p>
            <a:pPr lvl="1">
              <a:lnSpc>
                <a:spcPct val="200000"/>
              </a:lnSpc>
              <a:buClr>
                <a:schemeClr val="tx1"/>
              </a:buClr>
            </a:pPr>
            <a:r>
              <a:rPr lang="en-IE" sz="1600" dirty="0" smtClean="0"/>
              <a:t>SBCA Fhine Gall</a:t>
            </a:r>
          </a:p>
          <a:p>
            <a:pPr lvl="1">
              <a:lnSpc>
                <a:spcPct val="200000"/>
              </a:lnSpc>
              <a:buClr>
                <a:schemeClr val="tx1"/>
              </a:buClr>
            </a:pPr>
            <a:r>
              <a:rPr lang="en-IE" sz="1600" dirty="0" smtClean="0"/>
              <a:t>SBCA </a:t>
            </a:r>
            <a:r>
              <a:rPr lang="en-IE" sz="1600" dirty="0" err="1" smtClean="0"/>
              <a:t>Fhionghlaise</a:t>
            </a:r>
            <a:r>
              <a:rPr lang="en-IE" sz="1600" dirty="0" smtClean="0"/>
              <a:t>/na </a:t>
            </a:r>
            <a:r>
              <a:rPr lang="en-IE" sz="1600" dirty="0" err="1" smtClean="0"/>
              <a:t>Cabraí</a:t>
            </a:r>
            <a:endParaRPr lang="en-IE" sz="1600" dirty="0" smtClean="0"/>
          </a:p>
          <a:p>
            <a:pPr lvl="1">
              <a:lnSpc>
                <a:spcPct val="200000"/>
              </a:lnSpc>
              <a:buClr>
                <a:schemeClr val="tx1"/>
              </a:buClr>
            </a:pPr>
            <a:r>
              <a:rPr lang="en-IE" sz="1600" dirty="0" smtClean="0"/>
              <a:t>SBCA </a:t>
            </a:r>
            <a:r>
              <a:rPr lang="en-IE" sz="1600" dirty="0" err="1" smtClean="0"/>
              <a:t>Thamhlachta</a:t>
            </a:r>
            <a:endParaRPr lang="en-IE" sz="1600" dirty="0" smtClean="0"/>
          </a:p>
          <a:p>
            <a:endParaRPr lang="en-IE" sz="1600" dirty="0" smtClean="0"/>
          </a:p>
          <a:p>
            <a:endParaRPr lang="en-IE" sz="1600" dirty="0"/>
          </a:p>
        </p:txBody>
      </p:sp>
    </p:spTree>
    <p:extLst>
      <p:ext uri="{BB962C8B-B14F-4D97-AF65-F5344CB8AC3E}">
        <p14:creationId xmlns="" xmlns:p14="http://schemas.microsoft.com/office/powerpoint/2010/main" val="21875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782960"/>
          </a:xfrm>
        </p:spPr>
        <p:txBody>
          <a:bodyPr/>
          <a:lstStyle/>
          <a:p>
            <a:pPr algn="ctr"/>
            <a:r>
              <a:rPr lang="en-IE" dirty="0" smtClean="0"/>
              <a:t>Cad is cás RTM ann?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7772400" cy="5400600"/>
          </a:xfrm>
        </p:spPr>
        <p:txBody>
          <a:bodyPr/>
          <a:lstStyle/>
          <a:p>
            <a:pPr lvl="1">
              <a:lnSpc>
                <a:spcPct val="150000"/>
              </a:lnSpc>
              <a:buNone/>
            </a:pPr>
            <a:endParaRPr lang="en-IE" dirty="0" smtClean="0"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IE" dirty="0" smtClean="0">
                <a:latin typeface="Calibri" panose="020F0502020204030204" pitchFamily="34" charset="0"/>
              </a:rPr>
              <a:t>Meastar gur </a:t>
            </a:r>
            <a:r>
              <a:rPr lang="en-IE" b="1" dirty="0" smtClean="0">
                <a:latin typeface="Calibri" panose="020F0502020204030204" pitchFamily="34" charset="0"/>
              </a:rPr>
              <a:t>Neamh-Inbhuanaithe </a:t>
            </a:r>
            <a:r>
              <a:rPr lang="en-IE" dirty="0" smtClean="0">
                <a:latin typeface="Calibri" panose="020F0502020204030204" pitchFamily="34" charset="0"/>
              </a:rPr>
              <a:t>an Morgáiste</a:t>
            </a:r>
            <a:endParaRPr lang="en-IE" b="1" dirty="0"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IE" dirty="0" smtClean="0">
                <a:latin typeface="Calibri" panose="020F0502020204030204" pitchFamily="34" charset="0"/>
              </a:rPr>
              <a:t>Meastar an cliant </a:t>
            </a:r>
            <a:r>
              <a:rPr lang="en-IE" b="1" dirty="0" smtClean="0">
                <a:latin typeface="Calibri" panose="020F0502020204030204" pitchFamily="34" charset="0"/>
              </a:rPr>
              <a:t>gan a bheith ag </a:t>
            </a:r>
            <a:r>
              <a:rPr lang="en-IE" b="1" dirty="0" err="1" smtClean="0">
                <a:latin typeface="Calibri" panose="020F0502020204030204" pitchFamily="34" charset="0"/>
              </a:rPr>
              <a:t>comhoibrú</a:t>
            </a:r>
            <a:endParaRPr lang="en-IE" b="1" dirty="0"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IE" b="1" dirty="0" smtClean="0">
                <a:latin typeface="Calibri" panose="020F0502020204030204" pitchFamily="34" charset="0"/>
              </a:rPr>
              <a:t>Gan tairiscint ar Shocraíocht Mhalairte Íocaíochta (ARA)</a:t>
            </a:r>
            <a:r>
              <a:rPr lang="en-IE" dirty="0" smtClean="0">
                <a:latin typeface="Calibri" panose="020F0502020204030204" pitchFamily="34" charset="0"/>
              </a:rPr>
              <a:t> faighte aige ón iasachtóir  </a:t>
            </a:r>
            <a:endParaRPr lang="en-IE" dirty="0" smtClean="0"/>
          </a:p>
          <a:p>
            <a:pPr lvl="1">
              <a:buClr>
                <a:schemeClr val="tx1"/>
              </a:buClr>
            </a:pPr>
            <a:r>
              <a:rPr lang="en-IE" dirty="0" smtClean="0">
                <a:latin typeface="Calibri" panose="020F0502020204030204" pitchFamily="34" charset="0"/>
              </a:rPr>
              <a:t>Chomhaontaigh siad maidir leis an </a:t>
            </a:r>
            <a:r>
              <a:rPr lang="en-IE" dirty="0" err="1" smtClean="0">
                <a:latin typeface="Calibri" panose="020F0502020204030204" pitchFamily="34" charset="0"/>
              </a:rPr>
              <a:t>SocraíochtMalairte</a:t>
            </a:r>
            <a:r>
              <a:rPr lang="en-IE" dirty="0" smtClean="0">
                <a:latin typeface="Calibri" panose="020F0502020204030204" pitchFamily="34" charset="0"/>
              </a:rPr>
              <a:t> Íocaíochta (ARA) ach </a:t>
            </a:r>
            <a:r>
              <a:rPr lang="en-IE" b="1" dirty="0" smtClean="0">
                <a:latin typeface="Calibri" panose="020F0502020204030204" pitchFamily="34" charset="0"/>
              </a:rPr>
              <a:t>níor éirigh leo na híocaíochtaí a dhéanamh</a:t>
            </a:r>
            <a:endParaRPr lang="en-IE" dirty="0" smtClean="0"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IE" dirty="0" smtClean="0">
                <a:latin typeface="Calibri" panose="020F0502020204030204" pitchFamily="34" charset="0"/>
              </a:rPr>
              <a:t>Ba mhaith leis an gcliant dócmhainneacht a fhiosrú (cuir i dteagmháil le CDP/PIP le haghaidh comhairle maidir le halt 52) </a:t>
            </a:r>
            <a:endParaRPr lang="en-IE" dirty="0"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IE" dirty="0" smtClean="0">
                <a:latin typeface="Calibri" panose="020F0502020204030204" pitchFamily="34" charset="0"/>
              </a:rPr>
              <a:t>Cliaint atá i mbun </a:t>
            </a:r>
            <a:r>
              <a:rPr lang="en-IE" b="1" dirty="0" smtClean="0">
                <a:latin typeface="Calibri" panose="020F0502020204030204" pitchFamily="34" charset="0"/>
              </a:rPr>
              <a:t>Imeachtaí </a:t>
            </a:r>
            <a:r>
              <a:rPr lang="en-IE" b="1" dirty="0" err="1" smtClean="0">
                <a:latin typeface="Calibri" panose="020F0502020204030204" pitchFamily="34" charset="0"/>
              </a:rPr>
              <a:t>Réamhdhlíthiúla</a:t>
            </a:r>
            <a:r>
              <a:rPr lang="en-IE" b="1" dirty="0" smtClean="0">
                <a:latin typeface="Calibri" panose="020F0502020204030204" pitchFamily="34" charset="0"/>
              </a:rPr>
              <a:t> </a:t>
            </a:r>
            <a:r>
              <a:rPr lang="en-IE" dirty="0" smtClean="0">
                <a:latin typeface="Calibri" panose="020F0502020204030204" pitchFamily="34" charset="0"/>
              </a:rPr>
              <a:t>nó </a:t>
            </a:r>
            <a:r>
              <a:rPr lang="en-IE" b="1" dirty="0" smtClean="0">
                <a:latin typeface="Calibri" panose="020F0502020204030204" pitchFamily="34" charset="0"/>
              </a:rPr>
              <a:t>Imeachtaí Dlíthiúla</a:t>
            </a:r>
            <a:endParaRPr lang="en-IE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IE" dirty="0" smtClean="0">
                <a:latin typeface="Calibri" panose="020F0502020204030204" pitchFamily="34" charset="0"/>
              </a:rPr>
              <a:t>Cásanna </a:t>
            </a:r>
            <a:r>
              <a:rPr lang="en-IE" b="1" dirty="0" smtClean="0">
                <a:latin typeface="Calibri" panose="020F0502020204030204" pitchFamily="34" charset="0"/>
              </a:rPr>
              <a:t>casta</a:t>
            </a:r>
            <a:r>
              <a:rPr lang="en-IE" dirty="0" smtClean="0">
                <a:latin typeface="Calibri" panose="020F0502020204030204" pitchFamily="34" charset="0"/>
              </a:rPr>
              <a:t>, mar shampla, </a:t>
            </a:r>
            <a:endParaRPr lang="en-IE" dirty="0">
              <a:latin typeface="Calibri" panose="020F0502020204030204" pitchFamily="34" charset="0"/>
            </a:endParaRPr>
          </a:p>
          <a:p>
            <a:pPr lvl="2">
              <a:buClr>
                <a:schemeClr val="tx1"/>
              </a:buClr>
            </a:pPr>
            <a:r>
              <a:rPr lang="en-IE" dirty="0" smtClean="0">
                <a:latin typeface="Calibri" panose="020F0502020204030204" pitchFamily="34" charset="0"/>
              </a:rPr>
              <a:t>Cliaint leochaileacha, cásanna idirscartha, cliaint a bhfuil níos mó ná banc amháin i gceist leo, féinfhostaithe, </a:t>
            </a:r>
            <a:r>
              <a:rPr lang="en-IE" dirty="0" err="1" smtClean="0">
                <a:latin typeface="Calibri" panose="020F0502020204030204" pitchFamily="34" charset="0"/>
              </a:rPr>
              <a:t>srl</a:t>
            </a:r>
            <a:r>
              <a:rPr lang="en-IE" dirty="0" smtClean="0">
                <a:latin typeface="Calibri" panose="020F0502020204030204" pitchFamily="34" charset="0"/>
              </a:rPr>
              <a:t>.</a:t>
            </a:r>
            <a:endParaRPr lang="en-I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IE" dirty="0" smtClean="0">
                <a:latin typeface="Calibri" panose="020F0502020204030204" pitchFamily="34" charset="0"/>
              </a:rPr>
              <a:t>Gan a bheith sa scóip le haghaidh RTM:  Cásanna </a:t>
            </a:r>
            <a:r>
              <a:rPr lang="en-IE" dirty="0" err="1" smtClean="0">
                <a:latin typeface="Calibri" panose="020F0502020204030204" pitchFamily="34" charset="0"/>
              </a:rPr>
              <a:t>réamhriaráiste</a:t>
            </a:r>
            <a:r>
              <a:rPr lang="en-IE" dirty="0" smtClean="0">
                <a:latin typeface="Calibri" panose="020F0502020204030204" pitchFamily="34" charset="0"/>
              </a:rPr>
              <a:t>, cásanna </a:t>
            </a:r>
            <a:r>
              <a:rPr lang="en-IE" dirty="0" err="1" smtClean="0">
                <a:latin typeface="Calibri" panose="020F0502020204030204" pitchFamily="34" charset="0"/>
              </a:rPr>
              <a:t>luathriaráiste</a:t>
            </a:r>
            <a:r>
              <a:rPr lang="en-IE" dirty="0" smtClean="0">
                <a:latin typeface="Calibri" panose="020F0502020204030204" pitchFamily="34" charset="0"/>
              </a:rPr>
              <a:t>(&lt;</a:t>
            </a:r>
            <a:r>
              <a:rPr lang="en-IE" dirty="0">
                <a:latin typeface="Calibri" panose="020F0502020204030204" pitchFamily="34" charset="0"/>
              </a:rPr>
              <a:t>3m</a:t>
            </a:r>
            <a:r>
              <a:rPr lang="en-IE" dirty="0" smtClean="0">
                <a:latin typeface="Calibri" panose="020F0502020204030204" pitchFamily="34" charset="0"/>
              </a:rPr>
              <a:t>)</a:t>
            </a:r>
            <a:endParaRPr lang="en-IE" dirty="0">
              <a:latin typeface="Calibri" panose="020F0502020204030204" pitchFamily="34" charset="0"/>
            </a:endParaRPr>
          </a:p>
          <a:p>
            <a:pPr lvl="1"/>
            <a:endParaRPr lang="en-IE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I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2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B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MABS</Template>
  <TotalTime>8159</TotalTime>
  <Words>2557</Words>
  <Application>Microsoft Office PowerPoint</Application>
  <PresentationFormat>On-screen Show (4:3)</PresentationFormat>
  <Paragraphs>231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MABS</vt:lpstr>
      <vt:lpstr>Custom Design</vt:lpstr>
      <vt:lpstr>      </vt:lpstr>
      <vt:lpstr>Clár Oibre</vt:lpstr>
      <vt:lpstr>Seirbhís Bhuiséadta agus Chomhairle Airgead (SBCA/MABS)  </vt:lpstr>
      <vt:lpstr>SBCA &amp; Riaráiste Morgáiste</vt:lpstr>
      <vt:lpstr>Gairmiúlacht &amp; atrua</vt:lpstr>
      <vt:lpstr>Q4 - 2015 Staitisticí Riaráiste Morgáiste</vt:lpstr>
      <vt:lpstr>Cúlra an tseirbhís nua SBCA (MABS) Comhairle Riaráiste Morgáiste</vt:lpstr>
      <vt:lpstr>Ionaid RTM – seirbhís náisiúnta ó   lárionaid ar fud na tíre </vt:lpstr>
      <vt:lpstr>Cad is cás RTM ann?</vt:lpstr>
      <vt:lpstr>Meantóir Cúirte</vt:lpstr>
      <vt:lpstr>Meantóir Cúirte</vt:lpstr>
      <vt:lpstr>SBCA -  Prótacal an Iasachtóra</vt:lpstr>
      <vt:lpstr> Ról SBCA maidir le rochtain ar chomhairle dlí (dlíodóir comhairliúcháin) </vt:lpstr>
      <vt:lpstr>DMA Perspective</vt:lpstr>
      <vt:lpstr>Ról Comhairleoireachta</vt:lpstr>
      <vt:lpstr>Déimeagrafaic RTM (Sligeach amháin)</vt:lpstr>
      <vt:lpstr>Meantóir Cúirte</vt:lpstr>
      <vt:lpstr>Cathain a bhíonn gá le comhairle dlí? </vt:lpstr>
      <vt:lpstr>Torthaí na seirbhíse</vt:lpstr>
      <vt:lpstr>Torthaí na seirbhíse</vt:lpstr>
      <vt:lpstr>Conas rathúlacht a thomhas</vt:lpstr>
      <vt:lpstr>Na Mórtheachtaireachtaí </vt:lpstr>
      <vt:lpstr>Slide 23</vt:lpstr>
    </vt:vector>
  </TitlesOfParts>
  <Company>MABS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© Michelle O’ Hara B.L. 2013</dc:creator>
  <cp:lastModifiedBy>Rosarie</cp:lastModifiedBy>
  <cp:revision>660</cp:revision>
  <cp:lastPrinted>2015-11-26T19:01:40Z</cp:lastPrinted>
  <dcterms:created xsi:type="dcterms:W3CDTF">2012-01-11T13:57:25Z</dcterms:created>
  <dcterms:modified xsi:type="dcterms:W3CDTF">2016-05-03T02:12:42Z</dcterms:modified>
</cp:coreProperties>
</file>