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48" r:id="rId2"/>
  </p:sldMasterIdLst>
  <p:sldIdLst>
    <p:sldId id="256" r:id="rId3"/>
    <p:sldId id="260" r:id="rId4"/>
    <p:sldId id="261" r:id="rId5"/>
    <p:sldId id="262" r:id="rId6"/>
    <p:sldId id="263" r:id="rId7"/>
    <p:sldId id="265" r:id="rId8"/>
    <p:sldId id="266" r:id="rId9"/>
    <p:sldId id="267" r:id="rId10"/>
    <p:sldId id="272" r:id="rId11"/>
    <p:sldId id="268" r:id="rId12"/>
    <p:sldId id="269" r:id="rId13"/>
    <p:sldId id="271" r:id="rId14"/>
  </p:sldIdLst>
  <p:sldSz cx="9906000" cy="6858000" type="A4"/>
  <p:notesSz cx="6783388" cy="9926638"/>
  <p:defaultTextStyle>
    <a:defPPr>
      <a:defRPr lang="en-US"/>
    </a:defPPr>
    <a:lvl1pPr algn="l" defTabSz="107156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534988" indent="-77788" algn="l" defTabSz="107156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071563" indent="-157163" algn="l" defTabSz="107156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608138" indent="-236538" algn="l" defTabSz="107156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144713" indent="-315913" algn="l" defTabSz="107156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185C"/>
    <a:srgbClr val="F392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49" autoAdjust="0"/>
  </p:normalViewPr>
  <p:slideViewPr>
    <p:cSldViewPr>
      <p:cViewPr varScale="1">
        <p:scale>
          <a:sx n="51" d="100"/>
          <a:sy n="51" d="100"/>
        </p:scale>
        <p:origin x="-1123" y="-72"/>
      </p:cViewPr>
      <p:guideLst>
        <p:guide orient="horz" pos="2160"/>
        <p:guide pos="312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C31F8-2314-4CB1-82F2-9903EF5266B7}" type="datetime3">
              <a:rPr lang="en-IE"/>
              <a:pPr>
                <a:defRPr/>
              </a:pPr>
              <a:t>3 May 2016</a:t>
            </a:fld>
            <a:endParaRPr lang="en-IE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A96DA-968C-4ADC-87D5-589FFF658D3F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63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27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9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45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819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183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54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91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F0F96-F435-4642-BD97-6B4FAEA72F9D}" type="datetimeFigureOut">
              <a:rPr lang="en-IE"/>
              <a:pPr>
                <a:defRPr/>
              </a:pPr>
              <a:t>03/05/2016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B38AB-7FD2-42CC-BC84-B66460F0B969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506413" y="908050"/>
            <a:ext cx="2339975" cy="0"/>
          </a:xfrm>
          <a:prstGeom prst="line">
            <a:avLst/>
          </a:prstGeom>
          <a:noFill/>
          <a:ln w="38100" algn="ctr">
            <a:solidFill>
              <a:srgbClr val="F39200"/>
            </a:solidFill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cxnSp>
        <p:nvCxnSpPr>
          <p:cNvPr id="5" name="Straight Connector 4"/>
          <p:cNvCxnSpPr/>
          <p:nvPr/>
        </p:nvCxnSpPr>
        <p:spPr>
          <a:xfrm>
            <a:off x="2846388" y="908050"/>
            <a:ext cx="2339975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186363" y="908050"/>
            <a:ext cx="4213225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 noChangeShapeType="1"/>
          </p:cNvCxnSpPr>
          <p:nvPr userDrawn="1"/>
        </p:nvCxnSpPr>
        <p:spPr bwMode="auto">
          <a:xfrm>
            <a:off x="506413" y="6213475"/>
            <a:ext cx="2339975" cy="0"/>
          </a:xfrm>
          <a:prstGeom prst="line">
            <a:avLst/>
          </a:prstGeom>
          <a:noFill/>
          <a:ln w="76200" algn="ctr">
            <a:solidFill>
              <a:srgbClr val="F39200"/>
            </a:solidFill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cxnSp>
        <p:nvCxnSpPr>
          <p:cNvPr id="8" name="Straight Connector 7"/>
          <p:cNvCxnSpPr/>
          <p:nvPr userDrawn="1"/>
        </p:nvCxnSpPr>
        <p:spPr>
          <a:xfrm>
            <a:off x="2846388" y="6213475"/>
            <a:ext cx="2341562" cy="0"/>
          </a:xfrm>
          <a:prstGeom prst="line">
            <a:avLst/>
          </a:prstGeom>
          <a:ln w="762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5187950" y="6213475"/>
            <a:ext cx="2338388" cy="0"/>
          </a:xfrm>
          <a:prstGeom prst="line">
            <a:avLst/>
          </a:prstGeom>
          <a:ln w="762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0" name="Picture 15" descr="ISI_logo_Final_no_words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24850" y="5764213"/>
            <a:ext cx="989013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1" y="1124745"/>
            <a:ext cx="8915400" cy="4320480"/>
          </a:xfrm>
        </p:spPr>
        <p:txBody>
          <a:bodyPr/>
          <a:lstStyle>
            <a:lvl3pPr>
              <a:defRPr>
                <a:solidFill>
                  <a:srgbClr val="24185C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F0F96-F435-4642-BD97-6B4FAEA72F9D}" type="datetimeFigureOut">
              <a:rPr lang="en-IE"/>
              <a:pPr>
                <a:defRPr/>
              </a:pPr>
              <a:t>03/05/2016</a:t>
            </a:fld>
            <a:endParaRPr lang="en-IE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ACD95-5BC0-4022-A8A5-9E64F71E9291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5" y="4406902"/>
            <a:ext cx="8420100" cy="1254348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5" y="2906713"/>
            <a:ext cx="8420100" cy="1500187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363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7277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091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455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819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2183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754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2910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F0F96-F435-4642-BD97-6B4FAEA72F9D}" type="datetimeFigureOut">
              <a:rPr lang="en-IE"/>
              <a:pPr>
                <a:defRPr/>
              </a:pPr>
              <a:t>03/05/2016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33BC8-143A-4D8D-8DCC-33240118DE2A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1" y="1600201"/>
            <a:ext cx="4375150" cy="398904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398904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F0F96-F435-4642-BD97-6B4FAEA72F9D}" type="datetimeFigureOut">
              <a:rPr lang="en-IE"/>
              <a:pPr>
                <a:defRPr/>
              </a:pPr>
              <a:t>03/05/2016</a:t>
            </a:fld>
            <a:endParaRPr lang="en-I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634C7-1479-4060-9D42-5FC08DD96EF4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299" y="1535113"/>
            <a:ext cx="4376871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387" indent="0">
              <a:buNone/>
              <a:defRPr sz="2300" b="1"/>
            </a:lvl2pPr>
            <a:lvl3pPr marL="1072774" indent="0">
              <a:buNone/>
              <a:defRPr sz="2100" b="1"/>
            </a:lvl3pPr>
            <a:lvl4pPr marL="1609161" indent="0">
              <a:buNone/>
              <a:defRPr sz="1900" b="1"/>
            </a:lvl4pPr>
            <a:lvl5pPr marL="2145548" indent="0">
              <a:buNone/>
              <a:defRPr sz="1900" b="1"/>
            </a:lvl5pPr>
            <a:lvl6pPr marL="2681935" indent="0">
              <a:buNone/>
              <a:defRPr sz="1900" b="1"/>
            </a:lvl6pPr>
            <a:lvl7pPr marL="3218322" indent="0">
              <a:buNone/>
              <a:defRPr sz="1900" b="1"/>
            </a:lvl7pPr>
            <a:lvl8pPr marL="3754709" indent="0">
              <a:buNone/>
              <a:defRPr sz="1900" b="1"/>
            </a:lvl8pPr>
            <a:lvl9pPr marL="4291096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299" y="2174875"/>
            <a:ext cx="4376871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387" indent="0">
              <a:buNone/>
              <a:defRPr sz="2300" b="1"/>
            </a:lvl2pPr>
            <a:lvl3pPr marL="1072774" indent="0">
              <a:buNone/>
              <a:defRPr sz="2100" b="1"/>
            </a:lvl3pPr>
            <a:lvl4pPr marL="1609161" indent="0">
              <a:buNone/>
              <a:defRPr sz="1900" b="1"/>
            </a:lvl4pPr>
            <a:lvl5pPr marL="2145548" indent="0">
              <a:buNone/>
              <a:defRPr sz="1900" b="1"/>
            </a:lvl5pPr>
            <a:lvl6pPr marL="2681935" indent="0">
              <a:buNone/>
              <a:defRPr sz="1900" b="1"/>
            </a:lvl6pPr>
            <a:lvl7pPr marL="3218322" indent="0">
              <a:buNone/>
              <a:defRPr sz="1900" b="1"/>
            </a:lvl7pPr>
            <a:lvl8pPr marL="3754709" indent="0">
              <a:buNone/>
              <a:defRPr sz="1900" b="1"/>
            </a:lvl8pPr>
            <a:lvl9pPr marL="4291096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F0F96-F435-4642-BD97-6B4FAEA72F9D}" type="datetimeFigureOut">
              <a:rPr lang="en-IE"/>
              <a:pPr>
                <a:defRPr/>
              </a:pPr>
              <a:t>03/05/2016</a:t>
            </a:fld>
            <a:endParaRPr lang="en-I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908EC-93C9-47E4-935E-5DB13BA37C40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5" cy="491655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1052737"/>
            <a:ext cx="5537729" cy="5073427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21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052737"/>
            <a:ext cx="3259005" cy="5073427"/>
          </a:xfrm>
        </p:spPr>
        <p:txBody>
          <a:bodyPr/>
          <a:lstStyle>
            <a:lvl1pPr marL="0" indent="0">
              <a:buNone/>
              <a:defRPr sz="1600"/>
            </a:lvl1pPr>
            <a:lvl2pPr marL="536387" indent="0">
              <a:buNone/>
              <a:defRPr sz="1400"/>
            </a:lvl2pPr>
            <a:lvl3pPr marL="1072774" indent="0">
              <a:buNone/>
              <a:defRPr sz="1200"/>
            </a:lvl3pPr>
            <a:lvl4pPr marL="1609161" indent="0">
              <a:buNone/>
              <a:defRPr sz="1100"/>
            </a:lvl4pPr>
            <a:lvl5pPr marL="2145548" indent="0">
              <a:buNone/>
              <a:defRPr sz="1100"/>
            </a:lvl5pPr>
            <a:lvl6pPr marL="2681935" indent="0">
              <a:buNone/>
              <a:defRPr sz="1100"/>
            </a:lvl6pPr>
            <a:lvl7pPr marL="3218322" indent="0">
              <a:buNone/>
              <a:defRPr sz="1100"/>
            </a:lvl7pPr>
            <a:lvl8pPr marL="3754709" indent="0">
              <a:buNone/>
              <a:defRPr sz="1100"/>
            </a:lvl8pPr>
            <a:lvl9pPr marL="4291096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F0F96-F435-4642-BD97-6B4FAEA72F9D}" type="datetimeFigureOut">
              <a:rPr lang="en-IE"/>
              <a:pPr>
                <a:defRPr/>
              </a:pPr>
              <a:t>03/05/2016</a:t>
            </a:fld>
            <a:endParaRPr lang="en-I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609AB-CB56-4DAE-8184-E6E5BEC21796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107277" tIns="53639" rIns="107277" bIns="53639" rtlCol="0" anchor="ctr"/>
          <a:lstStyle>
            <a:lvl1pPr algn="l" defTabSz="1072774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24185C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DA4D52-E4F3-4461-8C5E-1353BEBAC178}" type="datetime3">
              <a:rPr lang="en-IE"/>
              <a:pPr>
                <a:defRPr/>
              </a:pPr>
              <a:t>3 May 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107277" tIns="53639" rIns="107277" bIns="53639" rtlCol="0" anchor="ctr"/>
          <a:lstStyle>
            <a:lvl1pPr algn="ctr" defTabSz="1072774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24185C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107277" tIns="53639" rIns="107277" bIns="53639" rtlCol="0" anchor="ctr"/>
          <a:lstStyle>
            <a:lvl1pPr algn="r" defTabSz="1072774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24185C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6071072-D2B3-4519-9187-5C5CE242AB1A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  <p:pic>
        <p:nvPicPr>
          <p:cNvPr id="1029" name="Picture 6" descr="ISI_logo_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9538" y="0"/>
            <a:ext cx="4887912" cy="531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lIns="107277" tIns="53639" rIns="107277" bIns="53639" anchor="b"/>
          <a:lstStyle>
            <a:lvl1pPr algn="ctr">
              <a:defRPr sz="2000" b="1"/>
            </a:lvl1pPr>
          </a:lstStyle>
          <a:p>
            <a:pPr defTabSz="1072774" fontAlgn="auto">
              <a:spcAft>
                <a:spcPts val="0"/>
              </a:spcAft>
              <a:defRPr/>
            </a:pPr>
            <a:endParaRPr lang="en-IE" sz="23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9" name="Text Placeholder 3"/>
          <p:cNvSpPr txBox="1">
            <a:spLocks/>
          </p:cNvSpPr>
          <p:nvPr/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 lIns="107277" tIns="53639" rIns="107277" bIns="53639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072774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dirty="0" smtClean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ctr" defTabSz="1071563" rtl="0" eaLnBrk="1" fontAlgn="base" hangingPunct="1">
        <a:spcBef>
          <a:spcPct val="0"/>
        </a:spcBef>
        <a:spcAft>
          <a:spcPct val="0"/>
        </a:spcAft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71563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2pPr>
      <a:lvl3pPr algn="ctr" defTabSz="1071563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3pPr>
      <a:lvl4pPr algn="ctr" defTabSz="1071563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4pPr>
      <a:lvl5pPr algn="ctr" defTabSz="1071563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5pPr>
      <a:lvl6pPr marL="457200" algn="ctr" defTabSz="1071563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6pPr>
      <a:lvl7pPr marL="914400" algn="ctr" defTabSz="1071563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7pPr>
      <a:lvl8pPr marL="1371600" algn="ctr" defTabSz="1071563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8pPr>
      <a:lvl9pPr marL="1828800" algn="ctr" defTabSz="1071563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9pPr>
    </p:titleStyle>
    <p:bodyStyle>
      <a:lvl1pPr marL="401638" indent="-401638" algn="l" defTabSz="1071563" rtl="0" eaLnBrk="1" fontAlgn="base" hangingPunct="1">
        <a:spcBef>
          <a:spcPct val="20000"/>
        </a:spcBef>
        <a:spcAft>
          <a:spcPct val="0"/>
        </a:spcAft>
        <a:buFont typeface="Arial" charset="0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1538" indent="-334963" algn="l" defTabSz="1071563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39850" indent="-266700" algn="l" defTabSz="1071563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76425" indent="-266700" algn="l" defTabSz="1071563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413000" indent="-266700" algn="l" defTabSz="107156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50129" indent="-268194" algn="l" defTabSz="107277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86516" indent="-268194" algn="l" defTabSz="107277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2903" indent="-268194" algn="l" defTabSz="107277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59290" indent="-268194" algn="l" defTabSz="107277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6387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2774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9161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5548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1935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8322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4709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91096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490537"/>
          </a:xfrm>
          <a:prstGeom prst="rect">
            <a:avLst/>
          </a:prstGeom>
        </p:spPr>
        <p:txBody>
          <a:bodyPr vert="horz" lIns="107277" tIns="53639" rIns="107277" bIns="53639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125538"/>
            <a:ext cx="89154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7277" tIns="53639" rIns="107277" bIns="536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107277" tIns="53639" rIns="107277" bIns="53639" rtlCol="0" anchor="ctr"/>
          <a:lstStyle>
            <a:lvl1pPr algn="l" defTabSz="1072774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24185C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BFF0F96-F435-4642-BD97-6B4FAEA72F9D}" type="datetimeFigureOut">
              <a:rPr lang="en-IE"/>
              <a:pPr>
                <a:defRPr/>
              </a:pPr>
              <a:t>03/05/2016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107277" tIns="53639" rIns="107277" bIns="53639" rtlCol="0" anchor="ctr"/>
          <a:lstStyle>
            <a:lvl1pPr algn="ctr" defTabSz="1072774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24185C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107277" tIns="53639" rIns="107277" bIns="53639" rtlCol="0" anchor="ctr"/>
          <a:lstStyle>
            <a:lvl1pPr algn="l" defTabSz="1072774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24185C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0A1422-0010-4D99-826F-6A03E1CC3F47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506413" y="908050"/>
            <a:ext cx="2339975" cy="0"/>
          </a:xfrm>
          <a:prstGeom prst="line">
            <a:avLst/>
          </a:prstGeom>
          <a:noFill/>
          <a:ln w="38100" algn="ctr">
            <a:solidFill>
              <a:srgbClr val="F39200"/>
            </a:solidFill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cxnSp>
        <p:nvCxnSpPr>
          <p:cNvPr id="10" name="Straight Connector 9"/>
          <p:cNvCxnSpPr/>
          <p:nvPr/>
        </p:nvCxnSpPr>
        <p:spPr>
          <a:xfrm>
            <a:off x="2846388" y="908050"/>
            <a:ext cx="2339975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186363" y="908050"/>
            <a:ext cx="4213225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06413" y="6213475"/>
            <a:ext cx="2339975" cy="0"/>
          </a:xfrm>
          <a:prstGeom prst="line">
            <a:avLst/>
          </a:prstGeom>
          <a:ln w="762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846388" y="6213475"/>
            <a:ext cx="2341562" cy="0"/>
          </a:xfrm>
          <a:prstGeom prst="line">
            <a:avLst/>
          </a:prstGeom>
          <a:ln w="762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187950" y="6213475"/>
            <a:ext cx="2338388" cy="0"/>
          </a:xfrm>
          <a:prstGeom prst="line">
            <a:avLst/>
          </a:prstGeom>
          <a:ln w="762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7" r:id="rId2"/>
    <p:sldLayoutId id="2147483683" r:id="rId3"/>
    <p:sldLayoutId id="2147483684" r:id="rId4"/>
    <p:sldLayoutId id="2147483685" r:id="rId5"/>
    <p:sldLayoutId id="2147483686" r:id="rId6"/>
  </p:sldLayoutIdLst>
  <p:txStyles>
    <p:titleStyle>
      <a:lvl1pPr algn="l" defTabSz="1071563" rtl="0" eaLnBrk="0" fontAlgn="base" hangingPunct="0">
        <a:spcBef>
          <a:spcPct val="0"/>
        </a:spcBef>
        <a:spcAft>
          <a:spcPct val="0"/>
        </a:spcAft>
        <a:defRPr sz="21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defTabSz="1071563" rtl="0" eaLnBrk="0" fontAlgn="base" hangingPunct="0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Calibri" pitchFamily="34" charset="0"/>
        </a:defRPr>
      </a:lvl2pPr>
      <a:lvl3pPr algn="l" defTabSz="1071563" rtl="0" eaLnBrk="0" fontAlgn="base" hangingPunct="0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Calibri" pitchFamily="34" charset="0"/>
        </a:defRPr>
      </a:lvl3pPr>
      <a:lvl4pPr algn="l" defTabSz="1071563" rtl="0" eaLnBrk="0" fontAlgn="base" hangingPunct="0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Calibri" pitchFamily="34" charset="0"/>
        </a:defRPr>
      </a:lvl4pPr>
      <a:lvl5pPr algn="l" defTabSz="1071563" rtl="0" eaLnBrk="0" fontAlgn="base" hangingPunct="0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Calibri" pitchFamily="34" charset="0"/>
        </a:defRPr>
      </a:lvl5pPr>
      <a:lvl6pPr marL="457200" algn="l" defTabSz="1071563" rtl="0" fontAlgn="base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Calibri" pitchFamily="34" charset="0"/>
        </a:defRPr>
      </a:lvl6pPr>
      <a:lvl7pPr marL="914400" algn="l" defTabSz="1071563" rtl="0" fontAlgn="base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Calibri" pitchFamily="34" charset="0"/>
        </a:defRPr>
      </a:lvl7pPr>
      <a:lvl8pPr marL="1371600" algn="l" defTabSz="1071563" rtl="0" fontAlgn="base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Calibri" pitchFamily="34" charset="0"/>
        </a:defRPr>
      </a:lvl8pPr>
      <a:lvl9pPr marL="1828800" algn="l" defTabSz="1071563" rtl="0" fontAlgn="base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Calibri" pitchFamily="34" charset="0"/>
        </a:defRPr>
      </a:lvl9pPr>
    </p:titleStyle>
    <p:bodyStyle>
      <a:lvl1pPr marL="401638" indent="-401638" algn="l" defTabSz="10715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871538" indent="-334963" algn="l" defTabSz="10715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339850" indent="-266700" algn="l" defTabSz="10715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876425" indent="-266700" algn="l" defTabSz="10715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413000" indent="-266700" algn="l" defTabSz="107156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950129" indent="-268194" algn="l" defTabSz="107277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86516" indent="-268194" algn="l" defTabSz="107277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2903" indent="-268194" algn="l" defTabSz="107277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59290" indent="-268194" algn="l" defTabSz="107277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6387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2774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9161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5548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1935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8322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4709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91096" algn="l" defTabSz="10727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i.gov.ie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isi.gov.ie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Date Placeholder 4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defTabSz="10715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E" dirty="0" smtClean="0"/>
              <a:t>8 Aibreán 2016</a:t>
            </a:r>
          </a:p>
        </p:txBody>
      </p:sp>
      <p:sp>
        <p:nvSpPr>
          <p:cNvPr id="5" name="Title 13"/>
          <p:cNvSpPr txBox="1">
            <a:spLocks/>
          </p:cNvSpPr>
          <p:nvPr/>
        </p:nvSpPr>
        <p:spPr bwMode="auto">
          <a:xfrm>
            <a:off x="200472" y="5445224"/>
            <a:ext cx="9505056" cy="5667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07277" tIns="53639" rIns="107277" bIns="53639" anchor="b"/>
          <a:lstStyle/>
          <a:p>
            <a:pPr marL="0" marR="0" lvl="0" indent="0" algn="ctr" defTabSz="10715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 Bord un Chúnamh Dlíthiúil: Painéal na </a:t>
            </a:r>
            <a:r>
              <a:rPr kumimoji="0" lang="en-IE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nDlíodóirí</a:t>
            </a:r>
            <a:r>
              <a:rPr kumimoji="0" lang="en-I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le haghaidh </a:t>
            </a:r>
          </a:p>
          <a:p>
            <a:pPr marL="0" marR="0" lvl="0" indent="0" algn="ctr" defTabSz="10715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na</a:t>
            </a:r>
            <a:r>
              <a:rPr lang="en-IE" sz="2000" b="1" dirty="0" smtClean="0">
                <a:latin typeface="+mj-lt"/>
                <a:ea typeface="+mj-ea"/>
                <a:cs typeface="+mj-cs"/>
              </a:rPr>
              <a:t> </a:t>
            </a:r>
            <a:r>
              <a:rPr kumimoji="0" lang="en-I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Scéime um Riaráistí Morgáiste: Lá Oiliúna</a:t>
            </a:r>
            <a:br>
              <a:rPr kumimoji="0" lang="en-I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I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I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I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Christopher</a:t>
            </a:r>
            <a:r>
              <a:rPr kumimoji="0" lang="en-IE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IE" sz="20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Lehane</a:t>
            </a:r>
            <a:r>
              <a:rPr kumimoji="0" lang="en-IE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Sannaí Oifigiúil</a:t>
            </a:r>
            <a:endParaRPr kumimoji="0" lang="en-IE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IE" b="1" dirty="0" smtClean="0"/>
              <a:t>Sampla 1  - áras teaghlaigh i gcothromas diúltach a coinníodh 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>
          <a:xfrm>
            <a:off x="488504" y="1052736"/>
            <a:ext cx="8915400" cy="5112568"/>
          </a:xfrm>
        </p:spPr>
        <p:txBody>
          <a:bodyPr/>
          <a:lstStyle/>
          <a:p>
            <a:pPr eaLnBrk="1" hangingPunct="1">
              <a:buNone/>
            </a:pPr>
            <a:r>
              <a:rPr lang="en-IE" sz="2400" dirty="0" smtClean="0"/>
              <a:t/>
            </a:r>
            <a:br>
              <a:rPr lang="en-IE" sz="2400" dirty="0" smtClean="0"/>
            </a:br>
            <a:r>
              <a:rPr lang="en-IE" sz="4000" dirty="0" smtClean="0"/>
              <a:t/>
            </a:r>
            <a:br>
              <a:rPr lang="en-IE" sz="4000" dirty="0" smtClean="0"/>
            </a:br>
            <a:endParaRPr lang="en-GB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04528" y="1124744"/>
          <a:ext cx="8037572" cy="2273792"/>
        </p:xfrm>
        <a:graphic>
          <a:graphicData uri="http://schemas.openxmlformats.org/drawingml/2006/table">
            <a:tbl>
              <a:tblPr/>
              <a:tblGrid>
                <a:gridCol w="1753238"/>
                <a:gridCol w="1271098"/>
                <a:gridCol w="1113040"/>
                <a:gridCol w="1210569"/>
                <a:gridCol w="2689627"/>
              </a:tblGrid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dirty="0" smtClean="0">
                          <a:latin typeface="Calibri"/>
                          <a:ea typeface="Calibri"/>
                          <a:cs typeface="Times New Roman"/>
                        </a:rPr>
                        <a:t>Sócmhainní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dirty="0">
                          <a:latin typeface="Calibri"/>
                          <a:ea typeface="Calibri"/>
                          <a:cs typeface="Times New Roman"/>
                        </a:rPr>
                        <a:t>(000s)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dirty="0" smtClean="0">
                          <a:latin typeface="Calibri"/>
                          <a:ea typeface="Calibri"/>
                          <a:cs typeface="Times New Roman"/>
                        </a:rPr>
                        <a:t>Dliteanais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dirty="0">
                          <a:latin typeface="Calibri"/>
                          <a:ea typeface="Calibri"/>
                          <a:cs typeface="Times New Roman"/>
                        </a:rPr>
                        <a:t>(000s)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dirty="0" smtClean="0">
                          <a:latin typeface="Calibri"/>
                          <a:ea typeface="Calibri"/>
                          <a:cs typeface="Times New Roman"/>
                        </a:rPr>
                        <a:t>Iomlán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dirty="0">
                          <a:latin typeface="Calibri"/>
                          <a:ea typeface="Calibri"/>
                          <a:cs typeface="Times New Roman"/>
                        </a:rPr>
                        <a:t>(000s)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dirty="0" smtClean="0">
                          <a:latin typeface="Calibri"/>
                          <a:ea typeface="Calibri"/>
                          <a:cs typeface="Times New Roman"/>
                        </a:rPr>
                        <a:t>Áras Teaghlaigh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Calibri"/>
                          <a:ea typeface="Calibri"/>
                          <a:cs typeface="Times New Roman"/>
                        </a:rPr>
                        <a:t>350</a:t>
                      </a:r>
                    </a:p>
                  </a:txBody>
                  <a:tcPr marL="102462" marR="102462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Calibri"/>
                          <a:ea typeface="Calibri"/>
                          <a:cs typeface="Times New Roman"/>
                        </a:rPr>
                        <a:t>550</a:t>
                      </a: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Calibri"/>
                          <a:ea typeface="Calibri"/>
                          <a:cs typeface="Times New Roman"/>
                        </a:rPr>
                        <a:t>(200)</a:t>
                      </a: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€1,500 </a:t>
                      </a:r>
                      <a:r>
                        <a:rPr lang="en-IE" sz="1600" dirty="0" smtClean="0">
                          <a:latin typeface="Calibri"/>
                          <a:ea typeface="Calibri"/>
                          <a:cs typeface="Times New Roman"/>
                        </a:rPr>
                        <a:t>Oibleagáid íocaíochta</a:t>
                      </a:r>
                      <a:r>
                        <a:rPr lang="en-IE" sz="1600" baseline="0" dirty="0" smtClean="0">
                          <a:latin typeface="Calibri"/>
                          <a:ea typeface="Calibri"/>
                          <a:cs typeface="Times New Roman"/>
                        </a:rPr>
                        <a:t> míosúil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dirty="0" smtClean="0">
                          <a:latin typeface="Calibri"/>
                          <a:ea typeface="Calibri"/>
                          <a:cs typeface="Times New Roman"/>
                        </a:rPr>
                        <a:t>Ceannach le Ligean ar</a:t>
                      </a:r>
                      <a:r>
                        <a:rPr lang="en-IE" sz="16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C</a:t>
                      </a:r>
                      <a:r>
                        <a:rPr lang="en-IE" sz="1600" b="1" dirty="0" smtClean="0">
                          <a:latin typeface="Calibri"/>
                          <a:ea typeface="Calibri"/>
                          <a:cs typeface="Times New Roman"/>
                        </a:rPr>
                        <a:t>íos/BTL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200</a:t>
                      </a:r>
                    </a:p>
                  </a:txBody>
                  <a:tcPr marL="102462" marR="102462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430</a:t>
                      </a: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(230)</a:t>
                      </a: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dirty="0" smtClean="0">
                          <a:latin typeface="Calibri"/>
                          <a:ea typeface="Calibri"/>
                          <a:cs typeface="Times New Roman"/>
                        </a:rPr>
                        <a:t>Fiachas</a:t>
                      </a:r>
                      <a:r>
                        <a:rPr lang="en-IE" sz="16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Eile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462" marR="102462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 smtClean="0">
                          <a:latin typeface="Calibri"/>
                          <a:ea typeface="Calibri"/>
                          <a:cs typeface="Times New Roman"/>
                        </a:rPr>
                        <a:t>70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Calibri"/>
                          <a:ea typeface="Calibri"/>
                          <a:cs typeface="Times New Roman"/>
                        </a:rPr>
                        <a:t>(70)</a:t>
                      </a: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dirty="0" smtClean="0">
                          <a:latin typeface="Calibri"/>
                          <a:ea typeface="Calibri"/>
                          <a:cs typeface="Times New Roman"/>
                        </a:rPr>
                        <a:t>Iomlán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Calibri"/>
                          <a:ea typeface="Calibri"/>
                          <a:cs typeface="Times New Roman"/>
                        </a:rPr>
                        <a:t>550</a:t>
                      </a:r>
                    </a:p>
                  </a:txBody>
                  <a:tcPr marL="102462" marR="102462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 smtClean="0">
                          <a:latin typeface="Calibri"/>
                          <a:ea typeface="Calibri"/>
                          <a:cs typeface="Times New Roman"/>
                        </a:rPr>
                        <a:t>1,050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Calibri"/>
                          <a:ea typeface="Calibri"/>
                          <a:cs typeface="Times New Roman"/>
                        </a:rPr>
                        <a:t>(500)</a:t>
                      </a: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462" marR="10246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16496" y="3861048"/>
          <a:ext cx="3397765" cy="2039766"/>
        </p:xfrm>
        <a:graphic>
          <a:graphicData uri="http://schemas.openxmlformats.org/drawingml/2006/table">
            <a:tbl>
              <a:tblPr/>
              <a:tblGrid>
                <a:gridCol w="1888262"/>
                <a:gridCol w="1509503"/>
              </a:tblGrid>
              <a:tr h="306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dirty="0" smtClean="0">
                          <a:latin typeface="Calibri"/>
                          <a:ea typeface="Calibri"/>
                          <a:cs typeface="Times New Roman"/>
                        </a:rPr>
                        <a:t>Ioncam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866" marR="1088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Calibri"/>
                          <a:ea typeface="Calibri"/>
                          <a:cs typeface="Times New Roman"/>
                        </a:rPr>
                        <a:t>€4,000</a:t>
                      </a:r>
                    </a:p>
                  </a:txBody>
                  <a:tcPr marL="108866" marR="108866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  <a:tr h="306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dirty="0" smtClean="0">
                          <a:latin typeface="Calibri"/>
                          <a:ea typeface="Calibri"/>
                          <a:cs typeface="Times New Roman"/>
                        </a:rPr>
                        <a:t>Caiteachas  Seasta Maireachtála Réasúnach/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dirty="0" smtClean="0">
                          <a:latin typeface="Calibri"/>
                          <a:ea typeface="Calibri"/>
                          <a:cs typeface="Times New Roman"/>
                        </a:rPr>
                        <a:t>RLE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866" marR="1088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 smtClean="0">
                          <a:latin typeface="Calibri"/>
                          <a:ea typeface="Calibri"/>
                          <a:cs typeface="Times New Roman"/>
                        </a:rPr>
                        <a:t>€2,000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866" marR="108866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306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dirty="0" smtClean="0">
                          <a:latin typeface="Calibri"/>
                          <a:ea typeface="Calibri"/>
                          <a:cs typeface="Times New Roman"/>
                        </a:rPr>
                        <a:t>Morgáiste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866" marR="1088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€1,500</a:t>
                      </a:r>
                    </a:p>
                  </a:txBody>
                  <a:tcPr marL="108866" marR="108866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  <a:tr h="306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dirty="0" smtClean="0">
                          <a:latin typeface="Calibri"/>
                          <a:ea typeface="Calibri"/>
                          <a:cs typeface="Times New Roman"/>
                        </a:rPr>
                        <a:t>OÍI/IPO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866" marR="1088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€</a:t>
                      </a:r>
                      <a:r>
                        <a:rPr lang="en-IE" sz="1600" dirty="0" smtClean="0">
                          <a:latin typeface="Calibri"/>
                          <a:ea typeface="Calibri"/>
                          <a:cs typeface="Times New Roman"/>
                        </a:rPr>
                        <a:t>500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866" marR="108866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016896" y="3501008"/>
            <a:ext cx="5544616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IE" dirty="0" smtClean="0">
                <a:latin typeface="+mj-lt"/>
              </a:rPr>
              <a:t> Freastal déanta ar an morgáiste iomlán</a:t>
            </a:r>
          </a:p>
          <a:p>
            <a:pPr>
              <a:buFont typeface="Wingdings" pitchFamily="2" charset="2"/>
              <a:buChar char="§"/>
            </a:pPr>
            <a:r>
              <a:rPr lang="en-IE" dirty="0" smtClean="0">
                <a:latin typeface="+mj-lt"/>
              </a:rPr>
              <a:t> Áras teaghlaigh </a:t>
            </a:r>
            <a:r>
              <a:rPr lang="en-IE" dirty="0" err="1" smtClean="0">
                <a:latin typeface="+mj-lt"/>
              </a:rPr>
              <a:t>athdhílsithe</a:t>
            </a:r>
            <a:r>
              <a:rPr lang="en-IE" dirty="0" smtClean="0">
                <a:latin typeface="+mj-lt"/>
              </a:rPr>
              <a:t> i ndiaidh 3 bliana</a:t>
            </a:r>
          </a:p>
          <a:p>
            <a:pPr marL="177800" indent="-177800">
              <a:buFont typeface="Wingdings" pitchFamily="2" charset="2"/>
              <a:buChar char="§"/>
            </a:pPr>
            <a:r>
              <a:rPr lang="en-IE" dirty="0" smtClean="0">
                <a:latin typeface="+mj-lt"/>
              </a:rPr>
              <a:t>CLC/BTL díolta, cothromas diúltach curtha le héileamh an chreidiúnaí </a:t>
            </a:r>
            <a:r>
              <a:rPr lang="en-IE" dirty="0" err="1" smtClean="0">
                <a:latin typeface="+mj-lt"/>
              </a:rPr>
              <a:t>neamhurraithe</a:t>
            </a:r>
            <a:endParaRPr lang="en-IE" dirty="0" smtClean="0">
              <a:latin typeface="+mj-lt"/>
            </a:endParaRPr>
          </a:p>
          <a:p>
            <a:pPr>
              <a:buFont typeface="Wingdings" pitchFamily="2" charset="2"/>
              <a:buChar char="§"/>
            </a:pPr>
            <a:r>
              <a:rPr lang="en-IE" dirty="0" smtClean="0">
                <a:latin typeface="+mj-lt"/>
              </a:rPr>
              <a:t>  (OÍI/IPO) €500 le 	haghaidh 3 bliana</a:t>
            </a:r>
          </a:p>
          <a:p>
            <a:pPr marL="177800" indent="-177800">
              <a:buFont typeface="Wingdings" pitchFamily="2" charset="2"/>
              <a:buChar char="§"/>
            </a:pPr>
            <a:r>
              <a:rPr lang="en-IE" dirty="0" smtClean="0">
                <a:latin typeface="+mj-lt"/>
              </a:rPr>
              <a:t>Úsáidte le haghaidh táillí SDÉ agus an íocaíocht díbhinne do chreidiúnaithe (brabús circa 5% sa chás seo) </a:t>
            </a:r>
          </a:p>
          <a:p>
            <a:pPr>
              <a:buFont typeface="Wingdings" pitchFamily="2" charset="2"/>
              <a:buChar char="§"/>
            </a:pP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IE" b="1" dirty="0" smtClean="0"/>
              <a:t>Sampla 2  - áras teaghlaigh i gcothromas diúltach 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>
          <a:xfrm>
            <a:off x="488504" y="1052736"/>
            <a:ext cx="8915400" cy="5112568"/>
          </a:xfrm>
        </p:spPr>
        <p:txBody>
          <a:bodyPr/>
          <a:lstStyle/>
          <a:p>
            <a:pPr eaLnBrk="1" hangingPunct="1">
              <a:buNone/>
            </a:pPr>
            <a:r>
              <a:rPr lang="en-IE" dirty="0" smtClean="0"/>
              <a:t>Mar a bhí sa sampla roimhe seo, ach níl ach </a:t>
            </a:r>
            <a:r>
              <a:rPr lang="en-IE" dirty="0" smtClean="0"/>
              <a:t>ioncam </a:t>
            </a:r>
            <a:r>
              <a:rPr lang="en-IE" dirty="0" smtClean="0"/>
              <a:t>€3,000 i gceist</a:t>
            </a:r>
          </a:p>
          <a:p>
            <a:pPr eaLnBrk="1" hangingPunct="1">
              <a:buNone/>
            </a:pPr>
            <a:endParaRPr lang="en-IE" dirty="0" smtClean="0"/>
          </a:p>
          <a:p>
            <a:pPr eaLnBrk="1" hangingPunct="1">
              <a:buNone/>
            </a:pPr>
            <a:endParaRPr lang="en-IE" dirty="0" smtClean="0"/>
          </a:p>
          <a:p>
            <a:pPr eaLnBrk="1" hangingPunct="1">
              <a:buNone/>
            </a:pPr>
            <a:endParaRPr lang="en-IE" dirty="0" smtClean="0"/>
          </a:p>
          <a:p>
            <a:pPr eaLnBrk="1" hangingPunct="1">
              <a:buNone/>
            </a:pPr>
            <a:endParaRPr lang="en-IE" dirty="0" smtClean="0"/>
          </a:p>
          <a:p>
            <a:pPr eaLnBrk="1" hangingPunct="1">
              <a:buNone/>
            </a:pPr>
            <a:endParaRPr lang="en-IE" dirty="0" smtClean="0"/>
          </a:p>
          <a:p>
            <a:pPr eaLnBrk="1" hangingPunct="1">
              <a:buNone/>
            </a:pPr>
            <a:endParaRPr lang="en-IE" dirty="0" smtClean="0"/>
          </a:p>
          <a:p>
            <a:pPr eaLnBrk="1" hangingPunct="1">
              <a:buNone/>
            </a:pPr>
            <a:r>
              <a:rPr lang="en-IE" dirty="0" smtClean="0"/>
              <a:t>Ní bheidh aon OÍI/IPO toisc nach ann d’ioncam barrachais</a:t>
            </a:r>
          </a:p>
          <a:p>
            <a:pPr eaLnBrk="1" hangingPunct="1">
              <a:buNone/>
            </a:pPr>
            <a:endParaRPr lang="en-IE" sz="1200" dirty="0" smtClean="0"/>
          </a:p>
          <a:p>
            <a:pPr marL="0" indent="0" eaLnBrk="1" hangingPunct="1">
              <a:buNone/>
            </a:pPr>
            <a:r>
              <a:rPr lang="en-IE" dirty="0" smtClean="0"/>
              <a:t>D’fhéadfaí an t-áras teaghlaigh a choinneáil dá mbeadh an banc toilteanach </a:t>
            </a:r>
            <a:r>
              <a:rPr lang="en-IE" dirty="0" err="1" smtClean="0"/>
              <a:t>athstrúchtúrú</a:t>
            </a:r>
            <a:r>
              <a:rPr lang="en-IE" dirty="0" smtClean="0"/>
              <a:t> go €1,000 a dhéanamh. Dílseofar é i ndiaidh 3 bliana</a:t>
            </a:r>
          </a:p>
          <a:p>
            <a:pPr marL="0" indent="0" eaLnBrk="1" hangingPunct="1">
              <a:buNone/>
            </a:pPr>
            <a:endParaRPr lang="en-IE" sz="1200" dirty="0" smtClean="0"/>
          </a:p>
          <a:p>
            <a:pPr marL="0" indent="0" eaLnBrk="1" hangingPunct="1">
              <a:buNone/>
            </a:pPr>
            <a:r>
              <a:rPr lang="en-IE" dirty="0" smtClean="0"/>
              <a:t>Caillfear an t-áras teaghlaigh má bheidh an banc neamhthoilteanach athstruchtúrú  a dhéanamh</a:t>
            </a:r>
            <a:r>
              <a:rPr lang="en-IE" sz="4000" dirty="0" smtClean="0"/>
              <a:t/>
            </a:r>
            <a:br>
              <a:rPr lang="en-IE" sz="4000" dirty="0" smtClean="0"/>
            </a:br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32519" y="1556792"/>
          <a:ext cx="4870933" cy="2266176"/>
        </p:xfrm>
        <a:graphic>
          <a:graphicData uri="http://schemas.openxmlformats.org/drawingml/2006/table">
            <a:tbl>
              <a:tblPr/>
              <a:tblGrid>
                <a:gridCol w="3646797"/>
                <a:gridCol w="1224136"/>
              </a:tblGrid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dirty="0" smtClean="0">
                          <a:latin typeface="Calibri"/>
                          <a:ea typeface="Calibri"/>
                          <a:cs typeface="Times New Roman"/>
                        </a:rPr>
                        <a:t>Ioncam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866" marR="1088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 smtClean="0">
                          <a:latin typeface="Calibri"/>
                          <a:ea typeface="Calibri"/>
                          <a:cs typeface="Times New Roman"/>
                        </a:rPr>
                        <a:t>€3,000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866" marR="108866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dirty="0" smtClean="0">
                          <a:latin typeface="+mn-lt"/>
                          <a:ea typeface="Calibri"/>
                          <a:cs typeface="Times New Roman"/>
                        </a:rPr>
                        <a:t>Caiteachas Seasta  Maireachtála Réasúnach/RLE</a:t>
                      </a:r>
                      <a:endParaRPr lang="en-IE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8866" marR="1088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 smtClean="0">
                          <a:latin typeface="Calibri"/>
                          <a:ea typeface="Calibri"/>
                          <a:cs typeface="Times New Roman"/>
                        </a:rPr>
                        <a:t>€2,000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866" marR="108866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dirty="0" smtClean="0">
                          <a:latin typeface="Calibri"/>
                          <a:ea typeface="Calibri"/>
                          <a:cs typeface="Times New Roman"/>
                        </a:rPr>
                        <a:t>Cumas freastail ar an morgáiste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dirty="0" smtClean="0">
                          <a:latin typeface="Calibri"/>
                          <a:ea typeface="Calibri"/>
                          <a:cs typeface="Times New Roman"/>
                        </a:rPr>
                        <a:t>(Oibleagáid chonarthach  an morgáiste €1,500)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866" marR="1088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€</a:t>
                      </a:r>
                      <a:r>
                        <a:rPr lang="en-IE" sz="1600" dirty="0" smtClean="0">
                          <a:latin typeface="Calibri"/>
                          <a:ea typeface="Calibri"/>
                          <a:cs typeface="Times New Roman"/>
                        </a:rPr>
                        <a:t>1,000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866" marR="108866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dirty="0" smtClean="0">
                          <a:latin typeface="Calibri"/>
                          <a:ea typeface="Calibri"/>
                          <a:cs typeface="Times New Roman"/>
                        </a:rPr>
                        <a:t>Cumas OÍI/IPO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866" marR="1088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 smtClean="0">
                          <a:latin typeface="Calibri"/>
                          <a:ea typeface="Calibri"/>
                          <a:cs typeface="Times New Roman"/>
                        </a:rPr>
                        <a:t>€0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866" marR="108866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IE" b="1" dirty="0" smtClean="0"/>
              <a:t>urscaoileadh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>
          <a:xfrm>
            <a:off x="488504" y="1052736"/>
            <a:ext cx="8915400" cy="5112568"/>
          </a:xfrm>
        </p:spPr>
        <p:txBody>
          <a:bodyPr/>
          <a:lstStyle/>
          <a:p>
            <a:pPr marL="0" indent="0" eaLnBrk="1" hangingPunct="1">
              <a:buNone/>
              <a:tabLst>
                <a:tab pos="355600" algn="l"/>
              </a:tabLst>
            </a:pPr>
            <a:r>
              <a:rPr lang="en-IE" b="1" dirty="0" smtClean="0"/>
              <a:t>Féadann féimheach iarratas a dhéanamh ar an Ard-Chúirt chun urscaoileadh  a fháil ón bhféimheacht </a:t>
            </a:r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/>
              <a:t>	1. Neamhniú</a:t>
            </a:r>
            <a:br>
              <a:rPr lang="en-IE" dirty="0" smtClean="0"/>
            </a:br>
            <a:r>
              <a:rPr lang="en-IE" dirty="0" smtClean="0"/>
              <a:t>	2. Nuair a íoctar go hiomlán </a:t>
            </a:r>
            <a:r>
              <a:rPr lang="en-IE" dirty="0" smtClean="0"/>
              <a:t>na costais </a:t>
            </a:r>
            <a:r>
              <a:rPr lang="en-IE" dirty="0" smtClean="0"/>
              <a:t>(costais an Oifigigh Sannaí agus costais an 	chreidiúnaí achainíoch), táillí agus fiachais fhabhrach agus</a:t>
            </a:r>
            <a:br>
              <a:rPr lang="en-IE" dirty="0" smtClean="0"/>
            </a:br>
            <a:r>
              <a:rPr lang="en-IE" dirty="0" smtClean="0"/>
              <a:t>	- Gach creidiúnaí íoctha 100% nó</a:t>
            </a:r>
            <a:br>
              <a:rPr lang="en-IE" dirty="0" smtClean="0"/>
            </a:br>
            <a:r>
              <a:rPr lang="en-IE" dirty="0" smtClean="0"/>
              <a:t>	- Aontaíonn na creidiúnaithe le hurscaoileadh nó</a:t>
            </a:r>
            <a:br>
              <a:rPr lang="en-IE" dirty="0" smtClean="0"/>
            </a:br>
            <a:r>
              <a:rPr lang="en-IE" dirty="0" smtClean="0"/>
              <a:t>	- Imshocrú rathúil le creidiúnaithe (trí chéatadán díbhinne a íoc).</a:t>
            </a:r>
            <a:br>
              <a:rPr lang="en-IE" dirty="0" smtClean="0"/>
            </a:br>
            <a:r>
              <a:rPr lang="en-IE" dirty="0" smtClean="0"/>
              <a:t/>
            </a:r>
            <a:br>
              <a:rPr lang="en-IE" dirty="0" smtClean="0"/>
            </a:br>
            <a:r>
              <a:rPr lang="en-IE" b="1" dirty="0" smtClean="0"/>
              <a:t>Seachas sin, tiocfaidh i bhfeidhm urscaoileadh uathoibríoch tar éis bliana</a:t>
            </a:r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/>
              <a:t>	- Urscaoileadh pearsanta tar éis bliain amháin gan ordú Cúirte ach bíonn na 	sócmhainní fós dílsithe don SO/OA le haghaidh réadaithe agus dáilte ar 	chreidiúnaithe</a:t>
            </a:r>
            <a:br>
              <a:rPr lang="en-IE" dirty="0" smtClean="0"/>
            </a:br>
            <a:r>
              <a:rPr lang="en-IE" dirty="0" smtClean="0"/>
              <a:t>	- D’fhéadfaí an tréimhse sin a fhadú, murach ann do chomhoibriú leis an 	  	SO/OA </a:t>
            </a:r>
            <a:br>
              <a:rPr lang="en-IE" dirty="0" smtClean="0"/>
            </a:br>
            <a:r>
              <a:rPr lang="en-IE" sz="4000" dirty="0" smtClean="0"/>
              <a:t/>
            </a:r>
            <a:br>
              <a:rPr lang="en-IE" sz="4000" dirty="0" smtClean="0"/>
            </a:br>
            <a:endParaRPr lang="en-GB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95300" y="1125538"/>
            <a:ext cx="8915400" cy="4319587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IE" sz="2400" dirty="0" smtClean="0"/>
              <a:t>An Dlí is Infheidhme ar Fhéimheacht </a:t>
            </a:r>
          </a:p>
          <a:p>
            <a:pPr>
              <a:buFont typeface="Wingdings" pitchFamily="2" charset="2"/>
              <a:buChar char="§"/>
            </a:pPr>
            <a:r>
              <a:rPr lang="en-IE" sz="2400" dirty="0" smtClean="0"/>
              <a:t>An </a:t>
            </a:r>
            <a:r>
              <a:rPr lang="en-IE" sz="2400" dirty="0" err="1" smtClean="0"/>
              <a:t>tSannaí</a:t>
            </a:r>
            <a:r>
              <a:rPr lang="en-IE" sz="2400" dirty="0" smtClean="0"/>
              <a:t> Oifigiúil maidir le Féimheacht</a:t>
            </a:r>
          </a:p>
          <a:p>
            <a:pPr>
              <a:buFont typeface="Wingdings" pitchFamily="2" charset="2"/>
              <a:buChar char="§"/>
            </a:pPr>
            <a:r>
              <a:rPr lang="en-IE" sz="2400" dirty="0" smtClean="0"/>
              <a:t>Iarmhairtí  na Féimheachta</a:t>
            </a:r>
          </a:p>
          <a:p>
            <a:pPr>
              <a:buFont typeface="Wingdings" pitchFamily="2" charset="2"/>
              <a:buChar char="§"/>
            </a:pPr>
            <a:r>
              <a:rPr lang="en-IE" sz="2400" dirty="0" smtClean="0"/>
              <a:t>Próiseas an </a:t>
            </a:r>
            <a:r>
              <a:rPr lang="en-IE" sz="2400" dirty="0" err="1" smtClean="0"/>
              <a:t>Fhéinbhreithnithe</a:t>
            </a:r>
            <a:endParaRPr lang="en-IE" sz="2400" dirty="0" smtClean="0"/>
          </a:p>
          <a:p>
            <a:pPr>
              <a:buFont typeface="Wingdings" pitchFamily="2" charset="2"/>
              <a:buChar char="§"/>
            </a:pPr>
            <a:r>
              <a:rPr lang="en-IE" sz="2400" dirty="0" smtClean="0"/>
              <a:t>Áras an Teaghlaigh</a:t>
            </a:r>
          </a:p>
          <a:p>
            <a:pPr>
              <a:buFont typeface="Wingdings" pitchFamily="2" charset="2"/>
              <a:buChar char="§"/>
            </a:pPr>
            <a:r>
              <a:rPr lang="en-IE" sz="2400" dirty="0" smtClean="0"/>
              <a:t>Ordú Íocaíochta Ioncaim</a:t>
            </a:r>
          </a:p>
          <a:p>
            <a:pPr>
              <a:buFont typeface="Wingdings" pitchFamily="2" charset="2"/>
              <a:buChar char="§"/>
            </a:pPr>
            <a:r>
              <a:rPr lang="en-IE" sz="2400" dirty="0" smtClean="0"/>
              <a:t>Urscaoileadh</a:t>
            </a:r>
          </a:p>
          <a:p>
            <a:pPr eaLnBrk="1" hangingPunct="1"/>
            <a:endParaRPr lang="en-IE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Léargas Ginearálta</a:t>
            </a:r>
            <a:endParaRPr lang="en-I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IE" b="1" dirty="0" smtClean="0"/>
              <a:t>An Dlí is infheidhme ar fhéimheacht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Na hAchtanna Féimheachta 1988 – 2015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An tAcht um an Dlí Sibhialta (Forálacha Ilghnéitheacha) 2011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An tAcht um Dhócmhainneacht Phearsanta 2012 – Cuid 4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An tAcht um Chúirteanna agus an Dlí Sibhialta (Forálacha Ilghnéitheacha) 2013 – Cuid 7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Acht na </a:t>
            </a:r>
            <a:r>
              <a:rPr lang="en-IE" dirty="0" err="1" smtClean="0"/>
              <a:t>gCuideachtaí</a:t>
            </a:r>
            <a:r>
              <a:rPr lang="en-IE" dirty="0" smtClean="0"/>
              <a:t> (Forálacha Ilghnéitheacha) 2013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Rialacha na </a:t>
            </a:r>
            <a:r>
              <a:rPr lang="en-IE" dirty="0" err="1" smtClean="0"/>
              <a:t>nUaschúirteanna</a:t>
            </a:r>
            <a:r>
              <a:rPr lang="en-IE" dirty="0" smtClean="0"/>
              <a:t> (Ordú 76 agus Foscríbhinn 0) arna leasú ag IR/SI 461/13, 600/14</a:t>
            </a:r>
            <a:endParaRPr lang="en-IE" i="1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Rialacháin ISI – Cuntais (IR/SI 464/13 ); Táillí (IR/SI 465/13)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Rialachán Dócmhainneacht an Aontas Eorpaigh (EUIR) </a:t>
            </a:r>
            <a:br>
              <a:rPr lang="en-IE" dirty="0" smtClean="0"/>
            </a:br>
            <a:r>
              <a:rPr lang="en-IE" dirty="0" smtClean="0"/>
              <a:t>    - curtha i bhfeidhm in Éirinn ag IR/SI </a:t>
            </a:r>
            <a:r>
              <a:rPr lang="en-IE" dirty="0" err="1" smtClean="0"/>
              <a:t>Uimh</a:t>
            </a:r>
            <a:r>
              <a:rPr lang="en-IE" dirty="0" smtClean="0"/>
              <a:t>. 334/2002</a:t>
            </a:r>
          </a:p>
          <a:p>
            <a:pPr eaLnBrk="1" hangingPunct="1">
              <a:buNone/>
            </a:pPr>
            <a:endParaRPr lang="en-IE" dirty="0" smtClean="0"/>
          </a:p>
          <a:p>
            <a:pPr eaLnBrk="1" hangingPunct="1">
              <a:buNone/>
            </a:pPr>
            <a:r>
              <a:rPr lang="en-IE" dirty="0" smtClean="0"/>
              <a:t>	Féach </a:t>
            </a:r>
            <a:r>
              <a:rPr lang="en-IE" dirty="0" smtClean="0">
                <a:hlinkClick r:id="rId2"/>
              </a:rPr>
              <a:t>www.isi.gov.ie</a:t>
            </a:r>
            <a:r>
              <a:rPr lang="en-IE" dirty="0" smtClean="0"/>
              <a:t>, </a:t>
            </a:r>
            <a:r>
              <a:rPr lang="en-IE" i="1" dirty="0" smtClean="0"/>
              <a:t>Cúrsaí Reachtaíochta</a:t>
            </a:r>
            <a:endParaRPr lang="en-GB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IE" b="1" dirty="0" smtClean="0"/>
              <a:t>sannaí Oifigiúil (SO/OA)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IE" b="1" dirty="0" smtClean="0"/>
              <a:t>	Oifigeach de chuid na cúirte ar a bhfuil sé mar chúram:</a:t>
            </a:r>
          </a:p>
          <a:p>
            <a:pPr>
              <a:buNone/>
            </a:pPr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/>
              <a:t>1. Sócmhainní féimhigh a shainaithint, a aisghabháil agus a dhíol </a:t>
            </a:r>
            <a:br>
              <a:rPr lang="en-IE" dirty="0" smtClean="0"/>
            </a:br>
            <a:r>
              <a:rPr lang="en-IE" dirty="0" smtClean="0"/>
              <a:t>2. Raon dhliteanas an fhéimhigh chomh maith le stádas na bhfiachas éagsúla a dhearbhú</a:t>
            </a:r>
            <a:br>
              <a:rPr lang="en-IE" dirty="0" smtClean="0"/>
            </a:br>
            <a:r>
              <a:rPr lang="en-IE" dirty="0" smtClean="0"/>
              <a:t>3. Na fáltais a dháileadh ar na creidiúnaithe trí íocaíocht díbhinne</a:t>
            </a:r>
            <a:br>
              <a:rPr lang="en-IE" dirty="0" smtClean="0"/>
            </a:br>
            <a:r>
              <a:rPr lang="en-IE" dirty="0" smtClean="0"/>
              <a:t/>
            </a:r>
            <a:br>
              <a:rPr lang="en-IE" dirty="0" smtClean="0"/>
            </a:br>
            <a:r>
              <a:rPr lang="en-IE" b="1" dirty="0" smtClean="0">
                <a:solidFill>
                  <a:srgbClr val="24185C"/>
                </a:solidFill>
              </a:rPr>
              <a:t>A44 - </a:t>
            </a:r>
            <a:r>
              <a:rPr lang="en-IE" dirty="0" smtClean="0"/>
              <a:t>Dílseoidh maoin uile an duine sin don Sannaí </a:t>
            </a:r>
            <a:r>
              <a:rPr lang="en-IE" dirty="0" smtClean="0"/>
              <a:t>Oifigiúil </a:t>
            </a:r>
            <a:r>
              <a:rPr lang="en-IE" dirty="0" smtClean="0"/>
              <a:t>ar dháta an bhreithnithe agus ina dhiaidh sin dílseoidh maoin </a:t>
            </a:r>
            <a:r>
              <a:rPr lang="en-IE" dirty="0" err="1" smtClean="0"/>
              <a:t>neamhréadaithe</a:t>
            </a:r>
            <a:r>
              <a:rPr lang="en-IE" dirty="0" smtClean="0"/>
              <a:t> an fhéimhigh dó freisin, </a:t>
            </a:r>
            <a:r>
              <a:rPr lang="es-ES" dirty="0" smtClean="0"/>
              <a:t>an tráth a éilíonn sé í.</a:t>
            </a:r>
            <a:endParaRPr lang="en-IE" dirty="0" smtClean="0"/>
          </a:p>
          <a:p>
            <a:pPr>
              <a:buNone/>
            </a:pPr>
            <a:r>
              <a:rPr lang="en-IE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IE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IE" b="1" dirty="0" smtClean="0">
                <a:solidFill>
                  <a:schemeClr val="accent2">
                    <a:lumMod val="75000"/>
                  </a:schemeClr>
                </a:solidFill>
              </a:rPr>
              <a:t>A3 </a:t>
            </a:r>
            <a:r>
              <a:rPr lang="en-IE" dirty="0" smtClean="0">
                <a:solidFill>
                  <a:schemeClr val="accent2">
                    <a:lumMod val="75000"/>
                  </a:schemeClr>
                </a:solidFill>
              </a:rPr>
              <a:t>den Acht Féimheachta, tugtar sainmhíniú ann ar  “mhaoin”– Tá an sainmhíniú chomh leathan agus is féidir, de réir na Cúirte Uachtaraí.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IE" b="1" dirty="0" smtClean="0"/>
              <a:t>Iarmhairtí na féimheachta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IE" u="sng" dirty="0" smtClean="0"/>
              <a:t>Cailltear úinéireacht </a:t>
            </a:r>
            <a:r>
              <a:rPr lang="en-IE" dirty="0" smtClean="0"/>
              <a:t>ar shócmhainní</a:t>
            </a:r>
          </a:p>
          <a:p>
            <a:pPr eaLnBrk="1" hangingPunct="1">
              <a:buNone/>
            </a:pPr>
            <a:endParaRPr lang="en-IE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Ní mór comhoibriú le SO/OA agus Ráiteas Cúrsaí a chomhdú</a:t>
            </a:r>
          </a:p>
          <a:p>
            <a:pPr eaLnBrk="1" hangingPunct="1">
              <a:buFont typeface="Wingdings" pitchFamily="2" charset="2"/>
              <a:buChar char="§"/>
            </a:pPr>
            <a:endParaRPr lang="en-IE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Is féidir Diúscairtí Réamhtheachtacha a neamhniú. (A 57,58 and 59)</a:t>
            </a:r>
          </a:p>
          <a:p>
            <a:pPr eaLnBrk="1" hangingPunct="1">
              <a:buFont typeface="Wingdings" pitchFamily="2" charset="2"/>
              <a:buChar char="§"/>
            </a:pPr>
            <a:endParaRPr lang="en-IE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Ní féidir </a:t>
            </a:r>
            <a:r>
              <a:rPr lang="en-IE" dirty="0" smtClean="0"/>
              <a:t>leis an bhféimheach creidmheas </a:t>
            </a:r>
            <a:r>
              <a:rPr lang="en-IE" dirty="0" smtClean="0"/>
              <a:t>&gt;€650 a fháil gan </a:t>
            </a:r>
            <a:r>
              <a:rPr lang="en-IE" dirty="0" smtClean="0"/>
              <a:t>a </a:t>
            </a:r>
            <a:r>
              <a:rPr lang="en-IE" dirty="0" smtClean="0"/>
              <a:t>stádas féimheachta a nochtadh</a:t>
            </a:r>
          </a:p>
          <a:p>
            <a:pPr eaLnBrk="1" hangingPunct="1">
              <a:buFont typeface="Wingdings" pitchFamily="2" charset="2"/>
              <a:buChar char="§"/>
            </a:pPr>
            <a:endParaRPr lang="en-IE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Ní féidir </a:t>
            </a:r>
            <a:r>
              <a:rPr lang="en-IE" dirty="0" smtClean="0"/>
              <a:t>leis an bhféimheach </a:t>
            </a:r>
            <a:r>
              <a:rPr lang="en-IE" dirty="0" smtClean="0"/>
              <a:t>bheith </a:t>
            </a:r>
            <a:r>
              <a:rPr lang="en-IE" dirty="0" smtClean="0"/>
              <a:t>ina stiúrthóir cuideachta, etc.</a:t>
            </a:r>
          </a:p>
          <a:p>
            <a:pPr eaLnBrk="1" hangingPunct="1">
              <a:buFont typeface="Wingdings" pitchFamily="2" charset="2"/>
              <a:buChar char="§"/>
            </a:pPr>
            <a:endParaRPr lang="en-IE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Féadann sé dá cheistiú os comhair na Cúirte (A 21)</a:t>
            </a:r>
            <a:r>
              <a:rPr lang="en-IE" sz="4000" dirty="0" smtClean="0"/>
              <a:t/>
            </a:r>
            <a:br>
              <a:rPr lang="en-IE" sz="4000" dirty="0" smtClean="0"/>
            </a:b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IE" b="1" dirty="0" smtClean="0"/>
              <a:t>Iarmhairtí na féimheachta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>
          <a:xfrm>
            <a:off x="495300" y="980728"/>
            <a:ext cx="8915400" cy="5472607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Féadann an Chúirt Ordú Íocaíochta Ioncaim (IPO) a dhéanamh nó is féidir leis an </a:t>
            </a:r>
            <a:r>
              <a:rPr lang="en-IE" dirty="0" smtClean="0"/>
              <a:t>bhféimheach </a:t>
            </a:r>
            <a:r>
              <a:rPr lang="en-IE" dirty="0" smtClean="0"/>
              <a:t>Comhaontú Íocaíochta Ioncaim (IPA)  a shocrú leis an SO/OA.  Clúdaíonn sé </a:t>
            </a:r>
            <a:r>
              <a:rPr lang="en-IE" dirty="0" smtClean="0"/>
              <a:t>sin aon </a:t>
            </a:r>
            <a:r>
              <a:rPr lang="en-IE" dirty="0" smtClean="0"/>
              <a:t>ioncam barrachais i ndiaidh costais réasúnach maireachtála (Treoirlínte ISI).  3 bliana </a:t>
            </a:r>
            <a:r>
              <a:rPr lang="en-IE" dirty="0" err="1" smtClean="0"/>
              <a:t>infhadaithe</a:t>
            </a:r>
            <a:r>
              <a:rPr lang="en-IE" dirty="0" smtClean="0"/>
              <a:t> go 5 bliana.</a:t>
            </a:r>
          </a:p>
          <a:p>
            <a:pPr eaLnBrk="1" hangingPunct="1">
              <a:buNone/>
            </a:pPr>
            <a:endParaRPr lang="en-IE" sz="1200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Ní mór maoin a fhaightear i ndiaidh na féimheachta a nochtadh</a:t>
            </a:r>
          </a:p>
          <a:p>
            <a:pPr eaLnBrk="1" hangingPunct="1">
              <a:buNone/>
            </a:pPr>
            <a:endParaRPr lang="en-IE" sz="1200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Ní féidir trádáil a dhéanamh, ach amháin san ainm ar a ndéantar an breithiúnas féimheachta</a:t>
            </a:r>
          </a:p>
          <a:p>
            <a:pPr eaLnBrk="1" hangingPunct="1">
              <a:buNone/>
            </a:pPr>
            <a:endParaRPr lang="en-IE" sz="1200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Is féidir cuntas </a:t>
            </a:r>
            <a:r>
              <a:rPr lang="en-IE" dirty="0" smtClean="0"/>
              <a:t>bainc </a:t>
            </a:r>
            <a:r>
              <a:rPr lang="en-IE" dirty="0" smtClean="0"/>
              <a:t>a bheith aige/aici, is faoi na hinstitiúidí airgeadais </a:t>
            </a:r>
            <a:r>
              <a:rPr lang="en-IE" dirty="0" smtClean="0"/>
              <a:t>cúrsaí mar sin</a:t>
            </a:r>
            <a:endParaRPr lang="en-IE" dirty="0" smtClean="0"/>
          </a:p>
          <a:p>
            <a:pPr eaLnBrk="1" hangingPunct="1">
              <a:buNone/>
            </a:pPr>
            <a:endParaRPr lang="en-IE" sz="1200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Ní mór athrú seoladh a chur in iúl don SO/OA</a:t>
            </a:r>
          </a:p>
          <a:p>
            <a:pPr eaLnBrk="1" hangingPunct="1">
              <a:buNone/>
            </a:pPr>
            <a:endParaRPr lang="en-IE" sz="1200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Is féidir é/í a ionchúiseamh (maoin a cheilt, éalú)</a:t>
            </a:r>
            <a:r>
              <a:rPr lang="en-IE" sz="4000" dirty="0" smtClean="0"/>
              <a:t/>
            </a:r>
            <a:br>
              <a:rPr lang="en-IE" sz="4000" dirty="0" smtClean="0"/>
            </a:b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IE" b="1" dirty="0" smtClean="0"/>
              <a:t>Treoir SDÉ don fhéichiúnaí maidir le féimheacht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None/>
            </a:pPr>
            <a:endParaRPr lang="en-GB" dirty="0" smtClean="0"/>
          </a:p>
        </p:txBody>
      </p:sp>
      <p:pic>
        <p:nvPicPr>
          <p:cNvPr id="8" name="Picture 7"/>
          <p:cNvPicPr/>
          <p:nvPr/>
        </p:nvPicPr>
        <p:blipFill>
          <a:blip r:embed="rId2" cstate="print"/>
          <a:srcRect l="34899" t="8580" r="36018" b="18639"/>
          <a:stretch>
            <a:fillRect/>
          </a:stretch>
        </p:blipFill>
        <p:spPr bwMode="auto">
          <a:xfrm>
            <a:off x="2648744" y="2060848"/>
            <a:ext cx="1666875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/>
          <p:nvPr/>
        </p:nvPicPr>
        <p:blipFill>
          <a:blip r:embed="rId3" cstate="print"/>
          <a:srcRect l="35063" t="8284" r="35878" b="18047"/>
          <a:stretch>
            <a:fillRect/>
          </a:stretch>
        </p:blipFill>
        <p:spPr bwMode="auto">
          <a:xfrm>
            <a:off x="560512" y="2060848"/>
            <a:ext cx="1666875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/>
          <p:nvPr/>
        </p:nvPicPr>
        <p:blipFill>
          <a:blip r:embed="rId4" cstate="print"/>
          <a:srcRect l="32739" t="8580" r="33337" b="4734"/>
          <a:stretch>
            <a:fillRect/>
          </a:stretch>
        </p:blipFill>
        <p:spPr bwMode="auto">
          <a:xfrm>
            <a:off x="4592960" y="1772816"/>
            <a:ext cx="1945640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/>
          <p:cNvPicPr/>
          <p:nvPr/>
        </p:nvPicPr>
        <p:blipFill>
          <a:blip r:embed="rId5" cstate="print"/>
          <a:srcRect l="14957" t="8876" r="15910" b="4142"/>
          <a:stretch>
            <a:fillRect/>
          </a:stretch>
        </p:blipFill>
        <p:spPr bwMode="auto">
          <a:xfrm>
            <a:off x="6971184" y="2268910"/>
            <a:ext cx="2518320" cy="195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560512" y="4509120"/>
            <a:ext cx="1656184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dirty="0" smtClean="0">
                <a:latin typeface="+mj-lt"/>
              </a:rPr>
              <a:t>Faisnéis maidir le Féimheacht</a:t>
            </a:r>
            <a:endParaRPr lang="en-IE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76736" y="4509121"/>
            <a:ext cx="172819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dirty="0" smtClean="0">
                <a:latin typeface="+mj-lt"/>
              </a:rPr>
              <a:t>I ndiaidh do  dhearbhú féimheachta</a:t>
            </a:r>
            <a:endParaRPr lang="en-IE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08984" y="4365104"/>
            <a:ext cx="2088232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dirty="0" smtClean="0">
                <a:latin typeface="+mj-lt"/>
              </a:rPr>
              <a:t>Treoirleabhar Mionsonraithe don Fhéichiúnaí maidir le Féimheacht</a:t>
            </a:r>
            <a:endParaRPr lang="en-IE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29264" y="4221088"/>
            <a:ext cx="1656184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dirty="0" smtClean="0">
                <a:latin typeface="+mj-lt"/>
              </a:rPr>
              <a:t>Nótaí SDÉ a ghabhann leis na foirmeacha Féimheachta</a:t>
            </a:r>
            <a:endParaRPr lang="en-IE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2520" y="5733256"/>
            <a:ext cx="504056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>
                <a:latin typeface="+mj-lt"/>
              </a:rPr>
              <a:t>Féach </a:t>
            </a:r>
            <a:r>
              <a:rPr lang="en-IE" dirty="0" smtClean="0">
                <a:latin typeface="+mj-lt"/>
                <a:hlinkClick r:id="rId6"/>
              </a:rPr>
              <a:t>www.isi.gov.ie</a:t>
            </a:r>
            <a:r>
              <a:rPr lang="en-IE" dirty="0" smtClean="0">
                <a:latin typeface="+mj-lt"/>
              </a:rPr>
              <a:t>, </a:t>
            </a:r>
            <a:r>
              <a:rPr lang="en-IE" i="1" dirty="0" smtClean="0">
                <a:latin typeface="+mj-lt"/>
              </a:rPr>
              <a:t>Foilseacháin</a:t>
            </a:r>
            <a:endParaRPr lang="en-IE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IE" b="1" dirty="0" smtClean="0"/>
              <a:t>Áras an teaghlaigh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>
          <a:xfrm>
            <a:off x="488504" y="1052736"/>
            <a:ext cx="8915400" cy="5112568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A 44 den Acht Féimheachta – Dílsíonn an mhaoin uile don SO/OA nuair a thugtar an breithiúnas</a:t>
            </a:r>
          </a:p>
          <a:p>
            <a:pPr eaLnBrk="1" hangingPunct="1">
              <a:buFont typeface="Wingdings" pitchFamily="2" charset="2"/>
              <a:buChar char="§"/>
            </a:pPr>
            <a:endParaRPr lang="en-IE" sz="600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A 61(4) den Acht Féimheachta – Ní féidir leis an SO/OA aon leas san áras teaghlaigh a dhiúscairt gan ordú ón Ard-Chúirt</a:t>
            </a:r>
          </a:p>
          <a:p>
            <a:pPr eaLnBrk="1" hangingPunct="1">
              <a:buFont typeface="Wingdings" pitchFamily="2" charset="2"/>
              <a:buChar char="§"/>
            </a:pPr>
            <a:endParaRPr lang="en-IE" sz="600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Mura eisíonn an SO/OA imeachtaí le haghaidh díola laistigh de 3 bliana ó dháta an bhreithiúnais, </a:t>
            </a:r>
            <a:r>
              <a:rPr lang="en-IE" dirty="0" err="1" smtClean="0"/>
              <a:t>athdhílseoidh</a:t>
            </a:r>
            <a:r>
              <a:rPr lang="en-IE" dirty="0" smtClean="0"/>
              <a:t> sé don fhéimheach</a:t>
            </a:r>
          </a:p>
          <a:p>
            <a:pPr eaLnBrk="1" hangingPunct="1">
              <a:buFont typeface="Wingdings" pitchFamily="2" charset="2"/>
              <a:buChar char="§"/>
            </a:pPr>
            <a:endParaRPr lang="en-IE" sz="600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IE" dirty="0" err="1" smtClean="0"/>
              <a:t>Comhúinéireacht</a:t>
            </a:r>
            <a:r>
              <a:rPr lang="en-IE" dirty="0" smtClean="0"/>
              <a:t> le céile an fhéimhigh – déantar an </a:t>
            </a:r>
            <a:r>
              <a:rPr lang="en-IE" dirty="0" err="1" smtClean="0"/>
              <a:t>comhthionóntacht</a:t>
            </a:r>
            <a:r>
              <a:rPr lang="en-IE" dirty="0" smtClean="0"/>
              <a:t> a scoilteadh agus bíonn leasa ar leith ag an SO/OA agus ag céile an fhéimhigh – Tionóntaí i </a:t>
            </a:r>
            <a:r>
              <a:rPr lang="en-IE" dirty="0" err="1" smtClean="0"/>
              <a:t>bPáirt</a:t>
            </a:r>
            <a:endParaRPr lang="en-IE" dirty="0" smtClean="0"/>
          </a:p>
          <a:p>
            <a:pPr eaLnBrk="1" hangingPunct="1">
              <a:buFont typeface="Wingdings" pitchFamily="2" charset="2"/>
              <a:buChar char="§"/>
            </a:pPr>
            <a:endParaRPr lang="en-IE" sz="600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IE" dirty="0" smtClean="0"/>
              <a:t>Cothromas san áras teaghlaigh – Déanann an SO/OA iarracht ar dtús an teach a íoc don fhéimheach (trí airgead tríú páirtí a úsáid) / do chéile an fhéimhigh</a:t>
            </a:r>
          </a:p>
          <a:p>
            <a:pPr eaLnBrk="1" hangingPunct="1">
              <a:buFont typeface="Wingdings" pitchFamily="2" charset="2"/>
              <a:buChar char="§"/>
            </a:pPr>
            <a:endParaRPr lang="en-IE" sz="600" dirty="0" smtClean="0"/>
          </a:p>
          <a:p>
            <a:pPr marL="457200" indent="-457200" eaLnBrk="1" hangingPunct="1">
              <a:buNone/>
            </a:pPr>
            <a:r>
              <a:rPr lang="en-IE" sz="4000" dirty="0" smtClean="0"/>
              <a:t/>
            </a:r>
            <a:br>
              <a:rPr lang="en-IE" sz="4000" dirty="0" smtClean="0"/>
            </a:b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IE" b="1" dirty="0" smtClean="0"/>
              <a:t>Family Home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>
          <a:xfrm>
            <a:off x="488504" y="1052736"/>
            <a:ext cx="8915400" cy="5112568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endParaRPr lang="en-IE" sz="600" dirty="0" smtClean="0"/>
          </a:p>
          <a:p>
            <a:pPr marL="457200" indent="-457200" eaLnBrk="1" hangingPunct="1">
              <a:buNone/>
            </a:pPr>
            <a:r>
              <a:rPr lang="en-IE" sz="4000" dirty="0" smtClean="0"/>
              <a:t/>
            </a:r>
            <a:br>
              <a:rPr lang="en-IE" sz="4000" dirty="0" smtClean="0"/>
            </a:br>
            <a:endParaRPr lang="en-GB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l="24232" t="23250" r="23865" b="7844"/>
          <a:stretch>
            <a:fillRect/>
          </a:stretch>
        </p:blipFill>
        <p:spPr bwMode="auto">
          <a:xfrm>
            <a:off x="0" y="0"/>
            <a:ext cx="9278178" cy="7036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 powerpoint template">
  <a:themeElements>
    <a:clrScheme name="ISI">
      <a:dk1>
        <a:srgbClr val="24185C"/>
      </a:dk1>
      <a:lt1>
        <a:srgbClr val="FFFFFF"/>
      </a:lt1>
      <a:dk2>
        <a:srgbClr val="F39200"/>
      </a:dk2>
      <a:lt2>
        <a:srgbClr val="808080"/>
      </a:lt2>
      <a:accent1>
        <a:srgbClr val="C1C2AE"/>
      </a:accent1>
      <a:accent2>
        <a:srgbClr val="24185C"/>
      </a:accent2>
      <a:accent3>
        <a:srgbClr val="FFFFFF"/>
      </a:accent3>
      <a:accent4>
        <a:srgbClr val="40225C"/>
      </a:accent4>
      <a:accent5>
        <a:srgbClr val="9A1832"/>
      </a:accent5>
      <a:accent6>
        <a:srgbClr val="24185C"/>
      </a:accent6>
      <a:hlink>
        <a:srgbClr val="808080"/>
      </a:hlink>
      <a:folHlink>
        <a:srgbClr val="29662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_Presentation1">
  <a:themeElements>
    <a:clrScheme name="ISI">
      <a:dk1>
        <a:srgbClr val="24185C"/>
      </a:dk1>
      <a:lt1>
        <a:srgbClr val="FFFFFF"/>
      </a:lt1>
      <a:dk2>
        <a:srgbClr val="F39200"/>
      </a:dk2>
      <a:lt2>
        <a:srgbClr val="808080"/>
      </a:lt2>
      <a:accent1>
        <a:srgbClr val="C1C2AE"/>
      </a:accent1>
      <a:accent2>
        <a:srgbClr val="24185C"/>
      </a:accent2>
      <a:accent3>
        <a:srgbClr val="FFFFFF"/>
      </a:accent3>
      <a:accent4>
        <a:srgbClr val="40225C"/>
      </a:accent4>
      <a:accent5>
        <a:srgbClr val="9A1832"/>
      </a:accent5>
      <a:accent6>
        <a:srgbClr val="24185C"/>
      </a:accent6>
      <a:hlink>
        <a:srgbClr val="808080"/>
      </a:hlink>
      <a:folHlink>
        <a:srgbClr val="29662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 powerpoint template</Template>
  <TotalTime>570</TotalTime>
  <Words>715</Words>
  <Application>Microsoft Office PowerPoint</Application>
  <PresentationFormat>A4 Paper (210x297 mm)</PresentationFormat>
  <Paragraphs>133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Final powerpoint template</vt:lpstr>
      <vt:lpstr>ISI_Presentation1</vt:lpstr>
      <vt:lpstr>Slide 1</vt:lpstr>
      <vt:lpstr>Léargas Ginearálta</vt:lpstr>
      <vt:lpstr>An Dlí is infheidhme ar fhéimheacht</vt:lpstr>
      <vt:lpstr>sannaí Oifigiúil (SO/OA)</vt:lpstr>
      <vt:lpstr>Iarmhairtí na féimheachta</vt:lpstr>
      <vt:lpstr>Iarmhairtí na féimheachta</vt:lpstr>
      <vt:lpstr>Treoir SDÉ don fhéichiúnaí maidir le féimheacht</vt:lpstr>
      <vt:lpstr>Áras an teaghlaigh</vt:lpstr>
      <vt:lpstr>Family Home</vt:lpstr>
      <vt:lpstr>Sampla 1  - áras teaghlaigh i gcothromas diúltach a coinníodh </vt:lpstr>
      <vt:lpstr>Sampla 2  - áras teaghlaigh i gcothromas diúltach </vt:lpstr>
      <vt:lpstr>urscaoileadh</vt:lpstr>
    </vt:vector>
  </TitlesOfParts>
  <Company>Department of Justice and Equality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Staff Briefing</dc:title>
  <dc:creator>quinnlx</dc:creator>
  <cp:lastModifiedBy>Rosarie</cp:lastModifiedBy>
  <cp:revision>71</cp:revision>
  <dcterms:created xsi:type="dcterms:W3CDTF">2015-05-26T15:17:51Z</dcterms:created>
  <dcterms:modified xsi:type="dcterms:W3CDTF">2016-05-03T01:51:04Z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W_IntOfficeMacros">
    <vt:lpwstr>Disabled</vt:lpwstr>
  </property>
  <property fmtid="{D5CDD505-2E9C-101B-9397-08002B2CF9AE}" pid="3" name="SW_CustomTitle">
    <vt:lpwstr/>
  </property>
</Properties>
</file>