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9" r:id="rId10"/>
    <p:sldId id="266" r:id="rId11"/>
    <p:sldId id="265" r:id="rId12"/>
    <p:sldId id="263" r:id="rId13"/>
    <p:sldId id="267" r:id="rId14"/>
    <p:sldId id="268" r:id="rId15"/>
  </p:sldIdLst>
  <p:sldSz cx="9144000" cy="6858000" type="screen4x3"/>
  <p:notesSz cx="67833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outline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2350" y="0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E5DC5-89B9-FA40-B48A-7440E8AA4151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2350" y="9428583"/>
            <a:ext cx="293946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BA98F-B93F-1B49-8ECA-88BF5D00E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3DA2C-C525-264E-9299-A7E5D1D967FE}" type="datetimeFigureOut">
              <a:rPr lang="en-US" smtClean="0"/>
              <a:pPr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0F1BA-35FD-7548-B74A-3BFC147AE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2800"/>
            <a:ext cx="7772400" cy="3660498"/>
          </a:xfrm>
        </p:spPr>
        <p:txBody>
          <a:bodyPr anchor="t">
            <a:normAutofit fontScale="90000"/>
          </a:bodyPr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9800" b="1" dirty="0" smtClean="0"/>
              <a:t>ABHAILE</a:t>
            </a:r>
            <a:r>
              <a:rPr lang="en-US" sz="5300" dirty="0"/>
              <a:t/>
            </a:r>
            <a:br>
              <a:rPr lang="en-US" sz="53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3100" dirty="0"/>
              <a:t>G</a:t>
            </a:r>
            <a:r>
              <a:rPr lang="en-US" sz="3100" dirty="0" smtClean="0"/>
              <a:t>overnment support for free advice and help </a:t>
            </a:r>
            <a:br>
              <a:rPr lang="en-US" sz="3100" dirty="0" smtClean="0"/>
            </a:br>
            <a:r>
              <a:rPr lang="en-US" sz="3100" dirty="0" smtClean="0"/>
              <a:t>to resolve home mortgage arrears</a:t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21848"/>
            <a:ext cx="6400800" cy="1716952"/>
          </a:xfrm>
        </p:spPr>
        <p:txBody>
          <a:bodyPr anchor="b">
            <a:normAutofit fontScale="32500" lnSpcReduction="20000"/>
          </a:bodyPr>
          <a:lstStyle/>
          <a:p>
            <a:pPr algn="l"/>
            <a:endParaRPr lang="en-US" sz="2000" dirty="0" smtClean="0"/>
          </a:p>
          <a:p>
            <a:pPr algn="l"/>
            <a:endParaRPr lang="en-US" sz="7200" dirty="0" smtClean="0"/>
          </a:p>
          <a:p>
            <a:pPr algn="l"/>
            <a:endParaRPr lang="en-US" sz="7200" dirty="0"/>
          </a:p>
          <a:p>
            <a:pPr algn="l"/>
            <a:r>
              <a:rPr lang="en-US" sz="6400" i="1" dirty="0" smtClean="0"/>
              <a:t>Madeleine Reid, Department of Justice and Equality </a:t>
            </a:r>
          </a:p>
          <a:p>
            <a:pPr algn="l"/>
            <a:r>
              <a:rPr lang="en-US" sz="6400" i="1" dirty="0" smtClean="0"/>
              <a:t>Anne Marie Cassidy, Department of Social Protection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6b. </a:t>
            </a:r>
            <a:r>
              <a:rPr lang="en-IE" b="1" dirty="0" smtClean="0"/>
              <a:t>Duty solicitor service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Counted by day/half-day’s presence - does not need a voucher</a:t>
            </a:r>
          </a:p>
          <a:p>
            <a:r>
              <a:rPr lang="en-IE" dirty="0" smtClean="0"/>
              <a:t>Ideally, borrowers have already engaged with MABS, received financial and legal advice, well before court date</a:t>
            </a:r>
          </a:p>
          <a:p>
            <a:r>
              <a:rPr lang="en-IE" dirty="0" smtClean="0"/>
              <a:t>Some have not – Registrar may adjourn, to facilitate borrower receiving advice under Scheme. MABS court mentors can refer – duty solicitor may be able to assist/explain to borrower.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8800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6c. </a:t>
            </a:r>
            <a:r>
              <a:rPr lang="en-IE" b="1" dirty="0" smtClean="0"/>
              <a:t>PIA review service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S. 115A Personal Insolvency (Amend’t) Act 2015 </a:t>
            </a:r>
          </a:p>
          <a:p>
            <a:r>
              <a:rPr lang="en-IE" dirty="0" smtClean="0"/>
              <a:t>Court review where creditors refuse a reasonable proposal by borrower for a PIA which includes home mortgage arrears</a:t>
            </a:r>
          </a:p>
          <a:p>
            <a:r>
              <a:rPr lang="en-IE" dirty="0" smtClean="0"/>
              <a:t>NB! 14 days time limit - NOT EXTENDABLE</a:t>
            </a:r>
          </a:p>
          <a:p>
            <a:r>
              <a:rPr lang="en-IE" dirty="0" smtClean="0"/>
              <a:t>Statutory role for borrower’s PIP</a:t>
            </a:r>
          </a:p>
          <a:p>
            <a:r>
              <a:rPr lang="en-IE" dirty="0" smtClean="0"/>
              <a:t>Legal aid possible for review and appeal - fast</a:t>
            </a:r>
          </a:p>
          <a:p>
            <a:r>
              <a:rPr lang="en-IE" dirty="0" smtClean="0"/>
              <a:t>PIP certifies to LAB that statutory criteria are met and provides Borrower’s MABS Scheme no. 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22886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7. Into operation…..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Apr/May 2016: PIPs, solicitors panels set up </a:t>
            </a:r>
          </a:p>
          <a:p>
            <a:r>
              <a:rPr lang="en-IE" dirty="0" smtClean="0"/>
              <a:t>22 July 2016: MABS Helpline issues first vouchers. PIP financial advice, consultation solicitors, PIA review service all operational</a:t>
            </a:r>
          </a:p>
          <a:p>
            <a:r>
              <a:rPr lang="en-IE" dirty="0" smtClean="0"/>
              <a:t>Sept. 2016: Duty solicitor service roll-out</a:t>
            </a:r>
          </a:p>
          <a:p>
            <a:r>
              <a:rPr lang="en-IE" dirty="0" smtClean="0"/>
              <a:t>Oct. 2016: Formal launch of Abhaile</a:t>
            </a:r>
          </a:p>
          <a:p>
            <a:r>
              <a:rPr lang="en-IE" dirty="0" smtClean="0"/>
              <a:t>Next: Accountants’ panel (finalising)</a:t>
            </a:r>
          </a:p>
          <a:p>
            <a:pPr lvl="2">
              <a:buNone/>
            </a:pPr>
            <a:r>
              <a:rPr lang="en-IE" dirty="0" smtClean="0"/>
              <a:t>	: Communications campaign (CIB), launch end Feb 2017</a:t>
            </a:r>
          </a:p>
          <a:p>
            <a:endParaRPr lang="en-IE" dirty="0" smtClean="0"/>
          </a:p>
          <a:p>
            <a:pPr>
              <a:buNone/>
            </a:pPr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08025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First results 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As of 26 May 2017 – total 7,081 vouchers issued …</a:t>
            </a:r>
          </a:p>
          <a:p>
            <a:r>
              <a:rPr lang="en-IE" dirty="0" smtClean="0"/>
              <a:t>…covering 4,180 homes. </a:t>
            </a:r>
          </a:p>
          <a:p>
            <a:pPr marL="0" indent="0"/>
            <a:r>
              <a:rPr lang="en-IE" dirty="0" smtClean="0"/>
              <a:t>	Breakdown: Financial advice: 	   5,375</a:t>
            </a:r>
          </a:p>
          <a:p>
            <a:pPr marL="0" indent="0">
              <a:buNone/>
            </a:pPr>
            <a:r>
              <a:rPr lang="en-IE" dirty="0" smtClean="0"/>
              <a:t>					 Legal advice:		       1,541</a:t>
            </a:r>
          </a:p>
          <a:p>
            <a:pPr marL="0" indent="0">
              <a:buNone/>
            </a:pPr>
            <a:r>
              <a:rPr lang="en-IE" dirty="0" smtClean="0"/>
              <a:t>					 PIA review legal aid:	  165</a:t>
            </a:r>
          </a:p>
          <a:p>
            <a:r>
              <a:rPr lang="en-IE" dirty="0" smtClean="0"/>
              <a:t>Averaging total 158 vouchers /week currently</a:t>
            </a:r>
          </a:p>
          <a:p>
            <a:r>
              <a:rPr lang="en-IE" dirty="0" smtClean="0"/>
              <a:t>Duty Solicitors were rostered for </a:t>
            </a:r>
            <a:r>
              <a:rPr lang="en-IE" dirty="0"/>
              <a:t>313 Circuit Court repossession lists over July 2016 to April </a:t>
            </a:r>
            <a:r>
              <a:rPr lang="en-IE" dirty="0" smtClean="0"/>
              <a:t>2017.  </a:t>
            </a:r>
            <a:r>
              <a:rPr lang="en-IE" dirty="0"/>
              <a:t>1,028 borrowers were </a:t>
            </a:r>
            <a:r>
              <a:rPr lang="en-IE" dirty="0" smtClean="0"/>
              <a:t>assisted by Duty </a:t>
            </a:r>
            <a:r>
              <a:rPr lang="en-IE" smtClean="0"/>
              <a:t>Solictiors </a:t>
            </a:r>
            <a:r>
              <a:rPr lang="en-IE" dirty="0"/>
              <a:t>up until the end of April 2017</a:t>
            </a:r>
            <a:r>
              <a:rPr lang="en-IE" dirty="0" smtClean="0"/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82701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First results II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First outcomes: </a:t>
            </a:r>
          </a:p>
          <a:p>
            <a:pPr marL="0" indent="0">
              <a:buNone/>
            </a:pPr>
            <a:r>
              <a:rPr lang="en-IE" dirty="0" smtClean="0"/>
              <a:t>	- 	65%  of those seeking Scheme financial 			advice are in arrears &gt;2 years’ instalments</a:t>
            </a:r>
          </a:p>
          <a:p>
            <a:pPr marL="0" indent="0">
              <a:buNone/>
            </a:pPr>
            <a:r>
              <a:rPr lang="en-IE" dirty="0" smtClean="0"/>
              <a:t>	- a personal insolvency proposal was possible 	in over 2/3 of cases</a:t>
            </a:r>
          </a:p>
          <a:p>
            <a:r>
              <a:rPr lang="en-IE" dirty="0" smtClean="0"/>
              <a:t>County Registrars may inform repossession defendants about Abhaile Scheme</a:t>
            </a:r>
          </a:p>
          <a:p>
            <a:r>
              <a:rPr lang="en-IE" dirty="0" smtClean="0"/>
              <a:t>Monitoring for further data on results achieved</a:t>
            </a:r>
          </a:p>
        </p:txBody>
      </p:sp>
    </p:spTree>
    <p:extLst>
      <p:ext uri="{BB962C8B-B14F-4D97-AF65-F5344CB8AC3E}">
        <p14:creationId xmlns:p14="http://schemas.microsoft.com/office/powerpoint/2010/main" val="4148454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Support for mortgage arrears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‘Strengthening Support for Mortgage Arrears’, March 2015</a:t>
            </a:r>
          </a:p>
          <a:p>
            <a:r>
              <a:rPr lang="en-US" sz="2400" dirty="0" smtClean="0"/>
              <a:t>Personal Insolvency (Amendment) Act July 2015</a:t>
            </a:r>
          </a:p>
          <a:p>
            <a:r>
              <a:rPr lang="en-US" sz="2400" dirty="0" smtClean="0"/>
              <a:t>MABS developed as ‘one-stop shop’ for borrowers in mortgage distress </a:t>
            </a:r>
          </a:p>
          <a:p>
            <a:r>
              <a:rPr lang="en-US" sz="2400" dirty="0" smtClean="0"/>
              <a:t>Dedicated Mortgage Arrears (DMA) advisers in MABS offices  </a:t>
            </a:r>
          </a:p>
          <a:p>
            <a:r>
              <a:rPr lang="en-US" sz="2400" dirty="0" smtClean="0"/>
              <a:t>Court mentor scheme: pilot and roll-out Q3-Q4 2015</a:t>
            </a:r>
          </a:p>
          <a:p>
            <a:r>
              <a:rPr lang="en-US" sz="2400" dirty="0" smtClean="0"/>
              <a:t>Bankruptcy (Amendment) Act December 2015</a:t>
            </a:r>
          </a:p>
          <a:p>
            <a:r>
              <a:rPr lang="en-US" sz="2400" dirty="0" smtClean="0"/>
              <a:t>Scheme for independent financial </a:t>
            </a:r>
            <a:r>
              <a:rPr lang="en-US" sz="2400" dirty="0"/>
              <a:t>&amp;</a:t>
            </a:r>
            <a:r>
              <a:rPr lang="en-US" sz="2400" dirty="0" smtClean="0"/>
              <a:t> legal aid/advice (Nov 2015- July 2016)</a:t>
            </a:r>
          </a:p>
          <a:p>
            <a:r>
              <a:rPr lang="en-US" sz="2400" dirty="0" err="1" smtClean="0"/>
              <a:t>Programme</a:t>
            </a:r>
            <a:r>
              <a:rPr lang="en-US" sz="2400" dirty="0" smtClean="0"/>
              <a:t> for Government: Mortgage Arrears Resolution Service (</a:t>
            </a:r>
            <a:r>
              <a:rPr lang="en-US" sz="2400" dirty="0" err="1" smtClean="0"/>
              <a:t>Abhaile</a:t>
            </a:r>
            <a:r>
              <a:rPr lang="en-US" sz="2400" dirty="0" smtClean="0"/>
              <a:t>) and major communications campaign….</a:t>
            </a:r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 smtClean="0"/>
          </a:p>
          <a:p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Overall objective of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assist a homeowner who is insolvent, </a:t>
            </a:r>
          </a:p>
          <a:p>
            <a:r>
              <a:rPr lang="en-US" dirty="0" smtClean="0"/>
              <a:t>and at risk of losing their home due to mortgage arrears, </a:t>
            </a:r>
          </a:p>
          <a:p>
            <a:r>
              <a:rPr lang="en-US" dirty="0"/>
              <a:t>t</a:t>
            </a:r>
            <a:r>
              <a:rPr lang="en-US" dirty="0" smtClean="0"/>
              <a:t>o access independent expert financial and legal advice and assistance,</a:t>
            </a:r>
          </a:p>
          <a:p>
            <a:r>
              <a:rPr lang="en-US" dirty="0" smtClean="0"/>
              <a:t>in order to identify and put in place the best possible solution for them, </a:t>
            </a:r>
          </a:p>
          <a:p>
            <a:r>
              <a:rPr lang="en-US" dirty="0"/>
              <a:t>w</a:t>
            </a:r>
            <a:r>
              <a:rPr lang="en-US" dirty="0" smtClean="0"/>
              <a:t>ith priority to remaining in their home where possible.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Structure of Scheme…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Scheme to operate for 3 years </a:t>
            </a:r>
          </a:p>
          <a:p>
            <a:r>
              <a:rPr lang="en-US" dirty="0" smtClean="0"/>
              <a:t>Cross-Government approach: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Dept of Justice &amp; Equality, Dept of Social Protection, MABS, Insolvency Service, Legal Aid Board, &amp; Citizens Information Board  - all working together on the Scheme</a:t>
            </a:r>
          </a:p>
          <a:p>
            <a:r>
              <a:rPr lang="en-US" dirty="0" smtClean="0"/>
              <a:t>Scheme coordinated by Steering Board</a:t>
            </a:r>
          </a:p>
          <a:p>
            <a:r>
              <a:rPr lang="en-US" dirty="0" smtClean="0"/>
              <a:t>Also involved: accountancy bodies, Courts Service</a:t>
            </a:r>
          </a:p>
          <a:p>
            <a:r>
              <a:rPr lang="en-US" dirty="0" smtClean="0"/>
              <a:t>MABS acts as gateway to the Scheme ….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… Structure of 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Panels of experts set up under the Scheme: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400" i="1" dirty="0" smtClean="0"/>
              <a:t>ISI: panel of participating </a:t>
            </a:r>
            <a:r>
              <a:rPr lang="en-US" sz="2400" i="1" dirty="0" err="1" smtClean="0"/>
              <a:t>PIPs</a:t>
            </a:r>
            <a:endParaRPr lang="en-US" sz="2400" i="1" dirty="0" smtClean="0"/>
          </a:p>
          <a:p>
            <a:pPr>
              <a:buNone/>
            </a:pPr>
            <a:r>
              <a:rPr lang="en-US" sz="2400" i="1" dirty="0" smtClean="0"/>
              <a:t>	 LAB: panel of participating solicitors</a:t>
            </a:r>
          </a:p>
          <a:p>
            <a:pPr>
              <a:buNone/>
            </a:pPr>
            <a:r>
              <a:rPr lang="en-US" sz="2400" i="1" dirty="0" smtClean="0"/>
              <a:t>	 DSP/CIB: panel of participating accountants</a:t>
            </a:r>
          </a:p>
          <a:p>
            <a:pPr>
              <a:buNone/>
            </a:pPr>
            <a:r>
              <a:rPr lang="en-US" sz="2400" dirty="0" smtClean="0"/>
              <a:t>	Panel experts agree under Terms &amp; Conditions to provide specified services at fixed price without cost to borrower  </a:t>
            </a:r>
          </a:p>
          <a:p>
            <a:r>
              <a:rPr lang="en-US" dirty="0" smtClean="0"/>
              <a:t>MABS, as gateway, refers borrower for advice using a ‘voucher’ system: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i="1" dirty="0" smtClean="0"/>
              <a:t>- for financial advice: to a panel PIP, or panel accountant, as appropriate</a:t>
            </a:r>
          </a:p>
          <a:p>
            <a:pPr>
              <a:buNone/>
            </a:pPr>
            <a:r>
              <a:rPr lang="en-US" sz="2400" i="1" dirty="0" smtClean="0"/>
              <a:t>	- for legal advice: to a ‘consultation solicitor’ from </a:t>
            </a:r>
            <a:r>
              <a:rPr lang="en-US" sz="2400" i="1" dirty="0" err="1" smtClean="0"/>
              <a:t>LAB’s</a:t>
            </a:r>
            <a:r>
              <a:rPr lang="en-US" sz="2400" i="1" dirty="0" smtClean="0"/>
              <a:t>  solicitors panel</a:t>
            </a:r>
            <a:endParaRPr lang="en-US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Financial advice/assistance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300" u="sng" dirty="0" smtClean="0"/>
              <a:t>Referral first for financial advice </a:t>
            </a:r>
            <a:r>
              <a:rPr lang="en-US" sz="3300" dirty="0" smtClean="0"/>
              <a:t>: 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3300" dirty="0" smtClean="0"/>
              <a:t>DMA adviser /PIP prepares borrower’s Standard/Prescribed Financial Statement </a:t>
            </a:r>
          </a:p>
          <a:p>
            <a:r>
              <a:rPr lang="en-US" sz="3300" dirty="0" smtClean="0"/>
              <a:t>Analyses situation and possible solutions  (personal insolvency, other restructure, bankruptcy…)  </a:t>
            </a:r>
          </a:p>
          <a:p>
            <a:r>
              <a:rPr lang="en-US" sz="3300" dirty="0" smtClean="0"/>
              <a:t>Advises borrower (a </a:t>
            </a:r>
            <a:r>
              <a:rPr lang="en-US" sz="3300" dirty="0"/>
              <a:t>PIP does so under s. </a:t>
            </a:r>
            <a:r>
              <a:rPr lang="en-US" sz="3300" dirty="0" smtClean="0"/>
              <a:t>52 of Personal Insolvency Act 2012)</a:t>
            </a:r>
            <a:endParaRPr lang="en-US" sz="3300" dirty="0"/>
          </a:p>
          <a:p>
            <a:r>
              <a:rPr lang="en-US" sz="3300" dirty="0" smtClean="0"/>
              <a:t>Confirms advice to borrower in writing </a:t>
            </a:r>
          </a:p>
          <a:p>
            <a:r>
              <a:rPr lang="en-US" sz="3300" dirty="0" smtClean="0"/>
              <a:t>May proceed to negotiate solution on their behalf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Legal advice/assistance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Three components: 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Consultation solicitor service</a:t>
            </a:r>
          </a:p>
          <a:p>
            <a:pPr>
              <a:buFontTx/>
              <a:buChar char="-"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-	Duty solicitor service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at Circuit Court repossession lists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b="1" dirty="0"/>
              <a:t>PIA Review </a:t>
            </a:r>
            <a:r>
              <a:rPr lang="en-US" b="1" dirty="0" smtClean="0"/>
              <a:t>Service </a:t>
            </a:r>
            <a:r>
              <a:rPr lang="en-US" dirty="0" smtClean="0"/>
              <a:t>- legal aid for borrower in new Court review under s. 115A Personal Insolvency Acts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6a. </a:t>
            </a:r>
            <a:r>
              <a:rPr lang="en-IE" b="1" dirty="0" smtClean="0"/>
              <a:t>Consultation solicitor service</a:t>
            </a:r>
            <a:endParaRPr lang="en-IE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58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Borrower </a:t>
            </a:r>
            <a:r>
              <a:rPr lang="en-US" u="sng" dirty="0" smtClean="0"/>
              <a:t>must</a:t>
            </a:r>
            <a:r>
              <a:rPr lang="en-US" dirty="0" smtClean="0"/>
              <a:t> be referred via MABS </a:t>
            </a:r>
          </a:p>
          <a:p>
            <a:r>
              <a:rPr lang="en-US" dirty="0" smtClean="0"/>
              <a:t>MABS provides legal advice voucher</a:t>
            </a:r>
          </a:p>
          <a:p>
            <a:r>
              <a:rPr lang="en-US" dirty="0" smtClean="0"/>
              <a:t>Borrower may choose solicitor from panel, subject to availability </a:t>
            </a:r>
          </a:p>
          <a:p>
            <a:r>
              <a:rPr lang="en-US" dirty="0" smtClean="0"/>
              <a:t>	Solicitor is given copy of borrower’s Financial Statement, and of the financial advice </a:t>
            </a:r>
          </a:p>
          <a:p>
            <a:r>
              <a:rPr lang="en-US" dirty="0" smtClean="0"/>
              <a:t>Service = consultation with panel solicitor, plus written advice, in return for voucher</a:t>
            </a:r>
          </a:p>
        </p:txBody>
      </p:sp>
    </p:spTree>
    <p:extLst>
      <p:ext uri="{BB962C8B-B14F-4D97-AF65-F5344CB8AC3E}">
        <p14:creationId xmlns:p14="http://schemas.microsoft.com/office/powerpoint/2010/main" val="209642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6b. </a:t>
            </a:r>
            <a:r>
              <a:rPr lang="en-IE" b="1" dirty="0" smtClean="0"/>
              <a:t>Duty solicitor service …</a:t>
            </a: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LAB rosters a panel solicitor to attend each Circuit Court repossession list (Co Registrar)</a:t>
            </a:r>
          </a:p>
          <a:p>
            <a:r>
              <a:rPr lang="en-IE" dirty="0" smtClean="0"/>
              <a:t>Duty solicitor works with the MABS court mentor </a:t>
            </a:r>
          </a:p>
          <a:p>
            <a:r>
              <a:rPr lang="en-IE" dirty="0" smtClean="0"/>
              <a:t>Aim is to assist unrepresented Scheme borrowers facing repossession proceedings</a:t>
            </a:r>
          </a:p>
          <a:p>
            <a:r>
              <a:rPr lang="en-IE" dirty="0" smtClean="0"/>
              <a:t>Provides legal assistance - not legal representation …..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88800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571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 ABHAILE  Government support for free advice and help  to resolve home mortgage arrears  </vt:lpstr>
      <vt:lpstr>1. Support for mortgage arrears</vt:lpstr>
      <vt:lpstr>2. Overall objective of Scheme</vt:lpstr>
      <vt:lpstr>3. Structure of Scheme…</vt:lpstr>
      <vt:lpstr>4. … Structure of  Scheme</vt:lpstr>
      <vt:lpstr>5. Financial advice/assistance</vt:lpstr>
      <vt:lpstr>6. Legal advice/assistance</vt:lpstr>
      <vt:lpstr>6a. Consultation solicitor service</vt:lpstr>
      <vt:lpstr>6b. Duty solicitor service …</vt:lpstr>
      <vt:lpstr>6b. Duty solicitor service</vt:lpstr>
      <vt:lpstr>6c. PIA review service</vt:lpstr>
      <vt:lpstr>7. Into operation…..</vt:lpstr>
      <vt:lpstr>First results …</vt:lpstr>
      <vt:lpstr>First results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Mortgage Arrears – Aid and Advice Scheme</dc:title>
  <dc:creator>Madeleine Reid</dc:creator>
  <cp:lastModifiedBy>Fiachra Murray</cp:lastModifiedBy>
  <cp:revision>26</cp:revision>
  <cp:lastPrinted>2017-01-26T18:56:59Z</cp:lastPrinted>
  <dcterms:created xsi:type="dcterms:W3CDTF">2017-01-26T22:20:25Z</dcterms:created>
  <dcterms:modified xsi:type="dcterms:W3CDTF">2017-05-29T11:24:11Z</dcterms:modified>
</cp:coreProperties>
</file>