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25"/>
  </p:notesMasterIdLst>
  <p:sldIdLst>
    <p:sldId id="256" r:id="rId3"/>
    <p:sldId id="260" r:id="rId4"/>
    <p:sldId id="261" r:id="rId5"/>
    <p:sldId id="262" r:id="rId6"/>
    <p:sldId id="282" r:id="rId7"/>
    <p:sldId id="263" r:id="rId8"/>
    <p:sldId id="265" r:id="rId9"/>
    <p:sldId id="266" r:id="rId10"/>
    <p:sldId id="267" r:id="rId11"/>
    <p:sldId id="272" r:id="rId12"/>
    <p:sldId id="268" r:id="rId13"/>
    <p:sldId id="269" r:id="rId14"/>
    <p:sldId id="271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73" r:id="rId23"/>
    <p:sldId id="274" r:id="rId24"/>
  </p:sldIdLst>
  <p:sldSz cx="9906000" cy="6858000" type="A4"/>
  <p:notesSz cx="6724650" cy="9774238"/>
  <p:defaultTextStyle>
    <a:defPPr>
      <a:defRPr lang="en-US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85C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9" autoAdjust="0"/>
  </p:normalViewPr>
  <p:slideViewPr>
    <p:cSldViewPr>
      <p:cViewPr varScale="1">
        <p:scale>
          <a:sx n="98" d="100"/>
          <a:sy n="98" d="100"/>
        </p:scale>
        <p:origin x="528" y="90"/>
      </p:cViewPr>
      <p:guideLst>
        <p:guide orient="horz" pos="2160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592" cy="489259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84" y="0"/>
            <a:ext cx="2914592" cy="489259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D877FFF-EA90-4A55-BA62-8EBEFB169471}" type="datetimeFigureOut">
              <a:rPr lang="en-IE" smtClean="0"/>
              <a:t>29/05/2017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22375"/>
            <a:ext cx="47656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994" y="4703452"/>
            <a:ext cx="5380663" cy="3848420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4979"/>
            <a:ext cx="2914592" cy="48925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84" y="9284979"/>
            <a:ext cx="2914592" cy="48925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9CEAA0A-FD5F-4E2C-9FCE-B1548847A4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470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179C-77C1-4DE4-8764-42DA21667AE2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790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31F8-2314-4CB1-82F2-9903EF5266B7}" type="datetime3">
              <a:rPr lang="en-IE"/>
              <a:pPr>
                <a:defRPr/>
              </a:pPr>
              <a:t>29 May 2017</a:t>
            </a:fld>
            <a:endParaRPr lang="en-I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96DA-968C-4ADC-87D5-589FFF658D3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29/05/2017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38AB-7FD2-42CC-BC84-B66460F0B96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06413" y="908050"/>
            <a:ext cx="2339975" cy="0"/>
          </a:xfrm>
          <a:prstGeom prst="line">
            <a:avLst/>
          </a:prstGeom>
          <a:noFill/>
          <a:ln w="38100" algn="ctr">
            <a:solidFill>
              <a:srgbClr val="F392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5" name="Straight Connector 4"/>
          <p:cNvCxnSpPr/>
          <p:nvPr/>
        </p:nvCxnSpPr>
        <p:spPr>
          <a:xfrm>
            <a:off x="2846388" y="908050"/>
            <a:ext cx="23399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86363" y="908050"/>
            <a:ext cx="42132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506413" y="6213475"/>
            <a:ext cx="2339975" cy="0"/>
          </a:xfrm>
          <a:prstGeom prst="line">
            <a:avLst/>
          </a:prstGeom>
          <a:noFill/>
          <a:ln w="76200" algn="ctr">
            <a:solidFill>
              <a:srgbClr val="F392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8" name="Straight Connector 7"/>
          <p:cNvCxnSpPr/>
          <p:nvPr userDrawn="1"/>
        </p:nvCxnSpPr>
        <p:spPr>
          <a:xfrm>
            <a:off x="2846388" y="6213475"/>
            <a:ext cx="2341562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87950" y="6213475"/>
            <a:ext cx="2338388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15" descr="ISI_logo_Final_no_word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50" y="5764213"/>
            <a:ext cx="9890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124745"/>
            <a:ext cx="8915400" cy="4320480"/>
          </a:xfrm>
        </p:spPr>
        <p:txBody>
          <a:bodyPr/>
          <a:lstStyle>
            <a:lvl3pPr>
              <a:defRPr>
                <a:solidFill>
                  <a:srgbClr val="24185C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29/05/2017</a:t>
            </a:fld>
            <a:endParaRPr lang="en-I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CD95-5BC0-4022-A8A5-9E64F71E929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5" y="4406902"/>
            <a:ext cx="8420100" cy="125434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5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29/05/2017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3BC8-143A-4D8D-8DCC-33240118DE2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600201"/>
            <a:ext cx="4375150" cy="398904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398904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29/05/2017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34C7-1479-4060-9D42-5FC08DD96EF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99" y="1535113"/>
            <a:ext cx="4376871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87" indent="0">
              <a:buNone/>
              <a:defRPr sz="2300" b="1"/>
            </a:lvl2pPr>
            <a:lvl3pPr marL="1072774" indent="0">
              <a:buNone/>
              <a:defRPr sz="2100" b="1"/>
            </a:lvl3pPr>
            <a:lvl4pPr marL="1609161" indent="0">
              <a:buNone/>
              <a:defRPr sz="1900" b="1"/>
            </a:lvl4pPr>
            <a:lvl5pPr marL="2145548" indent="0">
              <a:buNone/>
              <a:defRPr sz="1900" b="1"/>
            </a:lvl5pPr>
            <a:lvl6pPr marL="2681935" indent="0">
              <a:buNone/>
              <a:defRPr sz="1900" b="1"/>
            </a:lvl6pPr>
            <a:lvl7pPr marL="3218322" indent="0">
              <a:buNone/>
              <a:defRPr sz="1900" b="1"/>
            </a:lvl7pPr>
            <a:lvl8pPr marL="3754709" indent="0">
              <a:buNone/>
              <a:defRPr sz="1900" b="1"/>
            </a:lvl8pPr>
            <a:lvl9pPr marL="42910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99" y="2174875"/>
            <a:ext cx="4376871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87" indent="0">
              <a:buNone/>
              <a:defRPr sz="2300" b="1"/>
            </a:lvl2pPr>
            <a:lvl3pPr marL="1072774" indent="0">
              <a:buNone/>
              <a:defRPr sz="2100" b="1"/>
            </a:lvl3pPr>
            <a:lvl4pPr marL="1609161" indent="0">
              <a:buNone/>
              <a:defRPr sz="1900" b="1"/>
            </a:lvl4pPr>
            <a:lvl5pPr marL="2145548" indent="0">
              <a:buNone/>
              <a:defRPr sz="1900" b="1"/>
            </a:lvl5pPr>
            <a:lvl6pPr marL="2681935" indent="0">
              <a:buNone/>
              <a:defRPr sz="1900" b="1"/>
            </a:lvl6pPr>
            <a:lvl7pPr marL="3218322" indent="0">
              <a:buNone/>
              <a:defRPr sz="1900" b="1"/>
            </a:lvl7pPr>
            <a:lvl8pPr marL="3754709" indent="0">
              <a:buNone/>
              <a:defRPr sz="1900" b="1"/>
            </a:lvl8pPr>
            <a:lvl9pPr marL="42910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29/05/2017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08EC-93C9-47E4-935E-5DB13BA37C4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5" cy="49165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1052737"/>
            <a:ext cx="5537729" cy="5073427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052737"/>
            <a:ext cx="3259005" cy="5073427"/>
          </a:xfrm>
        </p:spPr>
        <p:txBody>
          <a:bodyPr/>
          <a:lstStyle>
            <a:lvl1pPr marL="0" indent="0">
              <a:buNone/>
              <a:defRPr sz="1600"/>
            </a:lvl1pPr>
            <a:lvl2pPr marL="536387" indent="0">
              <a:buNone/>
              <a:defRPr sz="1400"/>
            </a:lvl2pPr>
            <a:lvl3pPr marL="1072774" indent="0">
              <a:buNone/>
              <a:defRPr sz="1200"/>
            </a:lvl3pPr>
            <a:lvl4pPr marL="1609161" indent="0">
              <a:buNone/>
              <a:defRPr sz="1100"/>
            </a:lvl4pPr>
            <a:lvl5pPr marL="2145548" indent="0">
              <a:buNone/>
              <a:defRPr sz="1100"/>
            </a:lvl5pPr>
            <a:lvl6pPr marL="2681935" indent="0">
              <a:buNone/>
              <a:defRPr sz="1100"/>
            </a:lvl6pPr>
            <a:lvl7pPr marL="3218322" indent="0">
              <a:buNone/>
              <a:defRPr sz="1100"/>
            </a:lvl7pPr>
            <a:lvl8pPr marL="3754709" indent="0">
              <a:buNone/>
              <a:defRPr sz="1100"/>
            </a:lvl8pPr>
            <a:lvl9pPr marL="429109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29/05/2017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09AB-CB56-4DAE-8184-E6E5BEC2179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l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DA4D52-E4F3-4461-8C5E-1353BEBAC178}" type="datetime3">
              <a:rPr lang="en-IE"/>
              <a:pPr>
                <a:defRPr/>
              </a:pPr>
              <a:t>29 May 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ctr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r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071072-D2B3-4519-9187-5C5CE242AB1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  <p:pic>
        <p:nvPicPr>
          <p:cNvPr id="1029" name="Picture 6" descr="ISI_logo_Fin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538" y="0"/>
            <a:ext cx="4887912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lIns="107277" tIns="53639" rIns="107277" bIns="53639" anchor="b"/>
          <a:lstStyle>
            <a:lvl1pPr algn="ctr">
              <a:defRPr sz="2000" b="1"/>
            </a:lvl1pPr>
          </a:lstStyle>
          <a:p>
            <a:pPr defTabSz="1072774" fontAlgn="auto">
              <a:spcAft>
                <a:spcPts val="0"/>
              </a:spcAft>
              <a:defRPr/>
            </a:pPr>
            <a:endParaRPr lang="en-IE" sz="23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lIns="107277" tIns="53639" rIns="107277" bIns="53639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72774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1071563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129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516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90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87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74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61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48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935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322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709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96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537"/>
          </a:xfrm>
          <a:prstGeom prst="rect">
            <a:avLst/>
          </a:prstGeom>
        </p:spPr>
        <p:txBody>
          <a:bodyPr vert="horz" lIns="107277" tIns="53639" rIns="107277" bIns="5363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125538"/>
            <a:ext cx="8915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7" tIns="53639" rIns="107277" bIns="53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l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29/05/2017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ctr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l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0A1422-0010-4D99-826F-6A03E1CC3F4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06413" y="908050"/>
            <a:ext cx="2339975" cy="0"/>
          </a:xfrm>
          <a:prstGeom prst="line">
            <a:avLst/>
          </a:prstGeom>
          <a:noFill/>
          <a:ln w="38100" algn="ctr">
            <a:solidFill>
              <a:srgbClr val="F392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>
            <a:off x="2846388" y="908050"/>
            <a:ext cx="23399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6363" y="908050"/>
            <a:ext cx="42132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6413" y="6213475"/>
            <a:ext cx="2339975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46388" y="6213475"/>
            <a:ext cx="2341562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7950" y="6213475"/>
            <a:ext cx="2338388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7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l" defTabSz="1071563" rtl="0" eaLnBrk="0" fontAlgn="base" hangingPunct="0">
        <a:spcBef>
          <a:spcPct val="0"/>
        </a:spcBef>
        <a:spcAft>
          <a:spcPct val="0"/>
        </a:spcAft>
        <a:defRPr sz="21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107156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2pPr>
      <a:lvl3pPr algn="l" defTabSz="107156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3pPr>
      <a:lvl4pPr algn="l" defTabSz="107156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4pPr>
      <a:lvl5pPr algn="l" defTabSz="107156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5pPr>
      <a:lvl6pPr marL="457200" algn="l" defTabSz="1071563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6pPr>
      <a:lvl7pPr marL="914400" algn="l" defTabSz="1071563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7pPr>
      <a:lvl8pPr marL="1371600" algn="l" defTabSz="1071563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8pPr>
      <a:lvl9pPr marL="1828800" algn="l" defTabSz="1071563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129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516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90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87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74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61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48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935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322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709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96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.gov.i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.gov.ie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si.gov.ie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E" dirty="0" smtClean="0"/>
              <a:t>30 May 2017</a:t>
            </a:r>
          </a:p>
        </p:txBody>
      </p:sp>
      <p:sp>
        <p:nvSpPr>
          <p:cNvPr id="5" name="Title 13"/>
          <p:cNvSpPr txBox="1">
            <a:spLocks/>
          </p:cNvSpPr>
          <p:nvPr/>
        </p:nvSpPr>
        <p:spPr bwMode="auto">
          <a:xfrm>
            <a:off x="200472" y="5445224"/>
            <a:ext cx="9505056" cy="5667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277" tIns="53639" rIns="107277" bIns="53639" anchor="b"/>
          <a:lstStyle/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Legal Aid Board: Solicitors Panel for </a:t>
            </a:r>
            <a:r>
              <a:rPr kumimoji="0" lang="en-I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Abhaile</a:t>
            </a:r>
            <a:r>
              <a:rPr kumimoji="0" lang="en-I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; Training Day</a:t>
            </a:r>
            <a:br>
              <a:rPr kumimoji="0" lang="en-I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I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IE" sz="2000" b="1" dirty="0" smtClean="0">
                <a:latin typeface="+mj-lt"/>
                <a:ea typeface="+mj-ea"/>
                <a:cs typeface="+mj-cs"/>
              </a:rPr>
              <a:t>Denis Ryan</a:t>
            </a:r>
            <a:r>
              <a:rPr kumimoji="0" lang="en-I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IE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Bankruptcy Division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IE" b="1" dirty="0" smtClean="0"/>
              <a:t>Family Home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488504" y="1052736"/>
            <a:ext cx="8915400" cy="5112568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en-IE" sz="600" dirty="0" smtClean="0"/>
          </a:p>
          <a:p>
            <a:pPr marL="457200" indent="-457200" eaLnBrk="1" hangingPunct="1">
              <a:buNone/>
            </a:pPr>
            <a:r>
              <a:rPr lang="en-IE" sz="4000" dirty="0" smtClean="0"/>
              <a:t/>
            </a:r>
            <a:br>
              <a:rPr lang="en-IE" sz="4000" dirty="0" smtClean="0"/>
            </a:br>
            <a:endParaRPr lang="en-GB" dirty="0" smtClean="0"/>
          </a:p>
        </p:txBody>
      </p:sp>
      <p:sp>
        <p:nvSpPr>
          <p:cNvPr id="2" name="Rectangle 1"/>
          <p:cNvSpPr/>
          <p:nvPr/>
        </p:nvSpPr>
        <p:spPr>
          <a:xfrm>
            <a:off x="56456" y="6381328"/>
            <a:ext cx="9347448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8481392" y="3789040"/>
            <a:ext cx="72008" cy="1440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80592" y="494116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IE" b="1" dirty="0" smtClean="0"/>
              <a:t>Example 1 of Negative Equity family home retained  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488504" y="1052736"/>
            <a:ext cx="8915400" cy="5112568"/>
          </a:xfrm>
        </p:spPr>
        <p:txBody>
          <a:bodyPr/>
          <a:lstStyle/>
          <a:p>
            <a:pPr eaLnBrk="1" hangingPunct="1">
              <a:buNone/>
            </a:pPr>
            <a:r>
              <a:rPr lang="en-IE" sz="2400" dirty="0" smtClean="0"/>
              <a:t/>
            </a:r>
            <a:br>
              <a:rPr lang="en-IE" sz="2400" dirty="0" smtClean="0"/>
            </a:br>
            <a:r>
              <a:rPr lang="en-IE" sz="4000" dirty="0" smtClean="0"/>
              <a:t/>
            </a:r>
            <a:br>
              <a:rPr lang="en-IE" sz="4000" dirty="0" smtClean="0"/>
            </a:br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78346"/>
              </p:ext>
            </p:extLst>
          </p:nvPr>
        </p:nvGraphicFramePr>
        <p:xfrm>
          <a:off x="704528" y="1124744"/>
          <a:ext cx="8037572" cy="2000992"/>
        </p:xfrm>
        <a:graphic>
          <a:graphicData uri="http://schemas.openxmlformats.org/drawingml/2006/table">
            <a:tbl>
              <a:tblPr/>
              <a:tblGrid>
                <a:gridCol w="175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9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latin typeface="Calibri"/>
                          <a:ea typeface="Calibri"/>
                          <a:cs typeface="Times New Roman"/>
                        </a:rPr>
                        <a:t>Assets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 smtClean="0">
                          <a:latin typeface="Calibri"/>
                          <a:ea typeface="Calibri"/>
                          <a:cs typeface="Times New Roman"/>
                        </a:rPr>
                        <a:t>(€000s</a:t>
                      </a:r>
                      <a:r>
                        <a:rPr lang="en-IE" sz="16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latin typeface="Calibri"/>
                          <a:ea typeface="Calibri"/>
                          <a:cs typeface="Times New Roman"/>
                        </a:rPr>
                        <a:t>Liabilities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 smtClean="0">
                          <a:latin typeface="Calibri"/>
                          <a:ea typeface="Calibri"/>
                          <a:cs typeface="Times New Roman"/>
                        </a:rPr>
                        <a:t>(€000s</a:t>
                      </a:r>
                      <a:r>
                        <a:rPr lang="en-IE" sz="16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 smtClean="0">
                          <a:latin typeface="Calibri"/>
                          <a:ea typeface="Calibri"/>
                          <a:cs typeface="Times New Roman"/>
                        </a:rPr>
                        <a:t>(€000s</a:t>
                      </a:r>
                      <a:r>
                        <a:rPr lang="en-IE" sz="16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>
                          <a:latin typeface="Calibri"/>
                          <a:ea typeface="Calibri"/>
                          <a:cs typeface="Times New Roman"/>
                        </a:rPr>
                        <a:t>Family Home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latin typeface="Calibri"/>
                          <a:ea typeface="Calibri"/>
                          <a:cs typeface="Times New Roman"/>
                        </a:rPr>
                        <a:t>350</a:t>
                      </a:r>
                    </a:p>
                  </a:txBody>
                  <a:tcPr marL="102462" marR="10246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latin typeface="Calibri"/>
                          <a:ea typeface="Calibri"/>
                          <a:cs typeface="Times New Roman"/>
                        </a:rPr>
                        <a:t>550</a:t>
                      </a: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latin typeface="Calibri"/>
                          <a:ea typeface="Calibri"/>
                          <a:cs typeface="Times New Roman"/>
                        </a:rPr>
                        <a:t>(200)</a:t>
                      </a: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latin typeface="Calibri"/>
                          <a:ea typeface="Calibri"/>
                          <a:cs typeface="Times New Roman"/>
                        </a:rPr>
                        <a:t>€1,500 Monthly </a:t>
                      </a:r>
                      <a:r>
                        <a:rPr lang="en-IE" sz="1600" dirty="0" smtClean="0">
                          <a:latin typeface="Calibri"/>
                          <a:ea typeface="Calibri"/>
                          <a:cs typeface="Times New Roman"/>
                        </a:rPr>
                        <a:t>repayment obligation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latin typeface="Calibri"/>
                          <a:ea typeface="Calibri"/>
                          <a:cs typeface="Times New Roman"/>
                        </a:rPr>
                        <a:t>BTL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102462" marR="10246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latin typeface="Calibri"/>
                          <a:ea typeface="Calibri"/>
                          <a:cs typeface="Times New Roman"/>
                        </a:rPr>
                        <a:t>430</a:t>
                      </a: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latin typeface="Calibri"/>
                          <a:ea typeface="Calibri"/>
                          <a:cs typeface="Times New Roman"/>
                        </a:rPr>
                        <a:t>(230)</a:t>
                      </a: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>
                          <a:latin typeface="Calibri"/>
                          <a:ea typeface="Calibri"/>
                          <a:cs typeface="Times New Roman"/>
                        </a:rPr>
                        <a:t>Other Debt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latin typeface="Calibri"/>
                          <a:ea typeface="Calibri"/>
                          <a:cs typeface="Times New Roman"/>
                        </a:rPr>
                        <a:t>(70)</a:t>
                      </a: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latin typeface="Calibri"/>
                          <a:ea typeface="Calibri"/>
                          <a:cs typeface="Times New Roman"/>
                        </a:rPr>
                        <a:t>550</a:t>
                      </a:r>
                    </a:p>
                  </a:txBody>
                  <a:tcPr marL="102462" marR="10246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latin typeface="Calibri"/>
                          <a:ea typeface="Calibri"/>
                          <a:cs typeface="Times New Roman"/>
                        </a:rPr>
                        <a:t>1,050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latin typeface="Calibri"/>
                          <a:ea typeface="Calibri"/>
                          <a:cs typeface="Times New Roman"/>
                        </a:rPr>
                        <a:t>(500)</a:t>
                      </a: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462" marR="10246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4528" y="3861048"/>
          <a:ext cx="3109733" cy="1224136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latin typeface="Calibri"/>
                          <a:ea typeface="Calibri"/>
                          <a:cs typeface="Times New Roman"/>
                        </a:rPr>
                        <a:t>Income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latin typeface="Calibri"/>
                          <a:ea typeface="Calibri"/>
                          <a:cs typeface="Times New Roman"/>
                        </a:rPr>
                        <a:t>€4,000</a:t>
                      </a:r>
                    </a:p>
                  </a:txBody>
                  <a:tcPr marL="108866" marR="108866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latin typeface="Calibri"/>
                          <a:ea typeface="Calibri"/>
                          <a:cs typeface="Times New Roman"/>
                        </a:rPr>
                        <a:t>RLE Set Costs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latin typeface="Calibri"/>
                          <a:ea typeface="Calibri"/>
                          <a:cs typeface="Times New Roman"/>
                        </a:rPr>
                        <a:t>€2,000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>
                          <a:latin typeface="Calibri"/>
                          <a:ea typeface="Calibri"/>
                          <a:cs typeface="Times New Roman"/>
                        </a:rPr>
                        <a:t>Mortgage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latin typeface="Calibri"/>
                          <a:ea typeface="Calibri"/>
                          <a:cs typeface="Times New Roman"/>
                        </a:rPr>
                        <a:t>€1,500</a:t>
                      </a:r>
                    </a:p>
                  </a:txBody>
                  <a:tcPr marL="108866" marR="108866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>
                          <a:latin typeface="Calibri"/>
                          <a:ea typeface="Calibri"/>
                          <a:cs typeface="Times New Roman"/>
                        </a:rPr>
                        <a:t>IPO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latin typeface="Calibri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en-IE" sz="1600" dirty="0" smtClean="0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76936" y="3501008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E" dirty="0" smtClean="0">
                <a:latin typeface="+mj-lt"/>
              </a:rPr>
              <a:t> Full mortgage serviced</a:t>
            </a:r>
          </a:p>
          <a:p>
            <a:pPr>
              <a:buFont typeface="Wingdings" pitchFamily="2" charset="2"/>
              <a:buChar char="§"/>
            </a:pPr>
            <a:r>
              <a:rPr lang="en-IE" dirty="0" smtClean="0">
                <a:latin typeface="+mj-lt"/>
              </a:rPr>
              <a:t> Family home </a:t>
            </a:r>
            <a:r>
              <a:rPr lang="en-IE" dirty="0" err="1" smtClean="0">
                <a:latin typeface="+mj-lt"/>
              </a:rPr>
              <a:t>revests</a:t>
            </a:r>
            <a:r>
              <a:rPr lang="en-IE" dirty="0" smtClean="0">
                <a:latin typeface="+mj-lt"/>
              </a:rPr>
              <a:t> after 3 years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IE" dirty="0" smtClean="0">
                <a:latin typeface="+mj-lt"/>
              </a:rPr>
              <a:t>BTL sold, negative equity added to unsecured creditors' claim</a:t>
            </a:r>
          </a:p>
          <a:p>
            <a:pPr>
              <a:buFont typeface="Wingdings" pitchFamily="2" charset="2"/>
              <a:buChar char="§"/>
            </a:pPr>
            <a:r>
              <a:rPr lang="en-IE" dirty="0" smtClean="0">
                <a:latin typeface="+mj-lt"/>
              </a:rPr>
              <a:t> IPO €500 for 3 years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IE" dirty="0" smtClean="0">
                <a:latin typeface="+mj-lt"/>
              </a:rPr>
              <a:t>Used to pay ISI fees and dividend to creditors (circa 3% return in this case) </a:t>
            </a:r>
          </a:p>
          <a:p>
            <a:pPr>
              <a:buFont typeface="Wingdings" pitchFamily="2" charset="2"/>
              <a:buChar char="§"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IE" b="1" dirty="0" smtClean="0"/>
              <a:t>Example 2 of Negative Equity family home  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488504" y="1052736"/>
            <a:ext cx="8915400" cy="5112568"/>
          </a:xfrm>
        </p:spPr>
        <p:txBody>
          <a:bodyPr/>
          <a:lstStyle/>
          <a:p>
            <a:pPr eaLnBrk="1" hangingPunct="1">
              <a:buNone/>
            </a:pPr>
            <a:r>
              <a:rPr lang="en-IE" dirty="0" smtClean="0"/>
              <a:t>As before but income of only €3,000</a:t>
            </a:r>
          </a:p>
          <a:p>
            <a:pPr eaLnBrk="1" hangingPunct="1">
              <a:buNone/>
            </a:pPr>
            <a:endParaRPr lang="en-IE" dirty="0" smtClean="0"/>
          </a:p>
          <a:p>
            <a:pPr eaLnBrk="1" hangingPunct="1">
              <a:buNone/>
            </a:pPr>
            <a:endParaRPr lang="en-IE" dirty="0" smtClean="0"/>
          </a:p>
          <a:p>
            <a:pPr eaLnBrk="1" hangingPunct="1">
              <a:buNone/>
            </a:pPr>
            <a:endParaRPr lang="en-IE" dirty="0" smtClean="0"/>
          </a:p>
          <a:p>
            <a:pPr eaLnBrk="1" hangingPunct="1">
              <a:buNone/>
            </a:pPr>
            <a:endParaRPr lang="en-IE" dirty="0" smtClean="0"/>
          </a:p>
          <a:p>
            <a:pPr eaLnBrk="1" hangingPunct="1">
              <a:buNone/>
            </a:pPr>
            <a:endParaRPr lang="en-IE" dirty="0" smtClean="0"/>
          </a:p>
          <a:p>
            <a:pPr eaLnBrk="1" hangingPunct="1">
              <a:buNone/>
            </a:pPr>
            <a:endParaRPr lang="en-IE" dirty="0" smtClean="0"/>
          </a:p>
          <a:p>
            <a:pPr eaLnBrk="1" hangingPunct="1">
              <a:buNone/>
            </a:pPr>
            <a:r>
              <a:rPr lang="en-IE" dirty="0" smtClean="0"/>
              <a:t>No IPO as no surplus income</a:t>
            </a:r>
          </a:p>
          <a:p>
            <a:pPr eaLnBrk="1" hangingPunct="1">
              <a:buNone/>
            </a:pPr>
            <a:endParaRPr lang="en-IE" dirty="0" smtClean="0"/>
          </a:p>
          <a:p>
            <a:pPr marL="0" indent="0" eaLnBrk="1" hangingPunct="1">
              <a:buNone/>
            </a:pPr>
            <a:r>
              <a:rPr lang="en-IE" dirty="0" smtClean="0"/>
              <a:t>Family home could be retained if bank is willing to restructure to €1,000. Re-vests after 3 years </a:t>
            </a:r>
          </a:p>
          <a:p>
            <a:pPr marL="0" indent="0" eaLnBrk="1" hangingPunct="1">
              <a:buNone/>
            </a:pPr>
            <a:endParaRPr lang="en-IE" dirty="0" smtClean="0"/>
          </a:p>
          <a:p>
            <a:pPr marL="0" indent="0" eaLnBrk="1" hangingPunct="1">
              <a:buNone/>
            </a:pPr>
            <a:r>
              <a:rPr lang="en-IE" dirty="0" smtClean="0"/>
              <a:t>Family home will be lost if bank unwilling to restructure </a:t>
            </a:r>
            <a:r>
              <a:rPr lang="en-IE" sz="4000" dirty="0" smtClean="0"/>
              <a:t/>
            </a:r>
            <a:br>
              <a:rPr lang="en-IE" sz="4000" dirty="0" smtClean="0"/>
            </a:b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60512" y="1556792"/>
          <a:ext cx="6264696" cy="1856976"/>
        </p:xfrm>
        <a:graphic>
          <a:graphicData uri="http://schemas.openxmlformats.org/drawingml/2006/table">
            <a:tbl>
              <a:tblPr/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latin typeface="Calibri"/>
                          <a:ea typeface="Calibri"/>
                          <a:cs typeface="Times New Roman"/>
                        </a:rPr>
                        <a:t>Income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latin typeface="Calibri"/>
                          <a:ea typeface="Calibri"/>
                          <a:cs typeface="Times New Roman"/>
                        </a:rPr>
                        <a:t>€3,000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latin typeface="Calibri"/>
                          <a:ea typeface="Calibri"/>
                          <a:cs typeface="Times New Roman"/>
                        </a:rPr>
                        <a:t>RLE Set Costs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latin typeface="Calibri"/>
                          <a:ea typeface="Calibri"/>
                          <a:cs typeface="Times New Roman"/>
                        </a:rPr>
                        <a:t>€2,000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 smtClean="0">
                          <a:latin typeface="Calibri"/>
                          <a:ea typeface="Calibri"/>
                          <a:cs typeface="Times New Roman"/>
                        </a:rPr>
                        <a:t>Mortgage servicing capacity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 smtClean="0">
                          <a:latin typeface="Calibri"/>
                          <a:ea typeface="Calibri"/>
                          <a:cs typeface="Times New Roman"/>
                        </a:rPr>
                        <a:t>(Mortgage contractual obligation €1,500)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latin typeface="Calibri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en-IE" sz="1600" dirty="0" smtClean="0">
                          <a:latin typeface="Calibri"/>
                          <a:ea typeface="Calibri"/>
                          <a:cs typeface="Times New Roman"/>
                        </a:rPr>
                        <a:t>1,000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 smtClean="0">
                          <a:latin typeface="Calibri"/>
                          <a:ea typeface="Calibri"/>
                          <a:cs typeface="Times New Roman"/>
                        </a:rPr>
                        <a:t>Capacity</a:t>
                      </a:r>
                      <a:r>
                        <a:rPr lang="en-IE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for </a:t>
                      </a:r>
                      <a:r>
                        <a:rPr lang="en-IE" sz="1600" b="1" dirty="0" smtClean="0">
                          <a:latin typeface="Calibri"/>
                          <a:ea typeface="Calibri"/>
                          <a:cs typeface="Times New Roman"/>
                        </a:rPr>
                        <a:t>IPO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latin typeface="Calibri"/>
                          <a:ea typeface="Calibri"/>
                          <a:cs typeface="Times New Roman"/>
                        </a:rPr>
                        <a:t>€0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866" marR="108866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IE" b="1" dirty="0" smtClean="0"/>
              <a:t>Discharge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488504" y="1052736"/>
            <a:ext cx="8915400" cy="5112568"/>
          </a:xfrm>
        </p:spPr>
        <p:txBody>
          <a:bodyPr/>
          <a:lstStyle/>
          <a:p>
            <a:pPr marL="0" indent="0" eaLnBrk="1" hangingPunct="1">
              <a:buNone/>
              <a:tabLst>
                <a:tab pos="355600" algn="l"/>
              </a:tabLst>
            </a:pPr>
            <a:r>
              <a:rPr lang="en-IE" b="1" dirty="0" smtClean="0"/>
              <a:t>A bankrupt can apply to the High Court for a discharge from bankruptcy as follows: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	1. Annulment</a:t>
            </a:r>
            <a:br>
              <a:rPr lang="en-IE" dirty="0" smtClean="0"/>
            </a:br>
            <a:r>
              <a:rPr lang="en-IE" dirty="0" smtClean="0"/>
              <a:t>	2. Once costs (of Official Assignee and the Petitioning Creditor), fees and 	preferential debts have been paid in full, and </a:t>
            </a:r>
            <a:br>
              <a:rPr lang="en-IE" dirty="0" smtClean="0"/>
            </a:br>
            <a:r>
              <a:rPr lang="en-IE" dirty="0" smtClean="0"/>
              <a:t>	- All creditors paid 100% or</a:t>
            </a:r>
            <a:br>
              <a:rPr lang="en-IE" dirty="0" smtClean="0"/>
            </a:br>
            <a:r>
              <a:rPr lang="en-IE" dirty="0" smtClean="0"/>
              <a:t>	- Creditors consent to discharge or</a:t>
            </a:r>
            <a:br>
              <a:rPr lang="en-IE" dirty="0" smtClean="0"/>
            </a:br>
            <a:r>
              <a:rPr lang="en-IE" dirty="0" smtClean="0"/>
              <a:t>	- A successful composition with creditors (by payment of a percentage 	dividend).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b="1" dirty="0" smtClean="0"/>
              <a:t>Otherwise the automatic discharge after 1 year applies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	-Personal discharge after 1 year without Court order but assets stay vested in 	OA for realisation and distribution to creditors. </a:t>
            </a:r>
            <a:br>
              <a:rPr lang="en-IE" dirty="0" smtClean="0"/>
            </a:br>
            <a:r>
              <a:rPr lang="en-IE" dirty="0" smtClean="0"/>
              <a:t>	- Period can be extended by up to 15 yrs, if non co-operation with OA. </a:t>
            </a:r>
            <a:br>
              <a:rPr lang="en-IE" dirty="0" smtClean="0"/>
            </a:br>
            <a:r>
              <a:rPr lang="en-IE" sz="4000" dirty="0" smtClean="0"/>
              <a:t/>
            </a:r>
            <a:br>
              <a:rPr lang="en-IE" sz="4000" dirty="0" smtClean="0"/>
            </a:b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490537"/>
          </a:xfrm>
        </p:spPr>
        <p:txBody>
          <a:bodyPr/>
          <a:lstStyle/>
          <a:p>
            <a:pPr algn="l"/>
            <a:r>
              <a:rPr lang="en-IE" sz="2100" b="1" dirty="0" smtClean="0">
                <a:latin typeface="Calibri" pitchFamily="34" charset="0"/>
                <a:ea typeface="+mn-ea"/>
                <a:cs typeface="Arial" charset="0"/>
              </a:rPr>
              <a:t>PIA v Bankruptcy - Introduction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528" y="1268760"/>
            <a:ext cx="8784976" cy="861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375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0" dirty="0" smtClean="0">
                <a:latin typeface="+mj-lt"/>
                <a:cs typeface="+mn-cs"/>
              </a:rPr>
              <a:t>Estimated Outcome Statement 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  <a:cs typeface="+mn-cs"/>
              </a:rPr>
              <a:t>Sales proceeds from assets &amp; estimated </a:t>
            </a:r>
            <a:r>
              <a:rPr lang="en-IE" sz="1800" b="0" dirty="0">
                <a:latin typeface="+mj-lt"/>
                <a:cs typeface="+mn-cs"/>
              </a:rPr>
              <a:t>i</a:t>
            </a:r>
            <a:r>
              <a:rPr lang="en-IE" sz="1800" b="0" dirty="0" smtClean="0">
                <a:latin typeface="+mj-lt"/>
                <a:cs typeface="+mn-cs"/>
              </a:rPr>
              <a:t>ncome stream 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  <a:cs typeface="+mn-cs"/>
              </a:rPr>
              <a:t>Estimated creditor dividend </a:t>
            </a:r>
            <a:r>
              <a:rPr lang="en-IE" sz="1800" b="0" dirty="0">
                <a:latin typeface="+mj-lt"/>
                <a:cs typeface="+mn-cs"/>
              </a:rPr>
              <a:t>p</a:t>
            </a:r>
            <a:r>
              <a:rPr lang="en-IE" sz="1800" b="0" dirty="0" smtClean="0">
                <a:latin typeface="+mj-lt"/>
                <a:cs typeface="+mn-cs"/>
              </a:rPr>
              <a:t>ayable: PIA - v – Bankruptcy</a:t>
            </a:r>
          </a:p>
          <a:p>
            <a:pPr marL="401375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0" dirty="0" smtClean="0">
                <a:latin typeface="+mj-lt"/>
              </a:rPr>
              <a:t>Six Questions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Why is a comparison required?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What format should be used?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What are the benefits of using an approved template?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Are there any suggested assumptions to be applied?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Are there any scenarios available?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What are the common mistakes?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j-lt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IE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22399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490537"/>
          </a:xfrm>
        </p:spPr>
        <p:txBody>
          <a:bodyPr/>
          <a:lstStyle/>
          <a:p>
            <a:pPr algn="l"/>
            <a:r>
              <a:rPr lang="en-IE" sz="2100" b="1" dirty="0" smtClean="0">
                <a:latin typeface="Calibri" pitchFamily="34" charset="0"/>
                <a:ea typeface="+mn-ea"/>
                <a:cs typeface="Arial" charset="0"/>
              </a:rPr>
              <a:t>Q1: Why is a comparison required?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528" y="1412776"/>
            <a:ext cx="8784976" cy="761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375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0" dirty="0" smtClean="0">
                <a:latin typeface="+mj-lt"/>
                <a:cs typeface="+mn-cs"/>
              </a:rPr>
              <a:t>Legislative Requirement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  <a:cs typeface="+mn-cs"/>
              </a:rPr>
              <a:t>Section 71 (1)(d)(</a:t>
            </a:r>
            <a:r>
              <a:rPr lang="en-IE" sz="1800" b="0" dirty="0" err="1" smtClean="0">
                <a:latin typeface="+mj-lt"/>
                <a:cs typeface="+mn-cs"/>
              </a:rPr>
              <a:t>i</a:t>
            </a:r>
            <a:r>
              <a:rPr lang="en-IE" sz="1800" b="0" dirty="0" smtClean="0">
                <a:latin typeface="+mj-lt"/>
                <a:cs typeface="+mn-cs"/>
              </a:rPr>
              <a:t>) Personal Insolvency Act 2012 - DSA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  <a:cs typeface="+mn-cs"/>
              </a:rPr>
              <a:t>Section 107(1)(d)(</a:t>
            </a:r>
            <a:r>
              <a:rPr lang="en-IE" sz="1800" b="0" dirty="0" err="1" smtClean="0">
                <a:latin typeface="+mj-lt"/>
                <a:cs typeface="+mn-cs"/>
              </a:rPr>
              <a:t>i</a:t>
            </a:r>
            <a:r>
              <a:rPr lang="en-IE" sz="1800" b="0" dirty="0" smtClean="0">
                <a:latin typeface="+mj-lt"/>
                <a:cs typeface="+mn-cs"/>
              </a:rPr>
              <a:t>) Personal Insolvency Act 2012 - PIA</a:t>
            </a:r>
          </a:p>
          <a:p>
            <a:pPr marL="401375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0" dirty="0" smtClean="0">
                <a:latin typeface="+mj-lt"/>
              </a:rPr>
              <a:t>Commercial Negotiation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PIP – present options to the creditors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Creditor –aids voting decision making 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Debtor – clear understanding of the practical implications of both options - PIA and bankruptcy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j-lt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IE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30288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490537"/>
          </a:xfrm>
        </p:spPr>
        <p:txBody>
          <a:bodyPr/>
          <a:lstStyle/>
          <a:p>
            <a:pPr algn="l"/>
            <a:r>
              <a:rPr lang="en-IE" sz="2100" b="1" dirty="0" smtClean="0">
                <a:latin typeface="Calibri" pitchFamily="34" charset="0"/>
                <a:ea typeface="+mn-ea"/>
                <a:cs typeface="Arial" charset="0"/>
              </a:rPr>
              <a:t>Q2. What format should be used?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528" y="1412776"/>
            <a:ext cx="8784976" cy="971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375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0" smtClean="0">
                <a:latin typeface="+mj-lt"/>
                <a:cs typeface="+mn-cs"/>
              </a:rPr>
              <a:t>PIA Protocol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smtClean="0">
                <a:latin typeface="+mj-lt"/>
                <a:cs typeface="+mn-cs"/>
              </a:rPr>
              <a:t>Debt Solutions Protocol Steering &amp; Working Group  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smtClean="0">
                <a:latin typeface="+mj-lt"/>
                <a:cs typeface="+mn-cs"/>
              </a:rPr>
              <a:t>PIA Protocol first published in March 2015</a:t>
            </a:r>
          </a:p>
          <a:p>
            <a:pPr marL="2544685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smtClean="0">
                <a:latin typeface="+mj-lt"/>
                <a:cs typeface="+mn-cs"/>
              </a:rPr>
              <a:t>Stakeholders - Creditors, Debtors, PIPs/ISI 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smtClean="0">
                <a:latin typeface="+mj-lt"/>
                <a:cs typeface="+mn-cs"/>
              </a:rPr>
              <a:t>Protocol Oversight Committee – template development</a:t>
            </a:r>
          </a:p>
          <a:p>
            <a:pPr marL="401375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0" smtClean="0">
                <a:latin typeface="+mj-lt"/>
                <a:cs typeface="+mn-cs"/>
              </a:rPr>
              <a:t>Estimated </a:t>
            </a:r>
            <a:r>
              <a:rPr lang="en-IE" sz="2400" b="0" dirty="0" smtClean="0">
                <a:latin typeface="+mj-lt"/>
                <a:cs typeface="+mn-cs"/>
              </a:rPr>
              <a:t>Outcome Statement Comparison Template</a:t>
            </a:r>
          </a:p>
          <a:p>
            <a:pPr marL="1473826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  <a:cs typeface="+mn-cs"/>
              </a:rPr>
              <a:t>Assumptions supporting calculations </a:t>
            </a:r>
          </a:p>
          <a:p>
            <a:pPr marL="1473826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  <a:cs typeface="+mn-cs"/>
              </a:rPr>
              <a:t>Computation tables: PIA /Bankruptcy Comparison &amp; Bankruptcy Fee</a:t>
            </a:r>
          </a:p>
          <a:p>
            <a:pPr marL="1473826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  <a:cs typeface="+mn-cs"/>
              </a:rPr>
              <a:t>Template is recommended only / not a legislative requirement</a:t>
            </a:r>
          </a:p>
          <a:p>
            <a:pPr marL="1473826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j-lt"/>
              <a:cs typeface="+mn-cs"/>
            </a:endParaRPr>
          </a:p>
          <a:p>
            <a:pPr marL="1473826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j-lt"/>
              <a:cs typeface="+mn-cs"/>
            </a:endParaRPr>
          </a:p>
          <a:p>
            <a:pPr marL="401375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2400" b="0" dirty="0" smtClean="0">
              <a:latin typeface="+mj-lt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j-lt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IE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20840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490537"/>
          </a:xfrm>
        </p:spPr>
        <p:txBody>
          <a:bodyPr/>
          <a:lstStyle/>
          <a:p>
            <a:pPr algn="l"/>
            <a:r>
              <a:rPr lang="en-IE" sz="2100" b="1" dirty="0" smtClean="0">
                <a:latin typeface="Calibri" pitchFamily="34" charset="0"/>
                <a:ea typeface="+mn-ea"/>
                <a:cs typeface="Arial" charset="0"/>
              </a:rPr>
              <a:t>Q3. What  are the benefits of using  an approved template?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528" y="1412776"/>
            <a:ext cx="8784976" cy="683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375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0" dirty="0" smtClean="0">
                <a:latin typeface="+mj-lt"/>
                <a:cs typeface="+mn-cs"/>
              </a:rPr>
              <a:t>Reduce the risk of:</a:t>
            </a:r>
          </a:p>
          <a:p>
            <a:pPr marL="1473826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b="0" dirty="0" smtClean="0">
                <a:latin typeface="+mj-lt"/>
                <a:cs typeface="+mn-cs"/>
              </a:rPr>
              <a:t>Creditor challenge (assuming PIA is otherwise protocol compliant)</a:t>
            </a:r>
          </a:p>
          <a:p>
            <a:pPr marL="1473826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b="0" dirty="0" smtClean="0">
                <a:latin typeface="+mj-lt"/>
                <a:cs typeface="+mn-cs"/>
              </a:rPr>
              <a:t>Contention in the event of a Court Review of a rejected PIA proposal</a:t>
            </a:r>
          </a:p>
          <a:p>
            <a:pPr marL="1473826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j-lt"/>
              <a:cs typeface="+mn-cs"/>
            </a:endParaRPr>
          </a:p>
          <a:p>
            <a:pPr marL="1473826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j-lt"/>
              <a:cs typeface="+mn-cs"/>
            </a:endParaRPr>
          </a:p>
          <a:p>
            <a:pPr marL="401375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2400" b="0" dirty="0" smtClean="0">
              <a:latin typeface="+mj-lt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j-lt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IE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14223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490537"/>
          </a:xfrm>
        </p:spPr>
        <p:txBody>
          <a:bodyPr/>
          <a:lstStyle/>
          <a:p>
            <a:pPr algn="l"/>
            <a:r>
              <a:rPr lang="en-IE" sz="2100" b="1" dirty="0" smtClean="0">
                <a:latin typeface="Calibri" pitchFamily="34" charset="0"/>
                <a:ea typeface="+mn-ea"/>
                <a:cs typeface="Arial" charset="0"/>
              </a:rPr>
              <a:t>Q4. Are there any suggested assumptions to be applied?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528" y="1196752"/>
            <a:ext cx="8784976" cy="1001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375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0" dirty="0" smtClean="0">
                <a:latin typeface="+mj-lt"/>
                <a:cs typeface="+mn-cs"/>
              </a:rPr>
              <a:t>Asset(s)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  <a:cs typeface="+mn-cs"/>
              </a:rPr>
              <a:t>A PIP should ensure that the value attached to an asset is reasonable</a:t>
            </a:r>
          </a:p>
          <a:p>
            <a:pPr marL="401375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0" dirty="0" smtClean="0">
                <a:latin typeface="+mj-lt"/>
                <a:cs typeface="+mn-cs"/>
              </a:rPr>
              <a:t>Costs</a:t>
            </a:r>
            <a:endParaRPr lang="en-IE" sz="1800" b="0" dirty="0" smtClean="0">
              <a:latin typeface="+mj-lt"/>
              <a:cs typeface="+mn-cs"/>
            </a:endParaRPr>
          </a:p>
          <a:p>
            <a:pPr marL="1473826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  <a:cs typeface="+mn-cs"/>
              </a:rPr>
              <a:t>10% reduction in property market values can be applied – estate agents fees, legal fees, other costs</a:t>
            </a:r>
          </a:p>
          <a:p>
            <a:pPr marL="401375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0" dirty="0" smtClean="0">
                <a:latin typeface="+mj-lt"/>
                <a:cs typeface="+mn-cs"/>
              </a:rPr>
              <a:t>Income</a:t>
            </a:r>
          </a:p>
          <a:p>
            <a:pPr marL="1473826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  <a:cs typeface="+mn-cs"/>
              </a:rPr>
              <a:t>Bankruptcy Payment Orders are for 3 years / PIA term may last longer</a:t>
            </a:r>
          </a:p>
          <a:p>
            <a:pPr marL="1473826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  <a:cs typeface="+mn-cs"/>
              </a:rPr>
              <a:t>Monthly income available for creditors is expected to be the same in both PIA and Bankruptcy (Potential variation: housing costs i.e. Mortgage –v- Rent)</a:t>
            </a:r>
          </a:p>
          <a:p>
            <a:pPr marL="1473826" lvl="4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j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j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</a:pPr>
            <a:endParaRPr lang="en-IE" sz="1800" b="0" dirty="0" smtClean="0">
              <a:latin typeface="+mj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j-lt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IE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31107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490537"/>
          </a:xfrm>
        </p:spPr>
        <p:txBody>
          <a:bodyPr/>
          <a:lstStyle/>
          <a:p>
            <a:pPr algn="l"/>
            <a:r>
              <a:rPr lang="en-IE" sz="2100" b="1" dirty="0" smtClean="0">
                <a:latin typeface="Calibri" pitchFamily="34" charset="0"/>
                <a:ea typeface="+mn-ea"/>
                <a:cs typeface="Arial" charset="0"/>
              </a:rPr>
              <a:t>Q5. Are there any scenarios available?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528" y="1412776"/>
            <a:ext cx="8784976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375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0" dirty="0" smtClean="0">
                <a:latin typeface="+mj-lt"/>
                <a:cs typeface="+mn-cs"/>
              </a:rPr>
              <a:t>PIA Comparison with Bankruptcy: Scenario 9 &amp; 10 </a:t>
            </a:r>
            <a:r>
              <a:rPr lang="en-IE" sz="1200" b="0" dirty="0" smtClean="0">
                <a:latin typeface="+mj-lt"/>
                <a:cs typeface="+mn-cs"/>
              </a:rPr>
              <a:t>(July 2016)</a:t>
            </a:r>
            <a:r>
              <a:rPr lang="en-IE" sz="1200" dirty="0">
                <a:latin typeface="+mj-lt"/>
                <a:cs typeface="+mn-cs"/>
              </a:rPr>
              <a:t> </a:t>
            </a:r>
            <a:r>
              <a:rPr lang="en-IE" sz="1200" dirty="0" smtClean="0">
                <a:latin typeface="+mj-lt"/>
                <a:cs typeface="+mn-cs"/>
              </a:rPr>
              <a:t>-</a:t>
            </a:r>
            <a:r>
              <a:rPr lang="en-IE" sz="2400" b="0" dirty="0" smtClean="0">
                <a:latin typeface="+mj-lt"/>
                <a:cs typeface="+mn-cs"/>
              </a:rPr>
              <a:t> See </a:t>
            </a:r>
            <a:r>
              <a:rPr lang="en-IE" sz="2400" b="0" dirty="0" smtClean="0">
                <a:latin typeface="+mj-lt"/>
                <a:cs typeface="+mn-cs"/>
                <a:hlinkClick r:id="rId2"/>
              </a:rPr>
              <a:t>www.isi.gov.ie</a:t>
            </a:r>
            <a:r>
              <a:rPr lang="en-IE" sz="2400" b="0" dirty="0" smtClean="0">
                <a:latin typeface="+mj-lt"/>
                <a:cs typeface="+mn-cs"/>
              </a:rPr>
              <a:t> for these detailed scenarios</a:t>
            </a:r>
          </a:p>
          <a:p>
            <a:pPr lvl="2" indent="0">
              <a:lnSpc>
                <a:spcPct val="150000"/>
              </a:lnSpc>
              <a:spcBef>
                <a:spcPct val="20000"/>
              </a:spcBef>
            </a:pPr>
            <a:endParaRPr lang="en-IE" sz="1800" b="0" dirty="0" smtClean="0">
              <a:latin typeface="+mj-lt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IE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33547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95300" y="1125538"/>
            <a:ext cx="8915400" cy="431958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E" sz="2400" dirty="0" smtClean="0"/>
              <a:t>Law Governing Bankruptcy</a:t>
            </a:r>
          </a:p>
          <a:p>
            <a:pPr>
              <a:buFont typeface="Wingdings" pitchFamily="2" charset="2"/>
              <a:buChar char="§"/>
            </a:pPr>
            <a:r>
              <a:rPr lang="en-IE" sz="2400" dirty="0" smtClean="0"/>
              <a:t>Official Assignee in Bankruptcy</a:t>
            </a:r>
          </a:p>
          <a:p>
            <a:pPr>
              <a:buFont typeface="Wingdings" pitchFamily="2" charset="2"/>
              <a:buChar char="§"/>
            </a:pPr>
            <a:r>
              <a:rPr lang="en-IE" sz="2400" dirty="0" smtClean="0"/>
              <a:t>Consequences of Bankruptcy</a:t>
            </a:r>
          </a:p>
          <a:p>
            <a:pPr>
              <a:buFont typeface="Wingdings" pitchFamily="2" charset="2"/>
              <a:buChar char="§"/>
            </a:pPr>
            <a:r>
              <a:rPr lang="en-IE" sz="2400" dirty="0" smtClean="0"/>
              <a:t>Self Adjudication Process</a:t>
            </a:r>
          </a:p>
          <a:p>
            <a:pPr>
              <a:buFont typeface="Wingdings" pitchFamily="2" charset="2"/>
              <a:buChar char="§"/>
            </a:pPr>
            <a:r>
              <a:rPr lang="en-IE" sz="2400" dirty="0" smtClean="0"/>
              <a:t>Family Home </a:t>
            </a:r>
          </a:p>
          <a:p>
            <a:pPr>
              <a:buFont typeface="Wingdings" pitchFamily="2" charset="2"/>
              <a:buChar char="§"/>
            </a:pPr>
            <a:r>
              <a:rPr lang="en-IE" sz="2400" dirty="0" smtClean="0"/>
              <a:t>Income Payment Orders</a:t>
            </a:r>
          </a:p>
          <a:p>
            <a:pPr>
              <a:buFont typeface="Wingdings" pitchFamily="2" charset="2"/>
              <a:buChar char="§"/>
            </a:pPr>
            <a:r>
              <a:rPr lang="en-IE" sz="2400" dirty="0" smtClean="0"/>
              <a:t>Discharge</a:t>
            </a:r>
          </a:p>
          <a:p>
            <a:pPr>
              <a:buFont typeface="Wingdings" pitchFamily="2" charset="2"/>
              <a:buChar char="§"/>
            </a:pPr>
            <a:r>
              <a:rPr lang="en-IE" sz="2400" dirty="0" smtClean="0"/>
              <a:t>PIA v Bankruptcy</a:t>
            </a:r>
          </a:p>
          <a:p>
            <a:pPr eaLnBrk="1" hangingPunct="1"/>
            <a:endParaRPr lang="en-IE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Overview</a:t>
            </a:r>
            <a:endParaRPr lang="en-I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490537"/>
          </a:xfrm>
        </p:spPr>
        <p:txBody>
          <a:bodyPr/>
          <a:lstStyle/>
          <a:p>
            <a:pPr algn="l"/>
            <a:r>
              <a:rPr lang="en-IE" sz="2100" b="1" dirty="0" smtClean="0">
                <a:latin typeface="Calibri" pitchFamily="34" charset="0"/>
                <a:ea typeface="+mn-ea"/>
                <a:cs typeface="Arial" charset="0"/>
              </a:rPr>
              <a:t>Q6. What are the common mistakes made?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528" y="1124744"/>
            <a:ext cx="8784976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375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0" dirty="0" smtClean="0">
                <a:latin typeface="+mj-lt"/>
                <a:cs typeface="+mn-cs"/>
              </a:rPr>
              <a:t>Review of Estimated Outcome Statement Computations </a:t>
            </a:r>
            <a:r>
              <a:rPr lang="en-IE" sz="1200" b="0" dirty="0" smtClean="0">
                <a:latin typeface="+mj-lt"/>
                <a:cs typeface="+mn-cs"/>
              </a:rPr>
              <a:t>(June 2015)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IE" sz="1200" b="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44488" y="1844824"/>
          <a:ext cx="9073008" cy="4498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IE" dirty="0" smtClean="0"/>
                        <a:t>Incorrect Assumption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Correction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a. The OA will sell</a:t>
                      </a:r>
                      <a:r>
                        <a:rPr lang="en-IE" sz="1600" baseline="0" dirty="0" smtClean="0"/>
                        <a:t> a property in negative equity on behalf of a secured creditor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a. The OA will disclaim</a:t>
                      </a:r>
                      <a:r>
                        <a:rPr lang="en-IE" sz="1600" baseline="0" dirty="0" smtClean="0"/>
                        <a:t> the property and will not sell </a:t>
                      </a:r>
                      <a:endParaRPr lang="en-I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marL="0" marR="0" indent="0" algn="l" defTabSz="1072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/>
                        <a:t>b. The OA will sell “all assets” of the estate</a:t>
                      </a:r>
                    </a:p>
                    <a:p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72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/>
                        <a:t>b. A bankrupt can retain</a:t>
                      </a:r>
                      <a:r>
                        <a:rPr lang="en-IE" sz="1600" baseline="0" dirty="0" smtClean="0"/>
                        <a:t> essential items valued at </a:t>
                      </a:r>
                      <a:r>
                        <a:rPr lang="en-IE" sz="1600" dirty="0" smtClean="0"/>
                        <a:t>€6,000  (excepted</a:t>
                      </a:r>
                      <a:r>
                        <a:rPr lang="en-IE" sz="1600" baseline="0" dirty="0" smtClean="0"/>
                        <a:t> articles)</a:t>
                      </a:r>
                      <a:endParaRPr lang="en-IE" sz="1600" dirty="0" smtClean="0"/>
                    </a:p>
                    <a:p>
                      <a:endParaRPr lang="en-I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c. The OA will award</a:t>
                      </a:r>
                      <a:r>
                        <a:rPr lang="en-IE" sz="1600" baseline="0" dirty="0" smtClean="0"/>
                        <a:t> €6,000 to a bankrupt from the bankruptcy estate by way of priority distribution 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c. </a:t>
                      </a:r>
                      <a:r>
                        <a:rPr lang="en-IE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€6,000 excepted articles threshold refers to the valuation of assets owned on the day of adjudication that a bankrupt can retain rather than being an allowance that the bankrupt is entitled to</a:t>
                      </a:r>
                      <a:endParaRPr lang="en-IE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d. Income</a:t>
                      </a:r>
                      <a:r>
                        <a:rPr lang="en-IE" sz="1600" baseline="0" dirty="0" smtClean="0"/>
                        <a:t> contributions are not payable by a bankrupt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d. The OA will assess a</a:t>
                      </a:r>
                      <a:r>
                        <a:rPr lang="en-IE" sz="1600" baseline="0" dirty="0" smtClean="0"/>
                        <a:t> bankrupts income and </a:t>
                      </a:r>
                      <a:r>
                        <a:rPr lang="en-IE" sz="1600" dirty="0" smtClean="0"/>
                        <a:t>apply RLE’s  and seek a monthly contribution</a:t>
                      </a:r>
                      <a:endParaRPr lang="en-I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e. ISI Fees</a:t>
                      </a:r>
                      <a:r>
                        <a:rPr lang="en-IE" sz="1600" baseline="0" dirty="0" smtClean="0"/>
                        <a:t> are not applicable / calculated incorrectly 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e. ISI fees</a:t>
                      </a:r>
                      <a:r>
                        <a:rPr lang="en-IE" sz="1600" baseline="0" dirty="0" smtClean="0"/>
                        <a:t> apply to all cases, computation is prescribed by law and fees are paid in priority to a dividend</a:t>
                      </a:r>
                      <a:endParaRPr lang="en-I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7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490537"/>
          </a:xfrm>
        </p:spPr>
        <p:txBody>
          <a:bodyPr/>
          <a:lstStyle/>
          <a:p>
            <a:pPr algn="l"/>
            <a:r>
              <a:rPr lang="en-IE" sz="2100" b="1" dirty="0" smtClean="0">
                <a:latin typeface="Calibri" pitchFamily="34" charset="0"/>
                <a:ea typeface="+mn-ea"/>
                <a:cs typeface="Arial" charset="0"/>
              </a:rPr>
              <a:t>Conclusion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528" y="764704"/>
            <a:ext cx="8784976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375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400" b="0" dirty="0" smtClean="0">
                <a:latin typeface="+mj-lt"/>
              </a:rPr>
              <a:t>Reviewed: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Law Governing Bankruptcy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Official Assignee in Bankruptcy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Consequence of Bankruptcy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Self </a:t>
            </a:r>
            <a:r>
              <a:rPr lang="en-IE" sz="1800" b="0" dirty="0">
                <a:latin typeface="+mj-lt"/>
              </a:rPr>
              <a:t>A</a:t>
            </a:r>
            <a:r>
              <a:rPr lang="en-IE" sz="1800" b="0" dirty="0" smtClean="0">
                <a:latin typeface="+mj-lt"/>
              </a:rPr>
              <a:t>djudication Process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Family Home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Income Payment Orders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b="0" dirty="0" smtClean="0">
                <a:latin typeface="+mj-lt"/>
              </a:rPr>
              <a:t>Discharge</a:t>
            </a: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1800" dirty="0" smtClean="0">
                <a:latin typeface="+mj-lt"/>
              </a:rPr>
              <a:t>PIA v Bankruptcy</a:t>
            </a:r>
            <a:endParaRPr lang="en-IE" sz="1800" b="0" dirty="0" smtClean="0">
              <a:latin typeface="+mj-lt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j-lt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  <a:cs typeface="+mn-cs"/>
            </a:endParaRPr>
          </a:p>
          <a:p>
            <a:pPr marL="1472234" lvl="2" indent="-4013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1800" b="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IE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27083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SI 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88904" y="1556792"/>
            <a:ext cx="1833045" cy="1803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4728" y="3645024"/>
            <a:ext cx="4206589" cy="1200096"/>
          </a:xfrm>
          <a:prstGeom prst="rect">
            <a:avLst/>
          </a:prstGeom>
          <a:noFill/>
        </p:spPr>
        <p:txBody>
          <a:bodyPr wrap="none" lIns="70979" tIns="35480" rIns="70979" bIns="35480" rtlCol="0" anchor="t">
            <a:noAutofit/>
          </a:bodyPr>
          <a:lstStyle/>
          <a:p>
            <a:pPr algn="r" defTabSz="907634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Verdana"/>
                <a:ea typeface="ＭＳ Ｐゴシック" charset="0"/>
                <a:cs typeface="Verdana"/>
              </a:rPr>
              <a:t>Thank You</a:t>
            </a:r>
            <a:endParaRPr lang="en-US" sz="3600" b="1" dirty="0">
              <a:solidFill>
                <a:srgbClr val="0070C0"/>
              </a:solidFill>
              <a:latin typeface="Verdana"/>
              <a:ea typeface="ＭＳ Ｐゴシック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992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IE" b="1" dirty="0" smtClean="0"/>
              <a:t>LAW GOVERNING BANKRUPTCY IN IRELAND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Bankruptcy Acts 1988 – 2015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Civil Law (Misc. Provisions) Act 2011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Personal Insolvency Act 2012 – Part 4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Courts and Civil Law (Misc </a:t>
            </a:r>
            <a:r>
              <a:rPr lang="en-IE" dirty="0" err="1" smtClean="0"/>
              <a:t>Provs</a:t>
            </a:r>
            <a:r>
              <a:rPr lang="en-IE" dirty="0" smtClean="0"/>
              <a:t>) Act 2013 – Part 7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Companies (Misc </a:t>
            </a:r>
            <a:r>
              <a:rPr lang="en-IE" dirty="0" err="1" smtClean="0"/>
              <a:t>Provs</a:t>
            </a:r>
            <a:r>
              <a:rPr lang="en-IE" dirty="0" smtClean="0"/>
              <a:t>) Act 2013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Rules of the Superior Courts (Order 76 and Appendix 0)  amended by SI 461/13, 600/14</a:t>
            </a:r>
            <a:endParaRPr lang="en-IE" i="1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ISI </a:t>
            </a:r>
            <a:r>
              <a:rPr lang="en-IE" dirty="0" err="1" smtClean="0"/>
              <a:t>Regs</a:t>
            </a:r>
            <a:r>
              <a:rPr lang="en-IE" dirty="0" smtClean="0"/>
              <a:t> – Accounts (SI 464/13 ); Fees (SI 465/13)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European Union Insolvency Regulation  (EUIR) </a:t>
            </a:r>
            <a:br>
              <a:rPr lang="en-IE" dirty="0" smtClean="0"/>
            </a:br>
            <a:r>
              <a:rPr lang="en-IE" dirty="0" smtClean="0"/>
              <a:t>    - implemented in Ireland by S. I. No 334/2002</a:t>
            </a:r>
          </a:p>
          <a:p>
            <a:pPr eaLnBrk="1" hangingPunct="1">
              <a:buNone/>
            </a:pPr>
            <a:endParaRPr lang="en-IE" dirty="0" smtClean="0"/>
          </a:p>
          <a:p>
            <a:pPr eaLnBrk="1" hangingPunct="1">
              <a:buNone/>
            </a:pPr>
            <a:r>
              <a:rPr lang="en-IE" dirty="0" smtClean="0"/>
              <a:t>	See </a:t>
            </a:r>
            <a:r>
              <a:rPr lang="en-IE" dirty="0" smtClean="0">
                <a:hlinkClick r:id="rId2"/>
              </a:rPr>
              <a:t>www.isi.gov.ie</a:t>
            </a:r>
            <a:r>
              <a:rPr lang="en-IE" dirty="0" smtClean="0"/>
              <a:t>, </a:t>
            </a:r>
            <a:r>
              <a:rPr lang="en-IE" i="1" dirty="0" smtClean="0"/>
              <a:t>Legislation Section</a:t>
            </a: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IE" b="1" dirty="0" smtClean="0"/>
              <a:t>Official assignee (OA)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IE" b="1" dirty="0" smtClean="0"/>
              <a:t>	An officer of the Court whose task is to:</a:t>
            </a:r>
          </a:p>
          <a:p>
            <a:pPr eaLnBrk="1" hangingPunct="1">
              <a:buNone/>
            </a:pP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1. Identify, recover and sell the bankrupt’s assets</a:t>
            </a:r>
            <a:br>
              <a:rPr lang="en-IE" dirty="0" smtClean="0"/>
            </a:br>
            <a:r>
              <a:rPr lang="en-IE" dirty="0" smtClean="0"/>
              <a:t>2. Determine the extent of bankrupt’s liabilities and status of various debts</a:t>
            </a:r>
            <a:br>
              <a:rPr lang="en-IE" dirty="0" smtClean="0"/>
            </a:br>
            <a:r>
              <a:rPr lang="en-IE" dirty="0" smtClean="0"/>
              <a:t>3. Distribute the proceeds amongst creditors by payment of a dividend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b="1" dirty="0" smtClean="0">
                <a:solidFill>
                  <a:srgbClr val="24185C"/>
                </a:solidFill>
              </a:rPr>
              <a:t>S44 - </a:t>
            </a:r>
            <a:r>
              <a:rPr lang="en-IE" dirty="0" smtClean="0">
                <a:solidFill>
                  <a:srgbClr val="24185C"/>
                </a:solidFill>
              </a:rPr>
              <a:t>All property of a bankrupt vests in the Official Assignee from the date of adjudication and after acquired property equally vests in him, once he claims it. 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S3 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of Bankruptcy Act defines “property” – Definition as wide as could possibly be, per Supreme Court.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Summary of end to end process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528" y="1125538"/>
            <a:ext cx="8424936" cy="49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IE" b="1" dirty="0" smtClean="0"/>
              <a:t>CONSEQUENCES OF BANKRUPTCY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IE" u="sng" dirty="0" smtClean="0"/>
              <a:t>Loses ownership </a:t>
            </a:r>
            <a:r>
              <a:rPr lang="en-IE" dirty="0" smtClean="0"/>
              <a:t>of assets</a:t>
            </a:r>
          </a:p>
          <a:p>
            <a:pPr eaLnBrk="1" hangingPunct="1">
              <a:buFont typeface="Wingdings" pitchFamily="2" charset="2"/>
              <a:buChar char="§"/>
            </a:pPr>
            <a:endParaRPr lang="en-IE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Must co-operate with OA and file Statement of Affairs</a:t>
            </a:r>
          </a:p>
          <a:p>
            <a:pPr eaLnBrk="1" hangingPunct="1">
              <a:buFont typeface="Wingdings" pitchFamily="2" charset="2"/>
              <a:buChar char="§"/>
            </a:pPr>
            <a:endParaRPr lang="en-IE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Prior Disposals can be voided. (S 57,58 and 59)</a:t>
            </a:r>
          </a:p>
          <a:p>
            <a:pPr eaLnBrk="1" hangingPunct="1">
              <a:buFont typeface="Wingdings" pitchFamily="2" charset="2"/>
              <a:buChar char="§"/>
            </a:pPr>
            <a:endParaRPr lang="en-IE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Cannot obtain credit &gt;€650 without disclosing bankruptcy status</a:t>
            </a:r>
          </a:p>
          <a:p>
            <a:pPr eaLnBrk="1" hangingPunct="1">
              <a:buFont typeface="Wingdings" pitchFamily="2" charset="2"/>
              <a:buChar char="§"/>
            </a:pPr>
            <a:endParaRPr lang="en-IE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Cannot act as a company director, etc.</a:t>
            </a:r>
          </a:p>
          <a:p>
            <a:pPr eaLnBrk="1" hangingPunct="1">
              <a:buFont typeface="Wingdings" pitchFamily="2" charset="2"/>
              <a:buChar char="§"/>
            </a:pPr>
            <a:endParaRPr lang="en-IE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Can be examined before Court (S 21)</a:t>
            </a:r>
            <a:r>
              <a:rPr lang="en-IE" sz="4000" dirty="0" smtClean="0"/>
              <a:t/>
            </a:r>
            <a:br>
              <a:rPr lang="en-IE" sz="4000" dirty="0" smtClean="0"/>
            </a:b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IE" b="1" dirty="0" smtClean="0"/>
              <a:t>CONSEQUENCES OF BANKRUPTCY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Court can make Bankruptcy Payment Order (BPO) or bankrupt can agree Income Payment Agreement (IPA) with OA.  Covers any surplus income after reasonable living expenses (ISI Guidelines).  3 years extendable to 5 years.</a:t>
            </a:r>
          </a:p>
          <a:p>
            <a:pPr eaLnBrk="1" hangingPunct="1">
              <a:buFont typeface="Wingdings" pitchFamily="2" charset="2"/>
              <a:buChar char="§"/>
            </a:pPr>
            <a:endParaRPr lang="en-IE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Must disclose property acquired after bankruptcy</a:t>
            </a:r>
          </a:p>
          <a:p>
            <a:pPr eaLnBrk="1" hangingPunct="1">
              <a:buFont typeface="Wingdings" pitchFamily="2" charset="2"/>
              <a:buChar char="§"/>
            </a:pPr>
            <a:endParaRPr lang="en-IE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Can trade, but only in name under which (s)he was adjudicated bankrupt</a:t>
            </a:r>
          </a:p>
          <a:p>
            <a:pPr eaLnBrk="1" hangingPunct="1">
              <a:buFont typeface="Wingdings" pitchFamily="2" charset="2"/>
              <a:buChar char="§"/>
            </a:pPr>
            <a:endParaRPr lang="en-IE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Can have bank account, matter for financial Institutions</a:t>
            </a:r>
          </a:p>
          <a:p>
            <a:pPr eaLnBrk="1" hangingPunct="1">
              <a:buFont typeface="Wingdings" pitchFamily="2" charset="2"/>
              <a:buChar char="§"/>
            </a:pPr>
            <a:endParaRPr lang="en-IE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Must inform OA of address change</a:t>
            </a:r>
          </a:p>
          <a:p>
            <a:pPr eaLnBrk="1" hangingPunct="1">
              <a:buFont typeface="Wingdings" pitchFamily="2" charset="2"/>
              <a:buChar char="§"/>
            </a:pPr>
            <a:endParaRPr lang="en-IE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Can be prosecuted (concealing property, absconding)</a:t>
            </a:r>
            <a:r>
              <a:rPr lang="en-IE" sz="4000" dirty="0" smtClean="0"/>
              <a:t/>
            </a:r>
            <a:br>
              <a:rPr lang="en-IE" sz="4000" dirty="0" smtClean="0"/>
            </a:b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IE" b="1" dirty="0" smtClean="0"/>
              <a:t>ISI Debtor’s Guide to Bankruptcy – Self adjudication process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None/>
            </a:pPr>
            <a:endParaRPr lang="en-GB" dirty="0" smtClean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34899" t="8580" r="36018" b="18639"/>
          <a:stretch>
            <a:fillRect/>
          </a:stretch>
        </p:blipFill>
        <p:spPr bwMode="auto">
          <a:xfrm>
            <a:off x="2648744" y="2060848"/>
            <a:ext cx="16668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 l="35063" t="8284" r="35878" b="18047"/>
          <a:stretch>
            <a:fillRect/>
          </a:stretch>
        </p:blipFill>
        <p:spPr bwMode="auto">
          <a:xfrm>
            <a:off x="560512" y="2060848"/>
            <a:ext cx="1666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l="32739" t="8580" r="33337" b="4734"/>
          <a:stretch>
            <a:fillRect/>
          </a:stretch>
        </p:blipFill>
        <p:spPr bwMode="auto">
          <a:xfrm>
            <a:off x="4592960" y="1772816"/>
            <a:ext cx="194564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 l="14957" t="8876" r="15910" b="4142"/>
          <a:stretch>
            <a:fillRect/>
          </a:stretch>
        </p:blipFill>
        <p:spPr bwMode="auto">
          <a:xfrm>
            <a:off x="6971184" y="2268910"/>
            <a:ext cx="2518320" cy="195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60512" y="4509120"/>
            <a:ext cx="16561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+mj-lt"/>
              </a:rPr>
              <a:t>Information about Bankruptcy</a:t>
            </a:r>
            <a:endParaRPr lang="en-IE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8744" y="4509120"/>
            <a:ext cx="16561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+mj-lt"/>
              </a:rPr>
              <a:t>After you are made Bankrupt</a:t>
            </a:r>
            <a:endParaRPr lang="en-IE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8984" y="4527411"/>
            <a:ext cx="19442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+mj-lt"/>
              </a:rPr>
              <a:t>Detailed Debtor’s Guide to Bankruptcy</a:t>
            </a:r>
            <a:endParaRPr lang="en-IE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9264" y="4509120"/>
            <a:ext cx="16561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+mj-lt"/>
              </a:rPr>
              <a:t>ISI notes on the forms for Bankruptcy</a:t>
            </a:r>
            <a:endParaRPr lang="en-IE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520" y="5733256"/>
            <a:ext cx="50405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+mj-lt"/>
              </a:rPr>
              <a:t>See </a:t>
            </a:r>
            <a:r>
              <a:rPr lang="en-IE" dirty="0" smtClean="0">
                <a:latin typeface="+mj-lt"/>
                <a:hlinkClick r:id="rId6"/>
              </a:rPr>
              <a:t>www.isi.gov.ie</a:t>
            </a:r>
            <a:r>
              <a:rPr lang="en-IE" dirty="0" smtClean="0">
                <a:latin typeface="+mj-lt"/>
              </a:rPr>
              <a:t>, </a:t>
            </a:r>
            <a:r>
              <a:rPr lang="en-IE" i="1" dirty="0" smtClean="0">
                <a:latin typeface="+mj-lt"/>
              </a:rPr>
              <a:t>Publications Section</a:t>
            </a:r>
            <a:endParaRPr lang="en-IE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IE" b="1" dirty="0" smtClean="0"/>
              <a:t>Family Home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488504" y="1052736"/>
            <a:ext cx="8915400" cy="5112568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S 44 Bankruptcy Act – All property vests in OA on adjudication.</a:t>
            </a:r>
          </a:p>
          <a:p>
            <a:pPr eaLnBrk="1" hangingPunct="1">
              <a:buFont typeface="Wingdings" pitchFamily="2" charset="2"/>
              <a:buChar char="§"/>
            </a:pPr>
            <a:endParaRPr lang="en-IE" sz="6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S 61(4) Bankruptcy Act - OA cannot dispose of interest in family home </a:t>
            </a:r>
            <a:br>
              <a:rPr lang="en-IE" dirty="0" smtClean="0"/>
            </a:br>
            <a:r>
              <a:rPr lang="en-IE" dirty="0" smtClean="0"/>
              <a:t>without order of the High Court. </a:t>
            </a:r>
          </a:p>
          <a:p>
            <a:pPr eaLnBrk="1" hangingPunct="1">
              <a:buFont typeface="Wingdings" pitchFamily="2" charset="2"/>
              <a:buChar char="§"/>
            </a:pPr>
            <a:endParaRPr lang="en-IE" sz="6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If the OA does not issue proceedings to sell, within 3 years of adjudication it shall re-vest in the bankrupt.</a:t>
            </a:r>
          </a:p>
          <a:p>
            <a:pPr eaLnBrk="1" hangingPunct="1">
              <a:buFont typeface="Wingdings" pitchFamily="2" charset="2"/>
              <a:buChar char="§"/>
            </a:pPr>
            <a:endParaRPr lang="en-IE" sz="6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Jointly owned with spouse - joint tenancy split and OA </a:t>
            </a:r>
            <a:br>
              <a:rPr lang="en-IE" dirty="0" smtClean="0"/>
            </a:br>
            <a:r>
              <a:rPr lang="en-IE" dirty="0" smtClean="0"/>
              <a:t>and spouse of bankrupt hold separate interests – Tenants in Common.</a:t>
            </a:r>
          </a:p>
          <a:p>
            <a:pPr eaLnBrk="1" hangingPunct="1">
              <a:buFont typeface="Wingdings" pitchFamily="2" charset="2"/>
              <a:buChar char="§"/>
            </a:pPr>
            <a:endParaRPr lang="en-IE" sz="6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IE" dirty="0" smtClean="0"/>
              <a:t>Equity in family Home - OA will always firstly seek to sell to bankrupt (using 3</a:t>
            </a:r>
            <a:r>
              <a:rPr lang="en-IE" baseline="30000" dirty="0" smtClean="0"/>
              <a:t>rd</a:t>
            </a:r>
            <a:r>
              <a:rPr lang="en-IE" dirty="0" smtClean="0"/>
              <a:t> party funds) / spouse</a:t>
            </a:r>
          </a:p>
          <a:p>
            <a:pPr eaLnBrk="1" hangingPunct="1">
              <a:buFont typeface="Wingdings" pitchFamily="2" charset="2"/>
              <a:buChar char="§"/>
            </a:pPr>
            <a:endParaRPr lang="en-IE" sz="600" dirty="0" smtClean="0"/>
          </a:p>
          <a:p>
            <a:pPr marL="457200" indent="-457200" eaLnBrk="1" hangingPunct="1">
              <a:buNone/>
            </a:pPr>
            <a:r>
              <a:rPr lang="en-IE" sz="4000" dirty="0" smtClean="0"/>
              <a:t/>
            </a:r>
            <a:br>
              <a:rPr lang="en-IE" sz="4000" dirty="0" smtClean="0"/>
            </a:b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 powerpoint template">
  <a:themeElements>
    <a:clrScheme name="ISI">
      <a:dk1>
        <a:srgbClr val="24185C"/>
      </a:dk1>
      <a:lt1>
        <a:srgbClr val="FFFFFF"/>
      </a:lt1>
      <a:dk2>
        <a:srgbClr val="F39200"/>
      </a:dk2>
      <a:lt2>
        <a:srgbClr val="808080"/>
      </a:lt2>
      <a:accent1>
        <a:srgbClr val="C1C2AE"/>
      </a:accent1>
      <a:accent2>
        <a:srgbClr val="24185C"/>
      </a:accent2>
      <a:accent3>
        <a:srgbClr val="FFFFFF"/>
      </a:accent3>
      <a:accent4>
        <a:srgbClr val="40225C"/>
      </a:accent4>
      <a:accent5>
        <a:srgbClr val="9A1832"/>
      </a:accent5>
      <a:accent6>
        <a:srgbClr val="24185C"/>
      </a:accent6>
      <a:hlink>
        <a:srgbClr val="808080"/>
      </a:hlink>
      <a:folHlink>
        <a:srgbClr val="29662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_Presentation1">
  <a:themeElements>
    <a:clrScheme name="ISI">
      <a:dk1>
        <a:srgbClr val="24185C"/>
      </a:dk1>
      <a:lt1>
        <a:srgbClr val="FFFFFF"/>
      </a:lt1>
      <a:dk2>
        <a:srgbClr val="F39200"/>
      </a:dk2>
      <a:lt2>
        <a:srgbClr val="808080"/>
      </a:lt2>
      <a:accent1>
        <a:srgbClr val="C1C2AE"/>
      </a:accent1>
      <a:accent2>
        <a:srgbClr val="24185C"/>
      </a:accent2>
      <a:accent3>
        <a:srgbClr val="FFFFFF"/>
      </a:accent3>
      <a:accent4>
        <a:srgbClr val="40225C"/>
      </a:accent4>
      <a:accent5>
        <a:srgbClr val="9A1832"/>
      </a:accent5>
      <a:accent6>
        <a:srgbClr val="24185C"/>
      </a:accent6>
      <a:hlink>
        <a:srgbClr val="808080"/>
      </a:hlink>
      <a:folHlink>
        <a:srgbClr val="29662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powerpoint template</Template>
  <TotalTime>238</TotalTime>
  <Words>1132</Words>
  <Application>Microsoft Office PowerPoint</Application>
  <PresentationFormat>A4 Paper (210x297 mm)</PresentationFormat>
  <Paragraphs>257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Verdana</vt:lpstr>
      <vt:lpstr>Wingdings</vt:lpstr>
      <vt:lpstr>Final powerpoint template</vt:lpstr>
      <vt:lpstr>ISI_Presentation1</vt:lpstr>
      <vt:lpstr>PowerPoint Presentation</vt:lpstr>
      <vt:lpstr>Overview</vt:lpstr>
      <vt:lpstr>LAW GOVERNING BANKRUPTCY IN IRELAND</vt:lpstr>
      <vt:lpstr>Official assignee (OA)</vt:lpstr>
      <vt:lpstr>Summary of end to end process</vt:lpstr>
      <vt:lpstr>CONSEQUENCES OF BANKRUPTCY</vt:lpstr>
      <vt:lpstr>CONSEQUENCES OF BANKRUPTCY</vt:lpstr>
      <vt:lpstr>ISI Debtor’s Guide to Bankruptcy – Self adjudication process</vt:lpstr>
      <vt:lpstr>Family Home</vt:lpstr>
      <vt:lpstr>Family Home</vt:lpstr>
      <vt:lpstr>Example 1 of Negative Equity family home retained  </vt:lpstr>
      <vt:lpstr>Example 2 of Negative Equity family home  </vt:lpstr>
      <vt:lpstr>Discharge</vt:lpstr>
      <vt:lpstr>PIA v Bankruptcy - Introduction</vt:lpstr>
      <vt:lpstr>Q1: Why is a comparison required?</vt:lpstr>
      <vt:lpstr>Q2. What format should be used?</vt:lpstr>
      <vt:lpstr>Q3. What  are the benefits of using  an approved template?</vt:lpstr>
      <vt:lpstr>Q4. Are there any suggested assumptions to be applied?</vt:lpstr>
      <vt:lpstr>Q5. Are there any scenarios available?</vt:lpstr>
      <vt:lpstr>Q6. What are the common mistakes made?</vt:lpstr>
      <vt:lpstr>Conclusion</vt:lpstr>
      <vt:lpstr>PowerPoint Presentation</vt:lpstr>
    </vt:vector>
  </TitlesOfParts>
  <Company>Department of Justice and Equality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Briefing</dc:title>
  <dc:creator>quinnlx</dc:creator>
  <cp:lastModifiedBy>ryanda</cp:lastModifiedBy>
  <cp:revision>41</cp:revision>
  <cp:lastPrinted>2017-01-26T10:20:25Z</cp:lastPrinted>
  <dcterms:created xsi:type="dcterms:W3CDTF">2015-05-26T15:17:51Z</dcterms:created>
  <dcterms:modified xsi:type="dcterms:W3CDTF">2017-05-29T08:49:36Z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IntOfficeMacros">
    <vt:lpwstr>Disabled</vt:lpwstr>
  </property>
  <property fmtid="{D5CDD505-2E9C-101B-9397-08002B2CF9AE}" pid="3" name="SW_CustomTitle">
    <vt:lpwstr/>
  </property>
</Properties>
</file>