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48" r:id="rId2"/>
  </p:sldMasterIdLst>
  <p:notesMasterIdLst>
    <p:notesMasterId r:id="rId44"/>
  </p:notesMasterIdLst>
  <p:handoutMasterIdLst>
    <p:handoutMasterId r:id="rId45"/>
  </p:handoutMasterIdLst>
  <p:sldIdLst>
    <p:sldId id="256" r:id="rId3"/>
    <p:sldId id="283" r:id="rId4"/>
    <p:sldId id="295" r:id="rId5"/>
    <p:sldId id="289" r:id="rId6"/>
    <p:sldId id="290" r:id="rId7"/>
    <p:sldId id="296" r:id="rId8"/>
    <p:sldId id="291" r:id="rId9"/>
    <p:sldId id="322" r:id="rId10"/>
    <p:sldId id="292" r:id="rId11"/>
    <p:sldId id="293" r:id="rId12"/>
    <p:sldId id="297" r:id="rId13"/>
    <p:sldId id="298" r:id="rId14"/>
    <p:sldId id="301" r:id="rId15"/>
    <p:sldId id="304" r:id="rId16"/>
    <p:sldId id="323" r:id="rId17"/>
    <p:sldId id="325" r:id="rId18"/>
    <p:sldId id="334" r:id="rId19"/>
    <p:sldId id="335" r:id="rId20"/>
    <p:sldId id="336" r:id="rId21"/>
    <p:sldId id="337" r:id="rId22"/>
    <p:sldId id="338" r:id="rId23"/>
    <p:sldId id="339" r:id="rId24"/>
    <p:sldId id="340" r:id="rId25"/>
    <p:sldId id="341" r:id="rId26"/>
    <p:sldId id="342" r:id="rId27"/>
    <p:sldId id="343" r:id="rId28"/>
    <p:sldId id="344" r:id="rId29"/>
    <p:sldId id="345" r:id="rId30"/>
    <p:sldId id="346" r:id="rId31"/>
    <p:sldId id="347" r:id="rId32"/>
    <p:sldId id="348" r:id="rId33"/>
    <p:sldId id="349" r:id="rId34"/>
    <p:sldId id="354" r:id="rId35"/>
    <p:sldId id="350" r:id="rId36"/>
    <p:sldId id="351" r:id="rId37"/>
    <p:sldId id="352" r:id="rId38"/>
    <p:sldId id="353" r:id="rId39"/>
    <p:sldId id="333" r:id="rId40"/>
    <p:sldId id="329" r:id="rId41"/>
    <p:sldId id="317" r:id="rId42"/>
    <p:sldId id="327" r:id="rId43"/>
  </p:sldIdLst>
  <p:sldSz cx="9906000" cy="6858000" type="A4"/>
  <p:notesSz cx="6724650" cy="9774238"/>
  <p:defaultTextStyle>
    <a:defPPr>
      <a:defRPr lang="en-US"/>
    </a:defPPr>
    <a:lvl1pPr algn="l" defTabSz="1071563" rtl="0" fontAlgn="base">
      <a:spcBef>
        <a:spcPct val="0"/>
      </a:spcBef>
      <a:spcAft>
        <a:spcPct val="0"/>
      </a:spcAft>
      <a:defRPr sz="2100" kern="1200">
        <a:solidFill>
          <a:schemeClr val="tx1"/>
        </a:solidFill>
        <a:latin typeface="Arial" charset="0"/>
        <a:ea typeface="+mn-ea"/>
        <a:cs typeface="Arial" charset="0"/>
      </a:defRPr>
    </a:lvl1pPr>
    <a:lvl2pPr marL="534988" indent="-77788" algn="l" defTabSz="1071563" rtl="0" fontAlgn="base">
      <a:spcBef>
        <a:spcPct val="0"/>
      </a:spcBef>
      <a:spcAft>
        <a:spcPct val="0"/>
      </a:spcAft>
      <a:defRPr sz="2100" kern="1200">
        <a:solidFill>
          <a:schemeClr val="tx1"/>
        </a:solidFill>
        <a:latin typeface="Arial" charset="0"/>
        <a:ea typeface="+mn-ea"/>
        <a:cs typeface="Arial" charset="0"/>
      </a:defRPr>
    </a:lvl2pPr>
    <a:lvl3pPr marL="1071563" indent="-157163" algn="l" defTabSz="1071563" rtl="0" fontAlgn="base">
      <a:spcBef>
        <a:spcPct val="0"/>
      </a:spcBef>
      <a:spcAft>
        <a:spcPct val="0"/>
      </a:spcAft>
      <a:defRPr sz="2100" kern="1200">
        <a:solidFill>
          <a:schemeClr val="tx1"/>
        </a:solidFill>
        <a:latin typeface="Arial" charset="0"/>
        <a:ea typeface="+mn-ea"/>
        <a:cs typeface="Arial" charset="0"/>
      </a:defRPr>
    </a:lvl3pPr>
    <a:lvl4pPr marL="1608138" indent="-236538" algn="l" defTabSz="1071563" rtl="0" fontAlgn="base">
      <a:spcBef>
        <a:spcPct val="0"/>
      </a:spcBef>
      <a:spcAft>
        <a:spcPct val="0"/>
      </a:spcAft>
      <a:defRPr sz="2100" kern="1200">
        <a:solidFill>
          <a:schemeClr val="tx1"/>
        </a:solidFill>
        <a:latin typeface="Arial" charset="0"/>
        <a:ea typeface="+mn-ea"/>
        <a:cs typeface="Arial" charset="0"/>
      </a:defRPr>
    </a:lvl4pPr>
    <a:lvl5pPr marL="2144713" indent="-315913" algn="l" defTabSz="1071563" rtl="0" fontAlgn="base">
      <a:spcBef>
        <a:spcPct val="0"/>
      </a:spcBef>
      <a:spcAft>
        <a:spcPct val="0"/>
      </a:spcAft>
      <a:defRPr sz="2100" kern="1200">
        <a:solidFill>
          <a:schemeClr val="tx1"/>
        </a:solidFill>
        <a:latin typeface="Arial" charset="0"/>
        <a:ea typeface="+mn-ea"/>
        <a:cs typeface="Arial" charset="0"/>
      </a:defRPr>
    </a:lvl5pPr>
    <a:lvl6pPr marL="2286000" algn="l" defTabSz="914400" rtl="0" eaLnBrk="1" latinLnBrk="0" hangingPunct="1">
      <a:defRPr sz="2100" kern="1200">
        <a:solidFill>
          <a:schemeClr val="tx1"/>
        </a:solidFill>
        <a:latin typeface="Arial" charset="0"/>
        <a:ea typeface="+mn-ea"/>
        <a:cs typeface="Arial" charset="0"/>
      </a:defRPr>
    </a:lvl6pPr>
    <a:lvl7pPr marL="2743200" algn="l" defTabSz="914400" rtl="0" eaLnBrk="1" latinLnBrk="0" hangingPunct="1">
      <a:defRPr sz="2100" kern="1200">
        <a:solidFill>
          <a:schemeClr val="tx1"/>
        </a:solidFill>
        <a:latin typeface="Arial" charset="0"/>
        <a:ea typeface="+mn-ea"/>
        <a:cs typeface="Arial" charset="0"/>
      </a:defRPr>
    </a:lvl7pPr>
    <a:lvl8pPr marL="3200400" algn="l" defTabSz="914400" rtl="0" eaLnBrk="1" latinLnBrk="0" hangingPunct="1">
      <a:defRPr sz="2100" kern="1200">
        <a:solidFill>
          <a:schemeClr val="tx1"/>
        </a:solidFill>
        <a:latin typeface="Arial" charset="0"/>
        <a:ea typeface="+mn-ea"/>
        <a:cs typeface="Arial" charset="0"/>
      </a:defRPr>
    </a:lvl8pPr>
    <a:lvl9pPr marL="3657600" algn="l" defTabSz="914400" rtl="0" eaLnBrk="1" latinLnBrk="0" hangingPunct="1">
      <a:defRPr sz="21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312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9200"/>
    <a:srgbClr val="24185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67571" autoAdjust="0"/>
  </p:normalViewPr>
  <p:slideViewPr>
    <p:cSldViewPr>
      <p:cViewPr varScale="1">
        <p:scale>
          <a:sx n="62" d="100"/>
          <a:sy n="62" d="100"/>
        </p:scale>
        <p:origin x="1662" y="72"/>
      </p:cViewPr>
      <p:guideLst>
        <p:guide orient="horz" pos="2160"/>
        <p:guide pos="3121"/>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8895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sz="quarter" idx="1"/>
          </p:nvPr>
        </p:nvSpPr>
        <p:spPr>
          <a:xfrm>
            <a:off x="3808413" y="0"/>
            <a:ext cx="2914650" cy="488950"/>
          </a:xfrm>
          <a:prstGeom prst="rect">
            <a:avLst/>
          </a:prstGeom>
        </p:spPr>
        <p:txBody>
          <a:bodyPr vert="horz" lIns="91440" tIns="45720" rIns="91440" bIns="45720" rtlCol="0"/>
          <a:lstStyle>
            <a:lvl1pPr algn="r">
              <a:defRPr sz="1200"/>
            </a:lvl1pPr>
          </a:lstStyle>
          <a:p>
            <a:fld id="{69668613-9386-4B04-B025-3A7E7FEBA953}" type="datetimeFigureOut">
              <a:rPr lang="en-IE" smtClean="0"/>
              <a:pPr/>
              <a:t>29/05/2017</a:t>
            </a:fld>
            <a:endParaRPr lang="en-IE"/>
          </a:p>
        </p:txBody>
      </p:sp>
      <p:sp>
        <p:nvSpPr>
          <p:cNvPr id="4" name="Footer Placeholder 3"/>
          <p:cNvSpPr>
            <a:spLocks noGrp="1"/>
          </p:cNvSpPr>
          <p:nvPr>
            <p:ph type="ftr" sz="quarter" idx="2"/>
          </p:nvPr>
        </p:nvSpPr>
        <p:spPr>
          <a:xfrm>
            <a:off x="0" y="9283700"/>
            <a:ext cx="2914650" cy="488950"/>
          </a:xfrm>
          <a:prstGeom prst="rect">
            <a:avLst/>
          </a:prstGeom>
        </p:spPr>
        <p:txBody>
          <a:bodyPr vert="horz" lIns="91440" tIns="45720" rIns="91440" bIns="45720" rtlCol="0" anchor="b"/>
          <a:lstStyle>
            <a:lvl1pPr algn="l">
              <a:defRPr sz="1200"/>
            </a:lvl1pPr>
          </a:lstStyle>
          <a:p>
            <a:endParaRPr lang="en-IE"/>
          </a:p>
        </p:txBody>
      </p:sp>
      <p:sp>
        <p:nvSpPr>
          <p:cNvPr id="5" name="Slide Number Placeholder 4"/>
          <p:cNvSpPr>
            <a:spLocks noGrp="1"/>
          </p:cNvSpPr>
          <p:nvPr>
            <p:ph type="sldNum" sz="quarter" idx="3"/>
          </p:nvPr>
        </p:nvSpPr>
        <p:spPr>
          <a:xfrm>
            <a:off x="3808413" y="9283700"/>
            <a:ext cx="2914650" cy="488950"/>
          </a:xfrm>
          <a:prstGeom prst="rect">
            <a:avLst/>
          </a:prstGeom>
        </p:spPr>
        <p:txBody>
          <a:bodyPr vert="horz" lIns="91440" tIns="45720" rIns="91440" bIns="45720" rtlCol="0" anchor="b"/>
          <a:lstStyle>
            <a:lvl1pPr algn="r">
              <a:defRPr sz="1200"/>
            </a:lvl1pPr>
          </a:lstStyle>
          <a:p>
            <a:fld id="{969AF29A-C821-4174-9560-FE22F96258AC}" type="slidenum">
              <a:rPr lang="en-IE" smtClean="0"/>
              <a:pPr/>
              <a:t>‹#›</a:t>
            </a:fld>
            <a:endParaRPr lang="en-I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015" cy="488712"/>
          </a:xfrm>
          <a:prstGeom prst="rect">
            <a:avLst/>
          </a:prstGeom>
        </p:spPr>
        <p:txBody>
          <a:bodyPr vert="horz" lIns="91440" tIns="45720" rIns="91440" bIns="45720" rtlCol="0"/>
          <a:lstStyle>
            <a:lvl1pPr algn="l">
              <a:defRPr sz="1200"/>
            </a:lvl1pPr>
          </a:lstStyle>
          <a:p>
            <a:endParaRPr lang="en-IE" dirty="0"/>
          </a:p>
        </p:txBody>
      </p:sp>
      <p:sp>
        <p:nvSpPr>
          <p:cNvPr id="3" name="Date Placeholder 2"/>
          <p:cNvSpPr>
            <a:spLocks noGrp="1"/>
          </p:cNvSpPr>
          <p:nvPr>
            <p:ph type="dt" idx="1"/>
          </p:nvPr>
        </p:nvSpPr>
        <p:spPr>
          <a:xfrm>
            <a:off x="3809079" y="0"/>
            <a:ext cx="2914015" cy="488712"/>
          </a:xfrm>
          <a:prstGeom prst="rect">
            <a:avLst/>
          </a:prstGeom>
        </p:spPr>
        <p:txBody>
          <a:bodyPr vert="horz" lIns="91440" tIns="45720" rIns="91440" bIns="45720" rtlCol="0"/>
          <a:lstStyle>
            <a:lvl1pPr algn="r">
              <a:defRPr sz="1200"/>
            </a:lvl1pPr>
          </a:lstStyle>
          <a:p>
            <a:fld id="{32184835-3BEA-4054-A3AA-DB7FA9893D46}" type="datetimeFigureOut">
              <a:rPr lang="en-IE" smtClean="0"/>
              <a:pPr/>
              <a:t>29/05/2017</a:t>
            </a:fld>
            <a:endParaRPr lang="en-IE" dirty="0"/>
          </a:p>
        </p:txBody>
      </p:sp>
      <p:sp>
        <p:nvSpPr>
          <p:cNvPr id="4" name="Slide Image Placeholder 3"/>
          <p:cNvSpPr>
            <a:spLocks noGrp="1" noRot="1" noChangeAspect="1"/>
          </p:cNvSpPr>
          <p:nvPr>
            <p:ph type="sldImg" idx="2"/>
          </p:nvPr>
        </p:nvSpPr>
        <p:spPr>
          <a:xfrm>
            <a:off x="715963" y="733425"/>
            <a:ext cx="5292725" cy="3665538"/>
          </a:xfrm>
          <a:prstGeom prst="rect">
            <a:avLst/>
          </a:prstGeom>
          <a:noFill/>
          <a:ln w="12700">
            <a:solidFill>
              <a:prstClr val="black"/>
            </a:solidFill>
          </a:ln>
        </p:spPr>
        <p:txBody>
          <a:bodyPr vert="horz" lIns="91440" tIns="45720" rIns="91440" bIns="45720" rtlCol="0" anchor="ctr"/>
          <a:lstStyle/>
          <a:p>
            <a:endParaRPr lang="en-IE" dirty="0"/>
          </a:p>
        </p:txBody>
      </p:sp>
      <p:sp>
        <p:nvSpPr>
          <p:cNvPr id="5" name="Notes Placeholder 4"/>
          <p:cNvSpPr>
            <a:spLocks noGrp="1"/>
          </p:cNvSpPr>
          <p:nvPr>
            <p:ph type="body" sz="quarter" idx="3"/>
          </p:nvPr>
        </p:nvSpPr>
        <p:spPr>
          <a:xfrm>
            <a:off x="672465" y="4642763"/>
            <a:ext cx="5379720" cy="43984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9283830"/>
            <a:ext cx="2914015" cy="488712"/>
          </a:xfrm>
          <a:prstGeom prst="rect">
            <a:avLst/>
          </a:prstGeom>
        </p:spPr>
        <p:txBody>
          <a:bodyPr vert="horz" lIns="91440" tIns="45720" rIns="91440" bIns="45720" rtlCol="0" anchor="b"/>
          <a:lstStyle>
            <a:lvl1pPr algn="l">
              <a:defRPr sz="1200"/>
            </a:lvl1pPr>
          </a:lstStyle>
          <a:p>
            <a:endParaRPr lang="en-IE" dirty="0"/>
          </a:p>
        </p:txBody>
      </p:sp>
      <p:sp>
        <p:nvSpPr>
          <p:cNvPr id="7" name="Slide Number Placeholder 6"/>
          <p:cNvSpPr>
            <a:spLocks noGrp="1"/>
          </p:cNvSpPr>
          <p:nvPr>
            <p:ph type="sldNum" sz="quarter" idx="5"/>
          </p:nvPr>
        </p:nvSpPr>
        <p:spPr>
          <a:xfrm>
            <a:off x="3809079" y="9283830"/>
            <a:ext cx="2914015" cy="488712"/>
          </a:xfrm>
          <a:prstGeom prst="rect">
            <a:avLst/>
          </a:prstGeom>
        </p:spPr>
        <p:txBody>
          <a:bodyPr vert="horz" lIns="91440" tIns="45720" rIns="91440" bIns="45720" rtlCol="0" anchor="b"/>
          <a:lstStyle>
            <a:lvl1pPr algn="r">
              <a:defRPr sz="1200"/>
            </a:lvl1pPr>
          </a:lstStyle>
          <a:p>
            <a:fld id="{1684DDBA-D4A0-481B-9FA6-F1248966E33A}" type="slidenum">
              <a:rPr lang="en-IE" smtClean="0"/>
              <a:pPr/>
              <a:t>‹#›</a:t>
            </a:fld>
            <a:endParaRPr lang="en-IE"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1684DDBA-D4A0-481B-9FA6-F1248966E33A}" type="slidenum">
              <a:rPr lang="en-IE" smtClean="0"/>
              <a:pPr/>
              <a:t>34</a:t>
            </a:fld>
            <a:endParaRPr lang="en-IE" dirty="0"/>
          </a:p>
        </p:txBody>
      </p:sp>
    </p:spTree>
    <p:extLst>
      <p:ext uri="{BB962C8B-B14F-4D97-AF65-F5344CB8AC3E}">
        <p14:creationId xmlns:p14="http://schemas.microsoft.com/office/powerpoint/2010/main" val="29185844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1684DDBA-D4A0-481B-9FA6-F1248966E33A}" type="slidenum">
              <a:rPr lang="en-IE" smtClean="0"/>
              <a:pPr/>
              <a:t>35</a:t>
            </a:fld>
            <a:endParaRPr lang="en-IE" dirty="0"/>
          </a:p>
        </p:txBody>
      </p:sp>
    </p:spTree>
    <p:extLst>
      <p:ext uri="{BB962C8B-B14F-4D97-AF65-F5344CB8AC3E}">
        <p14:creationId xmlns:p14="http://schemas.microsoft.com/office/powerpoint/2010/main" val="3434698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30/05/2017</a:t>
            </a:r>
            <a:endParaRPr lang="en-IE" dirty="0"/>
          </a:p>
        </p:txBody>
      </p:sp>
      <p:sp>
        <p:nvSpPr>
          <p:cNvPr id="3" name="Footer Placeholder 4"/>
          <p:cNvSpPr>
            <a:spLocks noGrp="1"/>
          </p:cNvSpPr>
          <p:nvPr>
            <p:ph type="ftr" sz="quarter" idx="11"/>
          </p:nvPr>
        </p:nvSpPr>
        <p:spPr/>
        <p:txBody>
          <a:bodyPr/>
          <a:lstStyle>
            <a:lvl1pPr>
              <a:defRPr/>
            </a:lvl1pPr>
          </a:lstStyle>
          <a:p>
            <a:pPr>
              <a:defRPr/>
            </a:pPr>
            <a:endParaRPr lang="en-IE" dirty="0"/>
          </a:p>
        </p:txBody>
      </p:sp>
      <p:sp>
        <p:nvSpPr>
          <p:cNvPr id="4" name="Slide Number Placeholder 5"/>
          <p:cNvSpPr>
            <a:spLocks noGrp="1"/>
          </p:cNvSpPr>
          <p:nvPr>
            <p:ph type="sldNum" sz="quarter" idx="12"/>
          </p:nvPr>
        </p:nvSpPr>
        <p:spPr/>
        <p:txBody>
          <a:bodyPr/>
          <a:lstStyle>
            <a:lvl1pPr>
              <a:defRPr/>
            </a:lvl1pPr>
          </a:lstStyle>
          <a:p>
            <a:pPr>
              <a:defRPr/>
            </a:pPr>
            <a:fld id="{B60A96DA-968C-4ADC-87D5-589FFF658D3F}" type="slidenum">
              <a:rPr lang="en-IE"/>
              <a:pPr>
                <a:defRPr/>
              </a:pPr>
              <a:t>‹#›</a:t>
            </a:fld>
            <a:endParaRPr lang="en-I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lvl1pPr algn="ctr">
              <a:defRPr/>
            </a:lvl1pPr>
          </a:lstStyle>
          <a:p>
            <a:r>
              <a:rPr lang="en-US" dirty="0" smtClean="0"/>
              <a:t>Click to edit Master title style</a:t>
            </a:r>
            <a:endParaRPr lang="en-IE" dirty="0"/>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536387" indent="0" algn="ctr">
              <a:buNone/>
              <a:defRPr>
                <a:solidFill>
                  <a:schemeClr val="tx1">
                    <a:tint val="75000"/>
                  </a:schemeClr>
                </a:solidFill>
              </a:defRPr>
            </a:lvl2pPr>
            <a:lvl3pPr marL="1072774" indent="0" algn="ctr">
              <a:buNone/>
              <a:defRPr>
                <a:solidFill>
                  <a:schemeClr val="tx1">
                    <a:tint val="75000"/>
                  </a:schemeClr>
                </a:solidFill>
              </a:defRPr>
            </a:lvl3pPr>
            <a:lvl4pPr marL="1609161" indent="0" algn="ctr">
              <a:buNone/>
              <a:defRPr>
                <a:solidFill>
                  <a:schemeClr val="tx1">
                    <a:tint val="75000"/>
                  </a:schemeClr>
                </a:solidFill>
              </a:defRPr>
            </a:lvl4pPr>
            <a:lvl5pPr marL="2145548" indent="0" algn="ctr">
              <a:buNone/>
              <a:defRPr>
                <a:solidFill>
                  <a:schemeClr val="tx1">
                    <a:tint val="75000"/>
                  </a:schemeClr>
                </a:solidFill>
              </a:defRPr>
            </a:lvl5pPr>
            <a:lvl6pPr marL="2681935" indent="0" algn="ctr">
              <a:buNone/>
              <a:defRPr>
                <a:solidFill>
                  <a:schemeClr val="tx1">
                    <a:tint val="75000"/>
                  </a:schemeClr>
                </a:solidFill>
              </a:defRPr>
            </a:lvl6pPr>
            <a:lvl7pPr marL="3218322" indent="0" algn="ctr">
              <a:buNone/>
              <a:defRPr>
                <a:solidFill>
                  <a:schemeClr val="tx1">
                    <a:tint val="75000"/>
                  </a:schemeClr>
                </a:solidFill>
              </a:defRPr>
            </a:lvl7pPr>
            <a:lvl8pPr marL="3754709" indent="0" algn="ctr">
              <a:buNone/>
              <a:defRPr>
                <a:solidFill>
                  <a:schemeClr val="tx1">
                    <a:tint val="75000"/>
                  </a:schemeClr>
                </a:solidFill>
              </a:defRPr>
            </a:lvl8pPr>
            <a:lvl9pPr marL="4291096"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lvl1pPr>
              <a:defRPr/>
            </a:lvl1pPr>
          </a:lstStyle>
          <a:p>
            <a:pPr>
              <a:defRPr/>
            </a:pPr>
            <a:r>
              <a:rPr lang="en-US" smtClean="0"/>
              <a:t>30/05/2017</a:t>
            </a:r>
            <a:endParaRPr lang="en-IE" dirty="0"/>
          </a:p>
        </p:txBody>
      </p:sp>
      <p:sp>
        <p:nvSpPr>
          <p:cNvPr id="5" name="Footer Placeholder 4"/>
          <p:cNvSpPr>
            <a:spLocks noGrp="1"/>
          </p:cNvSpPr>
          <p:nvPr>
            <p:ph type="ftr" sz="quarter" idx="11"/>
          </p:nvPr>
        </p:nvSpPr>
        <p:spPr/>
        <p:txBody>
          <a:bodyPr/>
          <a:lstStyle>
            <a:lvl1pPr>
              <a:defRPr/>
            </a:lvl1pPr>
          </a:lstStyle>
          <a:p>
            <a:pPr>
              <a:defRPr/>
            </a:pPr>
            <a:endParaRPr lang="en-IE" dirty="0"/>
          </a:p>
        </p:txBody>
      </p:sp>
      <p:sp>
        <p:nvSpPr>
          <p:cNvPr id="6" name="Slide Number Placeholder 5"/>
          <p:cNvSpPr>
            <a:spLocks noGrp="1"/>
          </p:cNvSpPr>
          <p:nvPr>
            <p:ph type="sldNum" sz="quarter" idx="12"/>
          </p:nvPr>
        </p:nvSpPr>
        <p:spPr/>
        <p:txBody>
          <a:bodyPr/>
          <a:lstStyle>
            <a:lvl1pPr>
              <a:defRPr/>
            </a:lvl1pPr>
          </a:lstStyle>
          <a:p>
            <a:pPr>
              <a:defRPr/>
            </a:pPr>
            <a:fld id="{2EBB38AB-7FD2-42CC-BC84-B66460F0B969}" type="slidenum">
              <a:rPr lang="en-IE"/>
              <a:pPr>
                <a:defRPr/>
              </a:pPr>
              <a:t>‹#›</a:t>
            </a:fld>
            <a:endParaRPr lang="en-I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cxnSp>
        <p:nvCxnSpPr>
          <p:cNvPr id="4" name="Straight Connector 3"/>
          <p:cNvCxnSpPr>
            <a:cxnSpLocks noChangeShapeType="1"/>
          </p:cNvCxnSpPr>
          <p:nvPr/>
        </p:nvCxnSpPr>
        <p:spPr bwMode="auto">
          <a:xfrm>
            <a:off x="506413" y="908050"/>
            <a:ext cx="2339975" cy="0"/>
          </a:xfrm>
          <a:prstGeom prst="line">
            <a:avLst/>
          </a:prstGeom>
          <a:noFill/>
          <a:ln w="38100" algn="ctr">
            <a:solidFill>
              <a:srgbClr val="F39200"/>
            </a:solidFill>
            <a:round/>
            <a:headEnd/>
            <a:tailEnd/>
          </a:ln>
          <a:effectLst>
            <a:outerShdw dist="23000" dir="5400000" rotWithShape="0">
              <a:srgbClr val="000000">
                <a:alpha val="34999"/>
              </a:srgbClr>
            </a:outerShdw>
          </a:effectLst>
        </p:spPr>
      </p:cxnSp>
      <p:cxnSp>
        <p:nvCxnSpPr>
          <p:cNvPr id="5" name="Straight Connector 4"/>
          <p:cNvCxnSpPr/>
          <p:nvPr/>
        </p:nvCxnSpPr>
        <p:spPr>
          <a:xfrm>
            <a:off x="2846388" y="908050"/>
            <a:ext cx="2339975" cy="0"/>
          </a:xfrm>
          <a:prstGeom prst="line">
            <a:avLst/>
          </a:prstGeom>
          <a:ln/>
        </p:spPr>
        <p:style>
          <a:lnRef idx="3">
            <a:schemeClr val="accent4"/>
          </a:lnRef>
          <a:fillRef idx="0">
            <a:schemeClr val="accent4"/>
          </a:fillRef>
          <a:effectRef idx="2">
            <a:schemeClr val="accent4"/>
          </a:effectRef>
          <a:fontRef idx="minor">
            <a:schemeClr val="tx1"/>
          </a:fontRef>
        </p:style>
      </p:cxnSp>
      <p:cxnSp>
        <p:nvCxnSpPr>
          <p:cNvPr id="6" name="Straight Connector 5"/>
          <p:cNvCxnSpPr/>
          <p:nvPr/>
        </p:nvCxnSpPr>
        <p:spPr>
          <a:xfrm>
            <a:off x="5186363" y="908050"/>
            <a:ext cx="4213225" cy="0"/>
          </a:xfrm>
          <a:prstGeom prst="line">
            <a:avLst/>
          </a:prstGeom>
          <a:ln/>
        </p:spPr>
        <p:style>
          <a:lnRef idx="3">
            <a:schemeClr val="accent1"/>
          </a:lnRef>
          <a:fillRef idx="0">
            <a:schemeClr val="accent1"/>
          </a:fillRef>
          <a:effectRef idx="2">
            <a:schemeClr val="accent1"/>
          </a:effectRef>
          <a:fontRef idx="minor">
            <a:schemeClr val="tx1"/>
          </a:fontRef>
        </p:style>
      </p:cxnSp>
      <p:cxnSp>
        <p:nvCxnSpPr>
          <p:cNvPr id="7" name="Straight Connector 6"/>
          <p:cNvCxnSpPr>
            <a:cxnSpLocks noChangeShapeType="1"/>
          </p:cNvCxnSpPr>
          <p:nvPr userDrawn="1"/>
        </p:nvCxnSpPr>
        <p:spPr bwMode="auto">
          <a:xfrm>
            <a:off x="506413" y="6213475"/>
            <a:ext cx="2339975" cy="0"/>
          </a:xfrm>
          <a:prstGeom prst="line">
            <a:avLst/>
          </a:prstGeom>
          <a:noFill/>
          <a:ln w="76200" algn="ctr">
            <a:solidFill>
              <a:srgbClr val="F39200"/>
            </a:solidFill>
            <a:round/>
            <a:headEnd/>
            <a:tailEnd/>
          </a:ln>
          <a:effectLst>
            <a:outerShdw dist="23000" dir="5400000" rotWithShape="0">
              <a:srgbClr val="000000">
                <a:alpha val="34999"/>
              </a:srgbClr>
            </a:outerShdw>
          </a:effectLst>
        </p:spPr>
      </p:cxnSp>
      <p:cxnSp>
        <p:nvCxnSpPr>
          <p:cNvPr id="8" name="Straight Connector 7"/>
          <p:cNvCxnSpPr/>
          <p:nvPr userDrawn="1"/>
        </p:nvCxnSpPr>
        <p:spPr>
          <a:xfrm>
            <a:off x="2846388" y="6213475"/>
            <a:ext cx="2341562" cy="0"/>
          </a:xfrm>
          <a:prstGeom prst="line">
            <a:avLst/>
          </a:prstGeom>
          <a:ln w="76200"/>
        </p:spPr>
        <p:style>
          <a:lnRef idx="3">
            <a:schemeClr val="accent4"/>
          </a:lnRef>
          <a:fillRef idx="0">
            <a:schemeClr val="accent4"/>
          </a:fillRef>
          <a:effectRef idx="2">
            <a:schemeClr val="accent4"/>
          </a:effectRef>
          <a:fontRef idx="minor">
            <a:schemeClr val="tx1"/>
          </a:fontRef>
        </p:style>
      </p:cxnSp>
      <p:cxnSp>
        <p:nvCxnSpPr>
          <p:cNvPr id="9" name="Straight Connector 8"/>
          <p:cNvCxnSpPr/>
          <p:nvPr userDrawn="1"/>
        </p:nvCxnSpPr>
        <p:spPr>
          <a:xfrm>
            <a:off x="5187950" y="6213475"/>
            <a:ext cx="2338388" cy="0"/>
          </a:xfrm>
          <a:prstGeom prst="line">
            <a:avLst/>
          </a:prstGeom>
          <a:ln w="76200"/>
        </p:spPr>
        <p:style>
          <a:lnRef idx="3">
            <a:schemeClr val="accent1"/>
          </a:lnRef>
          <a:fillRef idx="0">
            <a:schemeClr val="accent1"/>
          </a:fillRef>
          <a:effectRef idx="2">
            <a:schemeClr val="accent1"/>
          </a:effectRef>
          <a:fontRef idx="minor">
            <a:schemeClr val="tx1"/>
          </a:fontRef>
        </p:style>
      </p:cxnSp>
      <p:pic>
        <p:nvPicPr>
          <p:cNvPr id="10" name="Picture 15" descr="ISI_logo_Final_no_words.png"/>
          <p:cNvPicPr>
            <a:picLocks noChangeAspect="1"/>
          </p:cNvPicPr>
          <p:nvPr userDrawn="1"/>
        </p:nvPicPr>
        <p:blipFill>
          <a:blip r:embed="rId2" cstate="print"/>
          <a:srcRect/>
          <a:stretch>
            <a:fillRect/>
          </a:stretch>
        </p:blipFill>
        <p:spPr bwMode="auto">
          <a:xfrm>
            <a:off x="8324850" y="5764213"/>
            <a:ext cx="989013" cy="97790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a:xfrm>
            <a:off x="495301" y="1124745"/>
            <a:ext cx="8915400" cy="4320480"/>
          </a:xfrm>
        </p:spPr>
        <p:txBody>
          <a:bodyPr/>
          <a:lstStyle>
            <a:lvl3pPr>
              <a:defRPr>
                <a:solidFill>
                  <a:srgbClr val="24185C"/>
                </a:solidFill>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E" dirty="0"/>
          </a:p>
        </p:txBody>
      </p:sp>
      <p:sp>
        <p:nvSpPr>
          <p:cNvPr id="11" name="Date Placeholder 3"/>
          <p:cNvSpPr>
            <a:spLocks noGrp="1"/>
          </p:cNvSpPr>
          <p:nvPr>
            <p:ph type="dt" sz="half" idx="10"/>
          </p:nvPr>
        </p:nvSpPr>
        <p:spPr/>
        <p:txBody>
          <a:bodyPr/>
          <a:lstStyle>
            <a:lvl1pPr>
              <a:defRPr/>
            </a:lvl1pPr>
          </a:lstStyle>
          <a:p>
            <a:pPr>
              <a:defRPr/>
            </a:pPr>
            <a:r>
              <a:rPr lang="en-US" smtClean="0"/>
              <a:t>30/05/2017</a:t>
            </a:r>
            <a:endParaRPr lang="en-IE" dirty="0"/>
          </a:p>
        </p:txBody>
      </p:sp>
      <p:sp>
        <p:nvSpPr>
          <p:cNvPr id="12" name="Footer Placeholder 4"/>
          <p:cNvSpPr>
            <a:spLocks noGrp="1"/>
          </p:cNvSpPr>
          <p:nvPr>
            <p:ph type="ftr" sz="quarter" idx="11"/>
          </p:nvPr>
        </p:nvSpPr>
        <p:spPr/>
        <p:txBody>
          <a:bodyPr/>
          <a:lstStyle>
            <a:lvl1pPr>
              <a:defRPr/>
            </a:lvl1pPr>
          </a:lstStyle>
          <a:p>
            <a:pPr>
              <a:defRPr/>
            </a:pPr>
            <a:endParaRPr lang="en-IE" dirty="0"/>
          </a:p>
        </p:txBody>
      </p:sp>
      <p:sp>
        <p:nvSpPr>
          <p:cNvPr id="13" name="Slide Number Placeholder 5"/>
          <p:cNvSpPr>
            <a:spLocks noGrp="1"/>
          </p:cNvSpPr>
          <p:nvPr>
            <p:ph type="sldNum" sz="quarter" idx="12"/>
          </p:nvPr>
        </p:nvSpPr>
        <p:spPr/>
        <p:txBody>
          <a:bodyPr/>
          <a:lstStyle>
            <a:lvl1pPr>
              <a:defRPr/>
            </a:lvl1pPr>
          </a:lstStyle>
          <a:p>
            <a:pPr>
              <a:defRPr/>
            </a:pPr>
            <a:fld id="{650ACD95-5BC0-4022-A8A5-9E64F71E9291}" type="slidenum">
              <a:rPr lang="en-IE"/>
              <a:pPr>
                <a:defRPr/>
              </a:pPr>
              <a:t>‹#›</a:t>
            </a:fld>
            <a:endParaRPr lang="en-I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5" y="4406902"/>
            <a:ext cx="8420100" cy="1254348"/>
          </a:xfrm>
        </p:spPr>
        <p:txBody>
          <a:bodyPr anchor="t"/>
          <a:lstStyle>
            <a:lvl1pPr algn="l">
              <a:defRPr sz="4700" b="1" cap="all"/>
            </a:lvl1pPr>
          </a:lstStyle>
          <a:p>
            <a:r>
              <a:rPr lang="en-US" smtClean="0"/>
              <a:t>Click to edit Master title style</a:t>
            </a:r>
            <a:endParaRPr lang="en-IE" dirty="0"/>
          </a:p>
        </p:txBody>
      </p:sp>
      <p:sp>
        <p:nvSpPr>
          <p:cNvPr id="3" name="Text Placeholder 2"/>
          <p:cNvSpPr>
            <a:spLocks noGrp="1"/>
          </p:cNvSpPr>
          <p:nvPr>
            <p:ph type="body" idx="1"/>
          </p:nvPr>
        </p:nvSpPr>
        <p:spPr>
          <a:xfrm>
            <a:off x="782505" y="2906713"/>
            <a:ext cx="8420100" cy="1500187"/>
          </a:xfrm>
        </p:spPr>
        <p:txBody>
          <a:bodyPr anchor="b"/>
          <a:lstStyle>
            <a:lvl1pPr marL="0" indent="0">
              <a:buNone/>
              <a:defRPr sz="2300">
                <a:solidFill>
                  <a:schemeClr val="tx1">
                    <a:tint val="75000"/>
                  </a:schemeClr>
                </a:solidFill>
              </a:defRPr>
            </a:lvl1pPr>
            <a:lvl2pPr marL="536387" indent="0">
              <a:buNone/>
              <a:defRPr sz="2100">
                <a:solidFill>
                  <a:schemeClr val="tx1">
                    <a:tint val="75000"/>
                  </a:schemeClr>
                </a:solidFill>
              </a:defRPr>
            </a:lvl2pPr>
            <a:lvl3pPr marL="1072774" indent="0">
              <a:buNone/>
              <a:defRPr sz="1900">
                <a:solidFill>
                  <a:schemeClr val="tx1">
                    <a:tint val="75000"/>
                  </a:schemeClr>
                </a:solidFill>
              </a:defRPr>
            </a:lvl3pPr>
            <a:lvl4pPr marL="1609161" indent="0">
              <a:buNone/>
              <a:defRPr sz="1600">
                <a:solidFill>
                  <a:schemeClr val="tx1">
                    <a:tint val="75000"/>
                  </a:schemeClr>
                </a:solidFill>
              </a:defRPr>
            </a:lvl4pPr>
            <a:lvl5pPr marL="2145548" indent="0">
              <a:buNone/>
              <a:defRPr sz="1600">
                <a:solidFill>
                  <a:schemeClr val="tx1">
                    <a:tint val="75000"/>
                  </a:schemeClr>
                </a:solidFill>
              </a:defRPr>
            </a:lvl5pPr>
            <a:lvl6pPr marL="2681935" indent="0">
              <a:buNone/>
              <a:defRPr sz="1600">
                <a:solidFill>
                  <a:schemeClr val="tx1">
                    <a:tint val="75000"/>
                  </a:schemeClr>
                </a:solidFill>
              </a:defRPr>
            </a:lvl6pPr>
            <a:lvl7pPr marL="3218322" indent="0">
              <a:buNone/>
              <a:defRPr sz="1600">
                <a:solidFill>
                  <a:schemeClr val="tx1">
                    <a:tint val="75000"/>
                  </a:schemeClr>
                </a:solidFill>
              </a:defRPr>
            </a:lvl7pPr>
            <a:lvl8pPr marL="3754709" indent="0">
              <a:buNone/>
              <a:defRPr sz="1600">
                <a:solidFill>
                  <a:schemeClr val="tx1">
                    <a:tint val="75000"/>
                  </a:schemeClr>
                </a:solidFill>
              </a:defRPr>
            </a:lvl8pPr>
            <a:lvl9pPr marL="4291096" indent="0">
              <a:buNone/>
              <a:defRPr sz="16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30/05/2017</a:t>
            </a:r>
            <a:endParaRPr lang="en-IE" dirty="0"/>
          </a:p>
        </p:txBody>
      </p:sp>
      <p:sp>
        <p:nvSpPr>
          <p:cNvPr id="5" name="Footer Placeholder 4"/>
          <p:cNvSpPr>
            <a:spLocks noGrp="1"/>
          </p:cNvSpPr>
          <p:nvPr>
            <p:ph type="ftr" sz="quarter" idx="11"/>
          </p:nvPr>
        </p:nvSpPr>
        <p:spPr/>
        <p:txBody>
          <a:bodyPr/>
          <a:lstStyle>
            <a:lvl1pPr>
              <a:defRPr/>
            </a:lvl1pPr>
          </a:lstStyle>
          <a:p>
            <a:pPr>
              <a:defRPr/>
            </a:pPr>
            <a:endParaRPr lang="en-IE" dirty="0"/>
          </a:p>
        </p:txBody>
      </p:sp>
      <p:sp>
        <p:nvSpPr>
          <p:cNvPr id="6" name="Slide Number Placeholder 5"/>
          <p:cNvSpPr>
            <a:spLocks noGrp="1"/>
          </p:cNvSpPr>
          <p:nvPr>
            <p:ph type="sldNum" sz="quarter" idx="12"/>
          </p:nvPr>
        </p:nvSpPr>
        <p:spPr/>
        <p:txBody>
          <a:bodyPr/>
          <a:lstStyle>
            <a:lvl1pPr>
              <a:defRPr/>
            </a:lvl1pPr>
          </a:lstStyle>
          <a:p>
            <a:pPr>
              <a:defRPr/>
            </a:pPr>
            <a:fld id="{15A33BC8-143A-4D8D-8DCC-33240118DE2A}" type="slidenum">
              <a:rPr lang="en-IE"/>
              <a:pPr>
                <a:defRPr/>
              </a:pPr>
              <a:t>‹#›</a:t>
            </a:fld>
            <a:endParaRPr lang="en-I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95301" y="1600201"/>
            <a:ext cx="4375150" cy="3989040"/>
          </a:xfrm>
        </p:spPr>
        <p:txBody>
          <a:bodyPr/>
          <a:lstStyle>
            <a:lvl1pPr>
              <a:defRPr sz="3300"/>
            </a:lvl1pPr>
            <a:lvl2pPr>
              <a:defRPr sz="2800"/>
            </a:lvl2pPr>
            <a:lvl3pPr>
              <a:defRPr sz="23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5035550" y="1600201"/>
            <a:ext cx="4375150" cy="3989040"/>
          </a:xfrm>
        </p:spPr>
        <p:txBody>
          <a:bodyPr/>
          <a:lstStyle>
            <a:lvl1pPr>
              <a:defRPr sz="3300"/>
            </a:lvl1pPr>
            <a:lvl2pPr>
              <a:defRPr sz="2800"/>
            </a:lvl2pPr>
            <a:lvl3pPr>
              <a:defRPr sz="23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3"/>
          <p:cNvSpPr>
            <a:spLocks noGrp="1"/>
          </p:cNvSpPr>
          <p:nvPr>
            <p:ph type="dt" sz="half" idx="10"/>
          </p:nvPr>
        </p:nvSpPr>
        <p:spPr/>
        <p:txBody>
          <a:bodyPr/>
          <a:lstStyle>
            <a:lvl1pPr>
              <a:defRPr/>
            </a:lvl1pPr>
          </a:lstStyle>
          <a:p>
            <a:pPr>
              <a:defRPr/>
            </a:pPr>
            <a:r>
              <a:rPr lang="en-US" smtClean="0"/>
              <a:t>30/05/2017</a:t>
            </a:r>
            <a:endParaRPr lang="en-IE" dirty="0"/>
          </a:p>
        </p:txBody>
      </p:sp>
      <p:sp>
        <p:nvSpPr>
          <p:cNvPr id="6" name="Footer Placeholder 4"/>
          <p:cNvSpPr>
            <a:spLocks noGrp="1"/>
          </p:cNvSpPr>
          <p:nvPr>
            <p:ph type="ftr" sz="quarter" idx="11"/>
          </p:nvPr>
        </p:nvSpPr>
        <p:spPr/>
        <p:txBody>
          <a:bodyPr/>
          <a:lstStyle>
            <a:lvl1pPr>
              <a:defRPr/>
            </a:lvl1pPr>
          </a:lstStyle>
          <a:p>
            <a:pPr>
              <a:defRPr/>
            </a:pPr>
            <a:endParaRPr lang="en-IE" dirty="0"/>
          </a:p>
        </p:txBody>
      </p:sp>
      <p:sp>
        <p:nvSpPr>
          <p:cNvPr id="7" name="Slide Number Placeholder 5"/>
          <p:cNvSpPr>
            <a:spLocks noGrp="1"/>
          </p:cNvSpPr>
          <p:nvPr>
            <p:ph type="sldNum" sz="quarter" idx="12"/>
          </p:nvPr>
        </p:nvSpPr>
        <p:spPr/>
        <p:txBody>
          <a:bodyPr/>
          <a:lstStyle>
            <a:lvl1pPr>
              <a:defRPr/>
            </a:lvl1pPr>
          </a:lstStyle>
          <a:p>
            <a:pPr>
              <a:defRPr/>
            </a:pPr>
            <a:fld id="{9B6634C7-1479-4060-9D42-5FC08DD96EF4}" type="slidenum">
              <a:rPr lang="en-IE"/>
              <a:pPr>
                <a:defRPr/>
              </a:pPr>
              <a:t>‹#›</a:t>
            </a:fld>
            <a:endParaRPr lang="en-I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95299" y="1535113"/>
            <a:ext cx="4376871" cy="639763"/>
          </a:xfrm>
        </p:spPr>
        <p:txBody>
          <a:bodyPr anchor="b"/>
          <a:lstStyle>
            <a:lvl1pPr marL="0" indent="0">
              <a:buNone/>
              <a:defRPr sz="2800" b="1"/>
            </a:lvl1pPr>
            <a:lvl2pPr marL="536387" indent="0">
              <a:buNone/>
              <a:defRPr sz="2300" b="1"/>
            </a:lvl2pPr>
            <a:lvl3pPr marL="1072774" indent="0">
              <a:buNone/>
              <a:defRPr sz="2100" b="1"/>
            </a:lvl3pPr>
            <a:lvl4pPr marL="1609161" indent="0">
              <a:buNone/>
              <a:defRPr sz="1900" b="1"/>
            </a:lvl4pPr>
            <a:lvl5pPr marL="2145548" indent="0">
              <a:buNone/>
              <a:defRPr sz="1900" b="1"/>
            </a:lvl5pPr>
            <a:lvl6pPr marL="2681935" indent="0">
              <a:buNone/>
              <a:defRPr sz="1900" b="1"/>
            </a:lvl6pPr>
            <a:lvl7pPr marL="3218322" indent="0">
              <a:buNone/>
              <a:defRPr sz="1900" b="1"/>
            </a:lvl7pPr>
            <a:lvl8pPr marL="3754709" indent="0">
              <a:buNone/>
              <a:defRPr sz="1900" b="1"/>
            </a:lvl8pPr>
            <a:lvl9pPr marL="4291096" indent="0">
              <a:buNone/>
              <a:defRPr sz="1900" b="1"/>
            </a:lvl9pPr>
          </a:lstStyle>
          <a:p>
            <a:pPr lvl="0"/>
            <a:r>
              <a:rPr lang="en-US" smtClean="0"/>
              <a:t>Click to edit Master text styles</a:t>
            </a:r>
          </a:p>
        </p:txBody>
      </p:sp>
      <p:sp>
        <p:nvSpPr>
          <p:cNvPr id="4" name="Content Placeholder 3"/>
          <p:cNvSpPr>
            <a:spLocks noGrp="1"/>
          </p:cNvSpPr>
          <p:nvPr>
            <p:ph sz="half" idx="2"/>
          </p:nvPr>
        </p:nvSpPr>
        <p:spPr>
          <a:xfrm>
            <a:off x="495299" y="2174875"/>
            <a:ext cx="4376871" cy="3951288"/>
          </a:xfrm>
        </p:spPr>
        <p:txBody>
          <a:bodyPr/>
          <a:lstStyle>
            <a:lvl1pPr>
              <a:defRPr sz="2800"/>
            </a:lvl1pPr>
            <a:lvl2pPr>
              <a:defRPr sz="2300"/>
            </a:lvl2pPr>
            <a:lvl3pPr>
              <a:defRPr sz="21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5032111" y="1535113"/>
            <a:ext cx="4378590" cy="639763"/>
          </a:xfrm>
        </p:spPr>
        <p:txBody>
          <a:bodyPr anchor="b"/>
          <a:lstStyle>
            <a:lvl1pPr marL="0" indent="0">
              <a:buNone/>
              <a:defRPr sz="2800" b="1"/>
            </a:lvl1pPr>
            <a:lvl2pPr marL="536387" indent="0">
              <a:buNone/>
              <a:defRPr sz="2300" b="1"/>
            </a:lvl2pPr>
            <a:lvl3pPr marL="1072774" indent="0">
              <a:buNone/>
              <a:defRPr sz="2100" b="1"/>
            </a:lvl3pPr>
            <a:lvl4pPr marL="1609161" indent="0">
              <a:buNone/>
              <a:defRPr sz="1900" b="1"/>
            </a:lvl4pPr>
            <a:lvl5pPr marL="2145548" indent="0">
              <a:buNone/>
              <a:defRPr sz="1900" b="1"/>
            </a:lvl5pPr>
            <a:lvl6pPr marL="2681935" indent="0">
              <a:buNone/>
              <a:defRPr sz="1900" b="1"/>
            </a:lvl6pPr>
            <a:lvl7pPr marL="3218322" indent="0">
              <a:buNone/>
              <a:defRPr sz="1900" b="1"/>
            </a:lvl7pPr>
            <a:lvl8pPr marL="3754709" indent="0">
              <a:buNone/>
              <a:defRPr sz="1900" b="1"/>
            </a:lvl8pPr>
            <a:lvl9pPr marL="4291096" indent="0">
              <a:buNone/>
              <a:defRPr sz="1900" b="1"/>
            </a:lvl9pPr>
          </a:lstStyle>
          <a:p>
            <a:pPr lvl="0"/>
            <a:r>
              <a:rPr lang="en-US" smtClean="0"/>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800"/>
            </a:lvl1pPr>
            <a:lvl2pPr>
              <a:defRPr sz="2300"/>
            </a:lvl2pPr>
            <a:lvl3pPr>
              <a:defRPr sz="21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3"/>
          <p:cNvSpPr>
            <a:spLocks noGrp="1"/>
          </p:cNvSpPr>
          <p:nvPr>
            <p:ph type="dt" sz="half" idx="10"/>
          </p:nvPr>
        </p:nvSpPr>
        <p:spPr/>
        <p:txBody>
          <a:bodyPr/>
          <a:lstStyle>
            <a:lvl1pPr>
              <a:defRPr/>
            </a:lvl1pPr>
          </a:lstStyle>
          <a:p>
            <a:pPr>
              <a:defRPr/>
            </a:pPr>
            <a:r>
              <a:rPr lang="en-US" smtClean="0"/>
              <a:t>30/05/2017</a:t>
            </a:r>
            <a:endParaRPr lang="en-IE" dirty="0"/>
          </a:p>
        </p:txBody>
      </p:sp>
      <p:sp>
        <p:nvSpPr>
          <p:cNvPr id="8" name="Footer Placeholder 4"/>
          <p:cNvSpPr>
            <a:spLocks noGrp="1"/>
          </p:cNvSpPr>
          <p:nvPr>
            <p:ph type="ftr" sz="quarter" idx="11"/>
          </p:nvPr>
        </p:nvSpPr>
        <p:spPr/>
        <p:txBody>
          <a:bodyPr/>
          <a:lstStyle>
            <a:lvl1pPr>
              <a:defRPr/>
            </a:lvl1pPr>
          </a:lstStyle>
          <a:p>
            <a:pPr>
              <a:defRPr/>
            </a:pPr>
            <a:endParaRPr lang="en-IE" dirty="0"/>
          </a:p>
        </p:txBody>
      </p:sp>
      <p:sp>
        <p:nvSpPr>
          <p:cNvPr id="9" name="Slide Number Placeholder 5"/>
          <p:cNvSpPr>
            <a:spLocks noGrp="1"/>
          </p:cNvSpPr>
          <p:nvPr>
            <p:ph type="sldNum" sz="quarter" idx="12"/>
          </p:nvPr>
        </p:nvSpPr>
        <p:spPr/>
        <p:txBody>
          <a:bodyPr/>
          <a:lstStyle>
            <a:lvl1pPr>
              <a:defRPr/>
            </a:lvl1pPr>
          </a:lstStyle>
          <a:p>
            <a:pPr>
              <a:defRPr/>
            </a:pPr>
            <a:fld id="{D94908EC-93C9-47E4-935E-5DB13BA37C40}" type="slidenum">
              <a:rPr lang="en-IE"/>
              <a:pPr>
                <a:defRPr/>
              </a:pPr>
              <a:t>‹#›</a:t>
            </a:fld>
            <a:endParaRPr lang="en-I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1" y="273050"/>
            <a:ext cx="3259005" cy="491655"/>
          </a:xfrm>
        </p:spPr>
        <p:txBody>
          <a:bodyPr anchor="b"/>
          <a:lstStyle>
            <a:lvl1pPr algn="l">
              <a:defRPr sz="2100" b="1"/>
            </a:lvl1pPr>
          </a:lstStyle>
          <a:p>
            <a:r>
              <a:rPr lang="en-US" smtClean="0"/>
              <a:t>Click to edit Master title style</a:t>
            </a:r>
            <a:endParaRPr lang="en-IE" dirty="0"/>
          </a:p>
        </p:txBody>
      </p:sp>
      <p:sp>
        <p:nvSpPr>
          <p:cNvPr id="3" name="Content Placeholder 2"/>
          <p:cNvSpPr>
            <a:spLocks noGrp="1"/>
          </p:cNvSpPr>
          <p:nvPr>
            <p:ph idx="1"/>
          </p:nvPr>
        </p:nvSpPr>
        <p:spPr>
          <a:xfrm>
            <a:off x="3872971" y="1052737"/>
            <a:ext cx="5537729" cy="5073427"/>
          </a:xfrm>
        </p:spPr>
        <p:txBody>
          <a:bodyPr>
            <a:normAutofit/>
          </a:bodyPr>
          <a:lstStyle>
            <a:lvl1pPr>
              <a:defRPr sz="2100"/>
            </a:lvl1pPr>
            <a:lvl2pPr>
              <a:defRPr sz="2100"/>
            </a:lvl2pPr>
            <a:lvl3pPr>
              <a:defRPr sz="2100"/>
            </a:lvl3pPr>
            <a:lvl4pPr>
              <a:defRPr sz="2100"/>
            </a:lvl4pPr>
            <a:lvl5pPr>
              <a:defRPr sz="21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dirty="0"/>
          </a:p>
        </p:txBody>
      </p:sp>
      <p:sp>
        <p:nvSpPr>
          <p:cNvPr id="4" name="Text Placeholder 3"/>
          <p:cNvSpPr>
            <a:spLocks noGrp="1"/>
          </p:cNvSpPr>
          <p:nvPr>
            <p:ph type="body" sz="half" idx="2"/>
          </p:nvPr>
        </p:nvSpPr>
        <p:spPr>
          <a:xfrm>
            <a:off x="495301" y="1052737"/>
            <a:ext cx="3259005" cy="5073427"/>
          </a:xfrm>
        </p:spPr>
        <p:txBody>
          <a:bodyPr/>
          <a:lstStyle>
            <a:lvl1pPr marL="0" indent="0">
              <a:buNone/>
              <a:defRPr sz="1600"/>
            </a:lvl1pPr>
            <a:lvl2pPr marL="536387" indent="0">
              <a:buNone/>
              <a:defRPr sz="1400"/>
            </a:lvl2pPr>
            <a:lvl3pPr marL="1072774" indent="0">
              <a:buNone/>
              <a:defRPr sz="1200"/>
            </a:lvl3pPr>
            <a:lvl4pPr marL="1609161" indent="0">
              <a:buNone/>
              <a:defRPr sz="1100"/>
            </a:lvl4pPr>
            <a:lvl5pPr marL="2145548" indent="0">
              <a:buNone/>
              <a:defRPr sz="1100"/>
            </a:lvl5pPr>
            <a:lvl6pPr marL="2681935" indent="0">
              <a:buNone/>
              <a:defRPr sz="1100"/>
            </a:lvl6pPr>
            <a:lvl7pPr marL="3218322" indent="0">
              <a:buNone/>
              <a:defRPr sz="1100"/>
            </a:lvl7pPr>
            <a:lvl8pPr marL="3754709" indent="0">
              <a:buNone/>
              <a:defRPr sz="1100"/>
            </a:lvl8pPr>
            <a:lvl9pPr marL="4291096" indent="0">
              <a:buNone/>
              <a:defRPr sz="11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30/05/2017</a:t>
            </a:r>
            <a:endParaRPr lang="en-IE" dirty="0"/>
          </a:p>
        </p:txBody>
      </p:sp>
      <p:sp>
        <p:nvSpPr>
          <p:cNvPr id="6" name="Footer Placeholder 4"/>
          <p:cNvSpPr>
            <a:spLocks noGrp="1"/>
          </p:cNvSpPr>
          <p:nvPr>
            <p:ph type="ftr" sz="quarter" idx="11"/>
          </p:nvPr>
        </p:nvSpPr>
        <p:spPr/>
        <p:txBody>
          <a:bodyPr/>
          <a:lstStyle>
            <a:lvl1pPr>
              <a:defRPr/>
            </a:lvl1pPr>
          </a:lstStyle>
          <a:p>
            <a:pPr>
              <a:defRPr/>
            </a:pPr>
            <a:endParaRPr lang="en-IE" dirty="0"/>
          </a:p>
        </p:txBody>
      </p:sp>
      <p:sp>
        <p:nvSpPr>
          <p:cNvPr id="7" name="Slide Number Placeholder 5"/>
          <p:cNvSpPr>
            <a:spLocks noGrp="1"/>
          </p:cNvSpPr>
          <p:nvPr>
            <p:ph type="sldNum" sz="quarter" idx="12"/>
          </p:nvPr>
        </p:nvSpPr>
        <p:spPr/>
        <p:txBody>
          <a:bodyPr/>
          <a:lstStyle>
            <a:lvl1pPr>
              <a:defRPr/>
            </a:lvl1pPr>
          </a:lstStyle>
          <a:p>
            <a:pPr>
              <a:defRPr/>
            </a:pPr>
            <a:fld id="{CC0609AB-CB56-4DAE-8184-E6E5BEC21796}" type="slidenum">
              <a:rPr lang="en-IE"/>
              <a:pPr>
                <a:defRPr/>
              </a:pPr>
              <a:t>‹#›</a:t>
            </a:fld>
            <a:endParaRPr lang="en-IE"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95300" y="6356350"/>
            <a:ext cx="2311400" cy="365125"/>
          </a:xfrm>
          <a:prstGeom prst="rect">
            <a:avLst/>
          </a:prstGeom>
        </p:spPr>
        <p:txBody>
          <a:bodyPr vert="horz" lIns="107277" tIns="53639" rIns="107277" bIns="53639" rtlCol="0" anchor="ctr"/>
          <a:lstStyle>
            <a:lvl1pPr algn="l" defTabSz="1072774" fontAlgn="auto">
              <a:spcBef>
                <a:spcPts val="0"/>
              </a:spcBef>
              <a:spcAft>
                <a:spcPts val="0"/>
              </a:spcAft>
              <a:defRPr sz="1400">
                <a:solidFill>
                  <a:srgbClr val="24185C"/>
                </a:solidFill>
                <a:latin typeface="+mn-lt"/>
                <a:cs typeface="+mn-cs"/>
              </a:defRPr>
            </a:lvl1pPr>
          </a:lstStyle>
          <a:p>
            <a:pPr>
              <a:defRPr/>
            </a:pPr>
            <a:r>
              <a:rPr lang="en-US" smtClean="0"/>
              <a:t>30/05/2017</a:t>
            </a:r>
            <a:endParaRPr lang="en-IE" dirty="0"/>
          </a:p>
        </p:txBody>
      </p:sp>
      <p:sp>
        <p:nvSpPr>
          <p:cNvPr id="5" name="Footer Placeholder 4"/>
          <p:cNvSpPr>
            <a:spLocks noGrp="1"/>
          </p:cNvSpPr>
          <p:nvPr>
            <p:ph type="ftr" sz="quarter" idx="3"/>
          </p:nvPr>
        </p:nvSpPr>
        <p:spPr>
          <a:xfrm>
            <a:off x="3384550" y="6356350"/>
            <a:ext cx="3136900" cy="365125"/>
          </a:xfrm>
          <a:prstGeom prst="rect">
            <a:avLst/>
          </a:prstGeom>
        </p:spPr>
        <p:txBody>
          <a:bodyPr vert="horz" lIns="107277" tIns="53639" rIns="107277" bIns="53639" rtlCol="0" anchor="ctr"/>
          <a:lstStyle>
            <a:lvl1pPr algn="ctr" defTabSz="1072774" fontAlgn="auto">
              <a:spcBef>
                <a:spcPts val="0"/>
              </a:spcBef>
              <a:spcAft>
                <a:spcPts val="0"/>
              </a:spcAft>
              <a:defRPr sz="1400">
                <a:solidFill>
                  <a:srgbClr val="24185C"/>
                </a:solidFill>
                <a:latin typeface="+mn-lt"/>
                <a:cs typeface="+mn-cs"/>
              </a:defRPr>
            </a:lvl1pPr>
          </a:lstStyle>
          <a:p>
            <a:pPr>
              <a:defRPr/>
            </a:pPr>
            <a:endParaRPr lang="en-IE" dirty="0"/>
          </a:p>
        </p:txBody>
      </p:sp>
      <p:sp>
        <p:nvSpPr>
          <p:cNvPr id="6" name="Slide Number Placeholder 5"/>
          <p:cNvSpPr>
            <a:spLocks noGrp="1"/>
          </p:cNvSpPr>
          <p:nvPr>
            <p:ph type="sldNum" sz="quarter" idx="4"/>
          </p:nvPr>
        </p:nvSpPr>
        <p:spPr>
          <a:xfrm>
            <a:off x="7099300" y="6356350"/>
            <a:ext cx="2311400" cy="365125"/>
          </a:xfrm>
          <a:prstGeom prst="rect">
            <a:avLst/>
          </a:prstGeom>
        </p:spPr>
        <p:txBody>
          <a:bodyPr vert="horz" lIns="107277" tIns="53639" rIns="107277" bIns="53639" rtlCol="0" anchor="ctr"/>
          <a:lstStyle>
            <a:lvl1pPr algn="r" defTabSz="1072774" fontAlgn="auto">
              <a:spcBef>
                <a:spcPts val="0"/>
              </a:spcBef>
              <a:spcAft>
                <a:spcPts val="0"/>
              </a:spcAft>
              <a:defRPr sz="1400">
                <a:solidFill>
                  <a:srgbClr val="24185C"/>
                </a:solidFill>
                <a:latin typeface="+mn-lt"/>
                <a:cs typeface="+mn-cs"/>
              </a:defRPr>
            </a:lvl1pPr>
          </a:lstStyle>
          <a:p>
            <a:pPr>
              <a:defRPr/>
            </a:pPr>
            <a:fld id="{76071072-D2B3-4519-9187-5C5CE242AB1A}" type="slidenum">
              <a:rPr lang="en-IE"/>
              <a:pPr>
                <a:defRPr/>
              </a:pPr>
              <a:t>‹#›</a:t>
            </a:fld>
            <a:endParaRPr lang="en-IE" dirty="0"/>
          </a:p>
        </p:txBody>
      </p:sp>
      <p:pic>
        <p:nvPicPr>
          <p:cNvPr id="1029" name="Picture 6" descr="ISI_logo_Final.png"/>
          <p:cNvPicPr>
            <a:picLocks noChangeAspect="1"/>
          </p:cNvPicPr>
          <p:nvPr/>
        </p:nvPicPr>
        <p:blipFill>
          <a:blip r:embed="rId3" cstate="print"/>
          <a:srcRect/>
          <a:stretch>
            <a:fillRect/>
          </a:stretch>
        </p:blipFill>
        <p:spPr bwMode="auto">
          <a:xfrm>
            <a:off x="2649538" y="0"/>
            <a:ext cx="4887912" cy="5313363"/>
          </a:xfrm>
          <a:prstGeom prst="rect">
            <a:avLst/>
          </a:prstGeom>
          <a:noFill/>
          <a:ln w="9525">
            <a:noFill/>
            <a:miter lim="800000"/>
            <a:headEnd/>
            <a:tailEnd/>
          </a:ln>
        </p:spPr>
      </p:pic>
      <p:sp>
        <p:nvSpPr>
          <p:cNvPr id="8" name="Title 1"/>
          <p:cNvSpPr txBox="1">
            <a:spLocks/>
          </p:cNvSpPr>
          <p:nvPr/>
        </p:nvSpPr>
        <p:spPr>
          <a:xfrm>
            <a:off x="1941513" y="4800600"/>
            <a:ext cx="5943600" cy="566738"/>
          </a:xfrm>
          <a:prstGeom prst="rect">
            <a:avLst/>
          </a:prstGeom>
        </p:spPr>
        <p:txBody>
          <a:bodyPr lIns="107277" tIns="53639" rIns="107277" bIns="53639" anchor="b"/>
          <a:lstStyle>
            <a:lvl1pPr algn="ctr">
              <a:defRPr sz="2000" b="1"/>
            </a:lvl1pPr>
          </a:lstStyle>
          <a:p>
            <a:pPr defTabSz="1072774" fontAlgn="auto">
              <a:spcAft>
                <a:spcPts val="0"/>
              </a:spcAft>
              <a:defRPr/>
            </a:pPr>
            <a:endParaRPr lang="en-IE" sz="2300" dirty="0" smtClean="0">
              <a:latin typeface="+mj-lt"/>
              <a:ea typeface="+mj-ea"/>
              <a:cs typeface="+mj-cs"/>
            </a:endParaRPr>
          </a:p>
        </p:txBody>
      </p:sp>
      <p:sp>
        <p:nvSpPr>
          <p:cNvPr id="9" name="Text Placeholder 3"/>
          <p:cNvSpPr txBox="1">
            <a:spLocks/>
          </p:cNvSpPr>
          <p:nvPr/>
        </p:nvSpPr>
        <p:spPr>
          <a:xfrm>
            <a:off x="1941513" y="5367338"/>
            <a:ext cx="5943600" cy="804862"/>
          </a:xfrm>
          <a:prstGeom prst="rect">
            <a:avLst/>
          </a:prstGeom>
        </p:spPr>
        <p:txBody>
          <a:bodyPr lIns="107277" tIns="53639" rIns="107277" bIns="53639"/>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072774" fontAlgn="auto">
              <a:spcBef>
                <a:spcPct val="20000"/>
              </a:spcBef>
              <a:spcAft>
                <a:spcPts val="0"/>
              </a:spcAft>
              <a:buFont typeface="Arial" pitchFamily="34" charset="0"/>
              <a:buNone/>
              <a:defRPr/>
            </a:pPr>
            <a:endParaRPr lang="en-US" sz="1600" dirty="0" smtClean="0">
              <a:latin typeface="+mn-lt"/>
              <a:cs typeface="+mn-cs"/>
            </a:endParaRPr>
          </a:p>
        </p:txBody>
      </p:sp>
    </p:spTree>
  </p:cSld>
  <p:clrMap bg1="lt1" tx1="dk1" bg2="lt2" tx2="dk2" accent1="accent1" accent2="accent2" accent3="accent3" accent4="accent4" accent5="accent5" accent6="accent6" hlink="hlink" folHlink="folHlink"/>
  <p:sldLayoutIdLst>
    <p:sldLayoutId id="2147483681" r:id="rId1"/>
  </p:sldLayoutIdLst>
  <p:hf sldNum="0" hdr="0" ftr="0"/>
  <p:txStyles>
    <p:titleStyle>
      <a:lvl1pPr algn="ctr" defTabSz="1071563" rtl="0" eaLnBrk="1" fontAlgn="base" hangingPunct="1">
        <a:spcBef>
          <a:spcPct val="0"/>
        </a:spcBef>
        <a:spcAft>
          <a:spcPct val="0"/>
        </a:spcAft>
        <a:defRPr sz="5200" kern="1200">
          <a:solidFill>
            <a:schemeClr val="tx1"/>
          </a:solidFill>
          <a:latin typeface="+mj-lt"/>
          <a:ea typeface="+mj-ea"/>
          <a:cs typeface="+mj-cs"/>
        </a:defRPr>
      </a:lvl1pPr>
      <a:lvl2pPr algn="ctr" defTabSz="1071563" rtl="0" eaLnBrk="1" fontAlgn="base" hangingPunct="1">
        <a:spcBef>
          <a:spcPct val="0"/>
        </a:spcBef>
        <a:spcAft>
          <a:spcPct val="0"/>
        </a:spcAft>
        <a:defRPr sz="5200">
          <a:solidFill>
            <a:schemeClr val="tx1"/>
          </a:solidFill>
          <a:latin typeface="Calibri" pitchFamily="34" charset="0"/>
        </a:defRPr>
      </a:lvl2pPr>
      <a:lvl3pPr algn="ctr" defTabSz="1071563" rtl="0" eaLnBrk="1" fontAlgn="base" hangingPunct="1">
        <a:spcBef>
          <a:spcPct val="0"/>
        </a:spcBef>
        <a:spcAft>
          <a:spcPct val="0"/>
        </a:spcAft>
        <a:defRPr sz="5200">
          <a:solidFill>
            <a:schemeClr val="tx1"/>
          </a:solidFill>
          <a:latin typeface="Calibri" pitchFamily="34" charset="0"/>
        </a:defRPr>
      </a:lvl3pPr>
      <a:lvl4pPr algn="ctr" defTabSz="1071563" rtl="0" eaLnBrk="1" fontAlgn="base" hangingPunct="1">
        <a:spcBef>
          <a:spcPct val="0"/>
        </a:spcBef>
        <a:spcAft>
          <a:spcPct val="0"/>
        </a:spcAft>
        <a:defRPr sz="5200">
          <a:solidFill>
            <a:schemeClr val="tx1"/>
          </a:solidFill>
          <a:latin typeface="Calibri" pitchFamily="34" charset="0"/>
        </a:defRPr>
      </a:lvl4pPr>
      <a:lvl5pPr algn="ctr" defTabSz="1071563" rtl="0" eaLnBrk="1" fontAlgn="base" hangingPunct="1">
        <a:spcBef>
          <a:spcPct val="0"/>
        </a:spcBef>
        <a:spcAft>
          <a:spcPct val="0"/>
        </a:spcAft>
        <a:defRPr sz="5200">
          <a:solidFill>
            <a:schemeClr val="tx1"/>
          </a:solidFill>
          <a:latin typeface="Calibri" pitchFamily="34" charset="0"/>
        </a:defRPr>
      </a:lvl5pPr>
      <a:lvl6pPr marL="457200" algn="ctr" defTabSz="1071563" rtl="0" eaLnBrk="1" fontAlgn="base" hangingPunct="1">
        <a:spcBef>
          <a:spcPct val="0"/>
        </a:spcBef>
        <a:spcAft>
          <a:spcPct val="0"/>
        </a:spcAft>
        <a:defRPr sz="5200">
          <a:solidFill>
            <a:schemeClr val="tx1"/>
          </a:solidFill>
          <a:latin typeface="Calibri" pitchFamily="34" charset="0"/>
        </a:defRPr>
      </a:lvl6pPr>
      <a:lvl7pPr marL="914400" algn="ctr" defTabSz="1071563" rtl="0" eaLnBrk="1" fontAlgn="base" hangingPunct="1">
        <a:spcBef>
          <a:spcPct val="0"/>
        </a:spcBef>
        <a:spcAft>
          <a:spcPct val="0"/>
        </a:spcAft>
        <a:defRPr sz="5200">
          <a:solidFill>
            <a:schemeClr val="tx1"/>
          </a:solidFill>
          <a:latin typeface="Calibri" pitchFamily="34" charset="0"/>
        </a:defRPr>
      </a:lvl7pPr>
      <a:lvl8pPr marL="1371600" algn="ctr" defTabSz="1071563" rtl="0" eaLnBrk="1" fontAlgn="base" hangingPunct="1">
        <a:spcBef>
          <a:spcPct val="0"/>
        </a:spcBef>
        <a:spcAft>
          <a:spcPct val="0"/>
        </a:spcAft>
        <a:defRPr sz="5200">
          <a:solidFill>
            <a:schemeClr val="tx1"/>
          </a:solidFill>
          <a:latin typeface="Calibri" pitchFamily="34" charset="0"/>
        </a:defRPr>
      </a:lvl8pPr>
      <a:lvl9pPr marL="1828800" algn="ctr" defTabSz="1071563" rtl="0" eaLnBrk="1" fontAlgn="base" hangingPunct="1">
        <a:spcBef>
          <a:spcPct val="0"/>
        </a:spcBef>
        <a:spcAft>
          <a:spcPct val="0"/>
        </a:spcAft>
        <a:defRPr sz="5200">
          <a:solidFill>
            <a:schemeClr val="tx1"/>
          </a:solidFill>
          <a:latin typeface="Calibri" pitchFamily="34" charset="0"/>
        </a:defRPr>
      </a:lvl9pPr>
    </p:titleStyle>
    <p:bodyStyle>
      <a:lvl1pPr marL="401638" indent="-401638" algn="l" defTabSz="1071563" rtl="0" eaLnBrk="1" fontAlgn="base" hangingPunct="1">
        <a:spcBef>
          <a:spcPct val="20000"/>
        </a:spcBef>
        <a:spcAft>
          <a:spcPct val="0"/>
        </a:spcAft>
        <a:buFont typeface="Arial" charset="0"/>
        <a:defRPr sz="3800" kern="1200">
          <a:solidFill>
            <a:schemeClr val="tx1"/>
          </a:solidFill>
          <a:latin typeface="+mn-lt"/>
          <a:ea typeface="+mn-ea"/>
          <a:cs typeface="+mn-cs"/>
        </a:defRPr>
      </a:lvl1pPr>
      <a:lvl2pPr marL="871538" indent="-334963" algn="l" defTabSz="1071563" rtl="0" eaLnBrk="1" fontAlgn="base" hangingPunct="1">
        <a:spcBef>
          <a:spcPct val="20000"/>
        </a:spcBef>
        <a:spcAft>
          <a:spcPct val="0"/>
        </a:spcAft>
        <a:buFont typeface="Arial" charset="0"/>
        <a:buChar char="–"/>
        <a:defRPr sz="3300" kern="1200">
          <a:solidFill>
            <a:schemeClr val="tx1"/>
          </a:solidFill>
          <a:latin typeface="+mn-lt"/>
          <a:ea typeface="+mn-ea"/>
          <a:cs typeface="+mn-cs"/>
        </a:defRPr>
      </a:lvl2pPr>
      <a:lvl3pPr marL="1339850" indent="-266700" algn="l" defTabSz="1071563" rtl="0" eaLnBrk="1" fontAlgn="base" hangingPunct="1">
        <a:spcBef>
          <a:spcPct val="20000"/>
        </a:spcBef>
        <a:spcAft>
          <a:spcPct val="0"/>
        </a:spcAft>
        <a:buFont typeface="Arial" charset="0"/>
        <a:buChar char="•"/>
        <a:defRPr sz="2800" kern="1200">
          <a:solidFill>
            <a:schemeClr val="tx1"/>
          </a:solidFill>
          <a:latin typeface="+mn-lt"/>
          <a:ea typeface="+mn-ea"/>
          <a:cs typeface="+mn-cs"/>
        </a:defRPr>
      </a:lvl3pPr>
      <a:lvl4pPr marL="1876425" indent="-266700" algn="l" defTabSz="1071563" rtl="0" eaLnBrk="1" fontAlgn="base" hangingPunct="1">
        <a:spcBef>
          <a:spcPct val="20000"/>
        </a:spcBef>
        <a:spcAft>
          <a:spcPct val="0"/>
        </a:spcAft>
        <a:buFont typeface="Arial" charset="0"/>
        <a:buChar char="–"/>
        <a:defRPr sz="2300" kern="1200">
          <a:solidFill>
            <a:schemeClr val="tx1"/>
          </a:solidFill>
          <a:latin typeface="+mn-lt"/>
          <a:ea typeface="+mn-ea"/>
          <a:cs typeface="+mn-cs"/>
        </a:defRPr>
      </a:lvl4pPr>
      <a:lvl5pPr marL="2413000" indent="-266700" algn="l" defTabSz="1071563" rtl="0" eaLnBrk="1" fontAlgn="base" hangingPunct="1">
        <a:spcBef>
          <a:spcPct val="20000"/>
        </a:spcBef>
        <a:spcAft>
          <a:spcPct val="0"/>
        </a:spcAft>
        <a:buFont typeface="Arial" charset="0"/>
        <a:buChar char="»"/>
        <a:defRPr sz="2300" kern="1200">
          <a:solidFill>
            <a:schemeClr val="tx1"/>
          </a:solidFill>
          <a:latin typeface="+mn-lt"/>
          <a:ea typeface="+mn-ea"/>
          <a:cs typeface="+mn-cs"/>
        </a:defRPr>
      </a:lvl5pPr>
      <a:lvl6pPr marL="2950129" indent="-268194" algn="l" defTabSz="1072774"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486516" indent="-268194" algn="l" defTabSz="1072774"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4022903" indent="-268194" algn="l" defTabSz="1072774"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559290" indent="-268194" algn="l" defTabSz="1072774"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en-US"/>
      </a:defPPr>
      <a:lvl1pPr marL="0" algn="l" defTabSz="1072774" rtl="0" eaLnBrk="1" latinLnBrk="0" hangingPunct="1">
        <a:defRPr sz="2100" kern="1200">
          <a:solidFill>
            <a:schemeClr val="tx1"/>
          </a:solidFill>
          <a:latin typeface="+mn-lt"/>
          <a:ea typeface="+mn-ea"/>
          <a:cs typeface="+mn-cs"/>
        </a:defRPr>
      </a:lvl1pPr>
      <a:lvl2pPr marL="536387" algn="l" defTabSz="1072774" rtl="0" eaLnBrk="1" latinLnBrk="0" hangingPunct="1">
        <a:defRPr sz="2100" kern="1200">
          <a:solidFill>
            <a:schemeClr val="tx1"/>
          </a:solidFill>
          <a:latin typeface="+mn-lt"/>
          <a:ea typeface="+mn-ea"/>
          <a:cs typeface="+mn-cs"/>
        </a:defRPr>
      </a:lvl2pPr>
      <a:lvl3pPr marL="1072774" algn="l" defTabSz="1072774" rtl="0" eaLnBrk="1" latinLnBrk="0" hangingPunct="1">
        <a:defRPr sz="2100" kern="1200">
          <a:solidFill>
            <a:schemeClr val="tx1"/>
          </a:solidFill>
          <a:latin typeface="+mn-lt"/>
          <a:ea typeface="+mn-ea"/>
          <a:cs typeface="+mn-cs"/>
        </a:defRPr>
      </a:lvl3pPr>
      <a:lvl4pPr marL="1609161" algn="l" defTabSz="1072774" rtl="0" eaLnBrk="1" latinLnBrk="0" hangingPunct="1">
        <a:defRPr sz="2100" kern="1200">
          <a:solidFill>
            <a:schemeClr val="tx1"/>
          </a:solidFill>
          <a:latin typeface="+mn-lt"/>
          <a:ea typeface="+mn-ea"/>
          <a:cs typeface="+mn-cs"/>
        </a:defRPr>
      </a:lvl4pPr>
      <a:lvl5pPr marL="2145548" algn="l" defTabSz="1072774" rtl="0" eaLnBrk="1" latinLnBrk="0" hangingPunct="1">
        <a:defRPr sz="2100" kern="1200">
          <a:solidFill>
            <a:schemeClr val="tx1"/>
          </a:solidFill>
          <a:latin typeface="+mn-lt"/>
          <a:ea typeface="+mn-ea"/>
          <a:cs typeface="+mn-cs"/>
        </a:defRPr>
      </a:lvl5pPr>
      <a:lvl6pPr marL="2681935" algn="l" defTabSz="1072774" rtl="0" eaLnBrk="1" latinLnBrk="0" hangingPunct="1">
        <a:defRPr sz="2100" kern="1200">
          <a:solidFill>
            <a:schemeClr val="tx1"/>
          </a:solidFill>
          <a:latin typeface="+mn-lt"/>
          <a:ea typeface="+mn-ea"/>
          <a:cs typeface="+mn-cs"/>
        </a:defRPr>
      </a:lvl6pPr>
      <a:lvl7pPr marL="3218322" algn="l" defTabSz="1072774" rtl="0" eaLnBrk="1" latinLnBrk="0" hangingPunct="1">
        <a:defRPr sz="2100" kern="1200">
          <a:solidFill>
            <a:schemeClr val="tx1"/>
          </a:solidFill>
          <a:latin typeface="+mn-lt"/>
          <a:ea typeface="+mn-ea"/>
          <a:cs typeface="+mn-cs"/>
        </a:defRPr>
      </a:lvl7pPr>
      <a:lvl8pPr marL="3754709" algn="l" defTabSz="1072774" rtl="0" eaLnBrk="1" latinLnBrk="0" hangingPunct="1">
        <a:defRPr sz="2100" kern="1200">
          <a:solidFill>
            <a:schemeClr val="tx1"/>
          </a:solidFill>
          <a:latin typeface="+mn-lt"/>
          <a:ea typeface="+mn-ea"/>
          <a:cs typeface="+mn-cs"/>
        </a:defRPr>
      </a:lvl8pPr>
      <a:lvl9pPr marL="4291096" algn="l" defTabSz="1072774" rtl="0" eaLnBrk="1" latinLnBrk="0" hangingPunct="1">
        <a:defRPr sz="21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490537"/>
          </a:xfrm>
          <a:prstGeom prst="rect">
            <a:avLst/>
          </a:prstGeom>
        </p:spPr>
        <p:txBody>
          <a:bodyPr vert="horz" lIns="107277" tIns="53639" rIns="107277" bIns="53639" rtlCol="0" anchor="ctr">
            <a:normAutofit/>
          </a:bodyPr>
          <a:lstStyle/>
          <a:p>
            <a:r>
              <a:rPr lang="en-US" dirty="0" smtClean="0"/>
              <a:t>Click to edit Master title style</a:t>
            </a:r>
            <a:endParaRPr lang="en-IE" dirty="0"/>
          </a:p>
        </p:txBody>
      </p:sp>
      <p:sp>
        <p:nvSpPr>
          <p:cNvPr id="2051" name="Text Placeholder 2"/>
          <p:cNvSpPr>
            <a:spLocks noGrp="1"/>
          </p:cNvSpPr>
          <p:nvPr>
            <p:ph type="body" idx="1"/>
          </p:nvPr>
        </p:nvSpPr>
        <p:spPr bwMode="auto">
          <a:xfrm>
            <a:off x="495300" y="1125538"/>
            <a:ext cx="8915400" cy="5000625"/>
          </a:xfrm>
          <a:prstGeom prst="rect">
            <a:avLst/>
          </a:prstGeom>
          <a:noFill/>
          <a:ln w="9525">
            <a:noFill/>
            <a:miter lim="800000"/>
            <a:headEnd/>
            <a:tailEnd/>
          </a:ln>
        </p:spPr>
        <p:txBody>
          <a:bodyPr vert="horz" wrap="square" lIns="107277" tIns="53639" rIns="107277" bIns="5363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smtClean="0"/>
          </a:p>
        </p:txBody>
      </p:sp>
      <p:sp>
        <p:nvSpPr>
          <p:cNvPr id="4" name="Date Placeholder 3"/>
          <p:cNvSpPr>
            <a:spLocks noGrp="1"/>
          </p:cNvSpPr>
          <p:nvPr>
            <p:ph type="dt" sz="half" idx="2"/>
          </p:nvPr>
        </p:nvSpPr>
        <p:spPr>
          <a:xfrm>
            <a:off x="495300" y="6356350"/>
            <a:ext cx="2311400" cy="365125"/>
          </a:xfrm>
          <a:prstGeom prst="rect">
            <a:avLst/>
          </a:prstGeom>
        </p:spPr>
        <p:txBody>
          <a:bodyPr vert="horz" lIns="107277" tIns="53639" rIns="107277" bIns="53639" rtlCol="0" anchor="ctr"/>
          <a:lstStyle>
            <a:lvl1pPr algn="l" defTabSz="1072774" fontAlgn="auto">
              <a:spcBef>
                <a:spcPts val="0"/>
              </a:spcBef>
              <a:spcAft>
                <a:spcPts val="0"/>
              </a:spcAft>
              <a:defRPr sz="1400">
                <a:solidFill>
                  <a:srgbClr val="24185C"/>
                </a:solidFill>
                <a:latin typeface="+mn-lt"/>
                <a:cs typeface="+mn-cs"/>
              </a:defRPr>
            </a:lvl1pPr>
          </a:lstStyle>
          <a:p>
            <a:pPr>
              <a:defRPr/>
            </a:pPr>
            <a:r>
              <a:rPr lang="en-US" smtClean="0"/>
              <a:t>30/05/2017</a:t>
            </a:r>
            <a:endParaRPr lang="en-IE" dirty="0"/>
          </a:p>
        </p:txBody>
      </p:sp>
      <p:sp>
        <p:nvSpPr>
          <p:cNvPr id="5" name="Footer Placeholder 4"/>
          <p:cNvSpPr>
            <a:spLocks noGrp="1"/>
          </p:cNvSpPr>
          <p:nvPr>
            <p:ph type="ftr" sz="quarter" idx="3"/>
          </p:nvPr>
        </p:nvSpPr>
        <p:spPr>
          <a:xfrm>
            <a:off x="3384550" y="6356350"/>
            <a:ext cx="3136900" cy="365125"/>
          </a:xfrm>
          <a:prstGeom prst="rect">
            <a:avLst/>
          </a:prstGeom>
        </p:spPr>
        <p:txBody>
          <a:bodyPr vert="horz" lIns="107277" tIns="53639" rIns="107277" bIns="53639" rtlCol="0" anchor="ctr"/>
          <a:lstStyle>
            <a:lvl1pPr algn="ctr" defTabSz="1072774" fontAlgn="auto">
              <a:spcBef>
                <a:spcPts val="0"/>
              </a:spcBef>
              <a:spcAft>
                <a:spcPts val="0"/>
              </a:spcAft>
              <a:defRPr sz="1400">
                <a:solidFill>
                  <a:srgbClr val="24185C"/>
                </a:solidFill>
                <a:latin typeface="+mn-lt"/>
                <a:cs typeface="+mn-cs"/>
              </a:defRPr>
            </a:lvl1pPr>
          </a:lstStyle>
          <a:p>
            <a:pPr>
              <a:defRPr/>
            </a:pPr>
            <a:endParaRPr lang="en-IE" dirty="0"/>
          </a:p>
        </p:txBody>
      </p:sp>
      <p:sp>
        <p:nvSpPr>
          <p:cNvPr id="6" name="Slide Number Placeholder 5"/>
          <p:cNvSpPr>
            <a:spLocks noGrp="1"/>
          </p:cNvSpPr>
          <p:nvPr>
            <p:ph type="sldNum" sz="quarter" idx="4"/>
          </p:nvPr>
        </p:nvSpPr>
        <p:spPr>
          <a:xfrm>
            <a:off x="7099300" y="6356350"/>
            <a:ext cx="2311400" cy="365125"/>
          </a:xfrm>
          <a:prstGeom prst="rect">
            <a:avLst/>
          </a:prstGeom>
        </p:spPr>
        <p:txBody>
          <a:bodyPr vert="horz" lIns="107277" tIns="53639" rIns="107277" bIns="53639" rtlCol="0" anchor="ctr"/>
          <a:lstStyle>
            <a:lvl1pPr algn="l" defTabSz="1072774" fontAlgn="auto">
              <a:spcBef>
                <a:spcPts val="0"/>
              </a:spcBef>
              <a:spcAft>
                <a:spcPts val="0"/>
              </a:spcAft>
              <a:defRPr sz="1400">
                <a:solidFill>
                  <a:srgbClr val="24185C"/>
                </a:solidFill>
                <a:latin typeface="+mn-lt"/>
                <a:cs typeface="+mn-cs"/>
              </a:defRPr>
            </a:lvl1pPr>
          </a:lstStyle>
          <a:p>
            <a:pPr>
              <a:defRPr/>
            </a:pPr>
            <a:fld id="{280A1422-0010-4D99-826F-6A03E1CC3F47}" type="slidenum">
              <a:rPr lang="en-IE"/>
              <a:pPr>
                <a:defRPr/>
              </a:pPr>
              <a:t>‹#›</a:t>
            </a:fld>
            <a:endParaRPr lang="en-IE" dirty="0"/>
          </a:p>
        </p:txBody>
      </p:sp>
      <p:cxnSp>
        <p:nvCxnSpPr>
          <p:cNvPr id="8" name="Straight Connector 7"/>
          <p:cNvCxnSpPr>
            <a:cxnSpLocks noChangeShapeType="1"/>
          </p:cNvCxnSpPr>
          <p:nvPr/>
        </p:nvCxnSpPr>
        <p:spPr bwMode="auto">
          <a:xfrm>
            <a:off x="506413" y="908050"/>
            <a:ext cx="2339975" cy="0"/>
          </a:xfrm>
          <a:prstGeom prst="line">
            <a:avLst/>
          </a:prstGeom>
          <a:noFill/>
          <a:ln w="38100" algn="ctr">
            <a:solidFill>
              <a:srgbClr val="F39200"/>
            </a:solidFill>
            <a:round/>
            <a:headEnd/>
            <a:tailEnd/>
          </a:ln>
          <a:effectLst>
            <a:outerShdw dist="23000" dir="5400000" rotWithShape="0">
              <a:srgbClr val="000000">
                <a:alpha val="34999"/>
              </a:srgbClr>
            </a:outerShdw>
          </a:effectLst>
        </p:spPr>
      </p:cxnSp>
      <p:cxnSp>
        <p:nvCxnSpPr>
          <p:cNvPr id="10" name="Straight Connector 9"/>
          <p:cNvCxnSpPr/>
          <p:nvPr/>
        </p:nvCxnSpPr>
        <p:spPr>
          <a:xfrm>
            <a:off x="2846388" y="908050"/>
            <a:ext cx="2339975" cy="0"/>
          </a:xfrm>
          <a:prstGeom prst="line">
            <a:avLst/>
          </a:prstGeom>
          <a:ln/>
        </p:spPr>
        <p:style>
          <a:lnRef idx="3">
            <a:schemeClr val="accent4"/>
          </a:lnRef>
          <a:fillRef idx="0">
            <a:schemeClr val="accent4"/>
          </a:fillRef>
          <a:effectRef idx="2">
            <a:schemeClr val="accent4"/>
          </a:effectRef>
          <a:fontRef idx="minor">
            <a:schemeClr val="tx1"/>
          </a:fontRef>
        </p:style>
      </p:cxnSp>
      <p:cxnSp>
        <p:nvCxnSpPr>
          <p:cNvPr id="11" name="Straight Connector 10"/>
          <p:cNvCxnSpPr/>
          <p:nvPr/>
        </p:nvCxnSpPr>
        <p:spPr>
          <a:xfrm>
            <a:off x="5186363" y="908050"/>
            <a:ext cx="4213225" cy="0"/>
          </a:xfrm>
          <a:prstGeom prst="line">
            <a:avLst/>
          </a:prstGeom>
          <a:ln/>
        </p:spPr>
        <p:style>
          <a:lnRef idx="3">
            <a:schemeClr val="accent1"/>
          </a:lnRef>
          <a:fillRef idx="0">
            <a:schemeClr val="accent1"/>
          </a:fillRef>
          <a:effectRef idx="2">
            <a:schemeClr val="accent1"/>
          </a:effectRef>
          <a:fontRef idx="minor">
            <a:schemeClr val="tx1"/>
          </a:fontRef>
        </p:style>
      </p:cxnSp>
      <p:cxnSp>
        <p:nvCxnSpPr>
          <p:cNvPr id="13" name="Straight Connector 12"/>
          <p:cNvCxnSpPr/>
          <p:nvPr/>
        </p:nvCxnSpPr>
        <p:spPr>
          <a:xfrm>
            <a:off x="506413" y="6213475"/>
            <a:ext cx="2339975" cy="0"/>
          </a:xfrm>
          <a:prstGeom prst="line">
            <a:avLst/>
          </a:prstGeom>
          <a:ln w="76200"/>
        </p:spPr>
        <p:style>
          <a:lnRef idx="3">
            <a:schemeClr val="accent5"/>
          </a:lnRef>
          <a:fillRef idx="0">
            <a:schemeClr val="accent5"/>
          </a:fillRef>
          <a:effectRef idx="2">
            <a:schemeClr val="accent5"/>
          </a:effectRef>
          <a:fontRef idx="minor">
            <a:schemeClr val="tx1"/>
          </a:fontRef>
        </p:style>
      </p:cxnSp>
      <p:cxnSp>
        <p:nvCxnSpPr>
          <p:cNvPr id="14" name="Straight Connector 13"/>
          <p:cNvCxnSpPr/>
          <p:nvPr/>
        </p:nvCxnSpPr>
        <p:spPr>
          <a:xfrm>
            <a:off x="2846388" y="6213475"/>
            <a:ext cx="2341562" cy="0"/>
          </a:xfrm>
          <a:prstGeom prst="line">
            <a:avLst/>
          </a:prstGeom>
          <a:ln w="76200"/>
        </p:spPr>
        <p:style>
          <a:lnRef idx="3">
            <a:schemeClr val="accent4"/>
          </a:lnRef>
          <a:fillRef idx="0">
            <a:schemeClr val="accent4"/>
          </a:fillRef>
          <a:effectRef idx="2">
            <a:schemeClr val="accent4"/>
          </a:effectRef>
          <a:fontRef idx="minor">
            <a:schemeClr val="tx1"/>
          </a:fontRef>
        </p:style>
      </p:cxnSp>
      <p:cxnSp>
        <p:nvCxnSpPr>
          <p:cNvPr id="15" name="Straight Connector 14"/>
          <p:cNvCxnSpPr/>
          <p:nvPr/>
        </p:nvCxnSpPr>
        <p:spPr>
          <a:xfrm>
            <a:off x="5187950" y="6213475"/>
            <a:ext cx="2338388" cy="0"/>
          </a:xfrm>
          <a:prstGeom prst="line">
            <a:avLst/>
          </a:prstGeom>
          <a:ln w="76200"/>
        </p:spPr>
        <p:style>
          <a:lnRef idx="3">
            <a:schemeClr val="accent1"/>
          </a:lnRef>
          <a:fillRef idx="0">
            <a:schemeClr val="accent1"/>
          </a:fillRef>
          <a:effectRef idx="2">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82" r:id="rId1"/>
    <p:sldLayoutId id="2147483687" r:id="rId2"/>
    <p:sldLayoutId id="2147483683" r:id="rId3"/>
    <p:sldLayoutId id="2147483684" r:id="rId4"/>
    <p:sldLayoutId id="2147483685" r:id="rId5"/>
    <p:sldLayoutId id="2147483686" r:id="rId6"/>
  </p:sldLayoutIdLst>
  <p:hf sldNum="0" hdr="0" ftr="0"/>
  <p:txStyles>
    <p:titleStyle>
      <a:lvl1pPr algn="l" defTabSz="1071563" rtl="0" eaLnBrk="0" fontAlgn="base" hangingPunct="0">
        <a:spcBef>
          <a:spcPct val="0"/>
        </a:spcBef>
        <a:spcAft>
          <a:spcPct val="0"/>
        </a:spcAft>
        <a:defRPr sz="2100" kern="1200" cap="all">
          <a:solidFill>
            <a:schemeClr val="tx1"/>
          </a:solidFill>
          <a:latin typeface="+mj-lt"/>
          <a:ea typeface="+mj-ea"/>
          <a:cs typeface="+mj-cs"/>
        </a:defRPr>
      </a:lvl1pPr>
      <a:lvl2pPr algn="l" defTabSz="1071563" rtl="0" eaLnBrk="0" fontAlgn="base" hangingPunct="0">
        <a:spcBef>
          <a:spcPct val="0"/>
        </a:spcBef>
        <a:spcAft>
          <a:spcPct val="0"/>
        </a:spcAft>
        <a:defRPr sz="2100">
          <a:solidFill>
            <a:schemeClr val="tx1"/>
          </a:solidFill>
          <a:latin typeface="Calibri" pitchFamily="34" charset="0"/>
        </a:defRPr>
      </a:lvl2pPr>
      <a:lvl3pPr algn="l" defTabSz="1071563" rtl="0" eaLnBrk="0" fontAlgn="base" hangingPunct="0">
        <a:spcBef>
          <a:spcPct val="0"/>
        </a:spcBef>
        <a:spcAft>
          <a:spcPct val="0"/>
        </a:spcAft>
        <a:defRPr sz="2100">
          <a:solidFill>
            <a:schemeClr val="tx1"/>
          </a:solidFill>
          <a:latin typeface="Calibri" pitchFamily="34" charset="0"/>
        </a:defRPr>
      </a:lvl3pPr>
      <a:lvl4pPr algn="l" defTabSz="1071563" rtl="0" eaLnBrk="0" fontAlgn="base" hangingPunct="0">
        <a:spcBef>
          <a:spcPct val="0"/>
        </a:spcBef>
        <a:spcAft>
          <a:spcPct val="0"/>
        </a:spcAft>
        <a:defRPr sz="2100">
          <a:solidFill>
            <a:schemeClr val="tx1"/>
          </a:solidFill>
          <a:latin typeface="Calibri" pitchFamily="34" charset="0"/>
        </a:defRPr>
      </a:lvl4pPr>
      <a:lvl5pPr algn="l" defTabSz="1071563" rtl="0" eaLnBrk="0" fontAlgn="base" hangingPunct="0">
        <a:spcBef>
          <a:spcPct val="0"/>
        </a:spcBef>
        <a:spcAft>
          <a:spcPct val="0"/>
        </a:spcAft>
        <a:defRPr sz="2100">
          <a:solidFill>
            <a:schemeClr val="tx1"/>
          </a:solidFill>
          <a:latin typeface="Calibri" pitchFamily="34" charset="0"/>
        </a:defRPr>
      </a:lvl5pPr>
      <a:lvl6pPr marL="457200" algn="l" defTabSz="1071563" rtl="0" fontAlgn="base">
        <a:spcBef>
          <a:spcPct val="0"/>
        </a:spcBef>
        <a:spcAft>
          <a:spcPct val="0"/>
        </a:spcAft>
        <a:defRPr sz="2100">
          <a:solidFill>
            <a:schemeClr val="tx1"/>
          </a:solidFill>
          <a:latin typeface="Calibri" pitchFamily="34" charset="0"/>
        </a:defRPr>
      </a:lvl6pPr>
      <a:lvl7pPr marL="914400" algn="l" defTabSz="1071563" rtl="0" fontAlgn="base">
        <a:spcBef>
          <a:spcPct val="0"/>
        </a:spcBef>
        <a:spcAft>
          <a:spcPct val="0"/>
        </a:spcAft>
        <a:defRPr sz="2100">
          <a:solidFill>
            <a:schemeClr val="tx1"/>
          </a:solidFill>
          <a:latin typeface="Calibri" pitchFamily="34" charset="0"/>
        </a:defRPr>
      </a:lvl7pPr>
      <a:lvl8pPr marL="1371600" algn="l" defTabSz="1071563" rtl="0" fontAlgn="base">
        <a:spcBef>
          <a:spcPct val="0"/>
        </a:spcBef>
        <a:spcAft>
          <a:spcPct val="0"/>
        </a:spcAft>
        <a:defRPr sz="2100">
          <a:solidFill>
            <a:schemeClr val="tx1"/>
          </a:solidFill>
          <a:latin typeface="Calibri" pitchFamily="34" charset="0"/>
        </a:defRPr>
      </a:lvl8pPr>
      <a:lvl9pPr marL="1828800" algn="l" defTabSz="1071563" rtl="0" fontAlgn="base">
        <a:spcBef>
          <a:spcPct val="0"/>
        </a:spcBef>
        <a:spcAft>
          <a:spcPct val="0"/>
        </a:spcAft>
        <a:defRPr sz="2100">
          <a:solidFill>
            <a:schemeClr val="tx1"/>
          </a:solidFill>
          <a:latin typeface="Calibri" pitchFamily="34" charset="0"/>
        </a:defRPr>
      </a:lvl9pPr>
    </p:titleStyle>
    <p:bodyStyle>
      <a:lvl1pPr marL="401638" indent="-401638" algn="l" defTabSz="1071563" rtl="0" eaLnBrk="0" fontAlgn="base" hangingPunct="0">
        <a:spcBef>
          <a:spcPct val="20000"/>
        </a:spcBef>
        <a:spcAft>
          <a:spcPct val="0"/>
        </a:spcAft>
        <a:buFont typeface="Arial" charset="0"/>
        <a:buChar char="•"/>
        <a:defRPr sz="2100" kern="1200">
          <a:solidFill>
            <a:schemeClr val="tx1"/>
          </a:solidFill>
          <a:latin typeface="+mn-lt"/>
          <a:ea typeface="+mn-ea"/>
          <a:cs typeface="+mn-cs"/>
        </a:defRPr>
      </a:lvl1pPr>
      <a:lvl2pPr marL="871538" indent="-334963" algn="l" defTabSz="1071563" rtl="0" eaLnBrk="0" fontAlgn="base" hangingPunct="0">
        <a:spcBef>
          <a:spcPct val="20000"/>
        </a:spcBef>
        <a:spcAft>
          <a:spcPct val="0"/>
        </a:spcAft>
        <a:buFont typeface="Arial" charset="0"/>
        <a:buChar char="–"/>
        <a:defRPr sz="2100" kern="1200">
          <a:solidFill>
            <a:schemeClr val="tx1"/>
          </a:solidFill>
          <a:latin typeface="+mn-lt"/>
          <a:ea typeface="+mn-ea"/>
          <a:cs typeface="+mn-cs"/>
        </a:defRPr>
      </a:lvl2pPr>
      <a:lvl3pPr marL="1339850" indent="-266700" algn="l" defTabSz="1071563" rtl="0" eaLnBrk="0" fontAlgn="base" hangingPunct="0">
        <a:spcBef>
          <a:spcPct val="20000"/>
        </a:spcBef>
        <a:spcAft>
          <a:spcPct val="0"/>
        </a:spcAft>
        <a:buFont typeface="Arial" charset="0"/>
        <a:buChar char="•"/>
        <a:defRPr sz="2100" kern="1200">
          <a:solidFill>
            <a:schemeClr val="tx1"/>
          </a:solidFill>
          <a:latin typeface="+mn-lt"/>
          <a:ea typeface="+mn-ea"/>
          <a:cs typeface="+mn-cs"/>
        </a:defRPr>
      </a:lvl3pPr>
      <a:lvl4pPr marL="1876425" indent="-266700" algn="l" defTabSz="1071563" rtl="0" eaLnBrk="0" fontAlgn="base" hangingPunct="0">
        <a:spcBef>
          <a:spcPct val="20000"/>
        </a:spcBef>
        <a:spcAft>
          <a:spcPct val="0"/>
        </a:spcAft>
        <a:buFont typeface="Arial" charset="0"/>
        <a:buChar char="–"/>
        <a:defRPr sz="2100" kern="1200">
          <a:solidFill>
            <a:schemeClr val="tx1"/>
          </a:solidFill>
          <a:latin typeface="+mn-lt"/>
          <a:ea typeface="+mn-ea"/>
          <a:cs typeface="+mn-cs"/>
        </a:defRPr>
      </a:lvl4pPr>
      <a:lvl5pPr marL="2413000" indent="-266700" algn="l" defTabSz="1071563" rtl="0" eaLnBrk="0" fontAlgn="base" hangingPunct="0">
        <a:spcBef>
          <a:spcPct val="20000"/>
        </a:spcBef>
        <a:spcAft>
          <a:spcPct val="0"/>
        </a:spcAft>
        <a:buFont typeface="Arial" charset="0"/>
        <a:buChar char="»"/>
        <a:defRPr sz="2100" kern="1200">
          <a:solidFill>
            <a:schemeClr val="tx1"/>
          </a:solidFill>
          <a:latin typeface="+mn-lt"/>
          <a:ea typeface="+mn-ea"/>
          <a:cs typeface="+mn-cs"/>
        </a:defRPr>
      </a:lvl5pPr>
      <a:lvl6pPr marL="2950129" indent="-268194" algn="l" defTabSz="1072774"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486516" indent="-268194" algn="l" defTabSz="1072774"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4022903" indent="-268194" algn="l" defTabSz="1072774"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559290" indent="-268194" algn="l" defTabSz="1072774"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en-US"/>
      </a:defPPr>
      <a:lvl1pPr marL="0" algn="l" defTabSz="1072774" rtl="0" eaLnBrk="1" latinLnBrk="0" hangingPunct="1">
        <a:defRPr sz="2100" kern="1200">
          <a:solidFill>
            <a:schemeClr val="tx1"/>
          </a:solidFill>
          <a:latin typeface="+mn-lt"/>
          <a:ea typeface="+mn-ea"/>
          <a:cs typeface="+mn-cs"/>
        </a:defRPr>
      </a:lvl1pPr>
      <a:lvl2pPr marL="536387" algn="l" defTabSz="1072774" rtl="0" eaLnBrk="1" latinLnBrk="0" hangingPunct="1">
        <a:defRPr sz="2100" kern="1200">
          <a:solidFill>
            <a:schemeClr val="tx1"/>
          </a:solidFill>
          <a:latin typeface="+mn-lt"/>
          <a:ea typeface="+mn-ea"/>
          <a:cs typeface="+mn-cs"/>
        </a:defRPr>
      </a:lvl2pPr>
      <a:lvl3pPr marL="1072774" algn="l" defTabSz="1072774" rtl="0" eaLnBrk="1" latinLnBrk="0" hangingPunct="1">
        <a:defRPr sz="2100" kern="1200">
          <a:solidFill>
            <a:schemeClr val="tx1"/>
          </a:solidFill>
          <a:latin typeface="+mn-lt"/>
          <a:ea typeface="+mn-ea"/>
          <a:cs typeface="+mn-cs"/>
        </a:defRPr>
      </a:lvl3pPr>
      <a:lvl4pPr marL="1609161" algn="l" defTabSz="1072774" rtl="0" eaLnBrk="1" latinLnBrk="0" hangingPunct="1">
        <a:defRPr sz="2100" kern="1200">
          <a:solidFill>
            <a:schemeClr val="tx1"/>
          </a:solidFill>
          <a:latin typeface="+mn-lt"/>
          <a:ea typeface="+mn-ea"/>
          <a:cs typeface="+mn-cs"/>
        </a:defRPr>
      </a:lvl4pPr>
      <a:lvl5pPr marL="2145548" algn="l" defTabSz="1072774" rtl="0" eaLnBrk="1" latinLnBrk="0" hangingPunct="1">
        <a:defRPr sz="2100" kern="1200">
          <a:solidFill>
            <a:schemeClr val="tx1"/>
          </a:solidFill>
          <a:latin typeface="+mn-lt"/>
          <a:ea typeface="+mn-ea"/>
          <a:cs typeface="+mn-cs"/>
        </a:defRPr>
      </a:lvl5pPr>
      <a:lvl6pPr marL="2681935" algn="l" defTabSz="1072774" rtl="0" eaLnBrk="1" latinLnBrk="0" hangingPunct="1">
        <a:defRPr sz="2100" kern="1200">
          <a:solidFill>
            <a:schemeClr val="tx1"/>
          </a:solidFill>
          <a:latin typeface="+mn-lt"/>
          <a:ea typeface="+mn-ea"/>
          <a:cs typeface="+mn-cs"/>
        </a:defRPr>
      </a:lvl6pPr>
      <a:lvl7pPr marL="3218322" algn="l" defTabSz="1072774" rtl="0" eaLnBrk="1" latinLnBrk="0" hangingPunct="1">
        <a:defRPr sz="2100" kern="1200">
          <a:solidFill>
            <a:schemeClr val="tx1"/>
          </a:solidFill>
          <a:latin typeface="+mn-lt"/>
          <a:ea typeface="+mn-ea"/>
          <a:cs typeface="+mn-cs"/>
        </a:defRPr>
      </a:lvl7pPr>
      <a:lvl8pPr marL="3754709" algn="l" defTabSz="1072774" rtl="0" eaLnBrk="1" latinLnBrk="0" hangingPunct="1">
        <a:defRPr sz="2100" kern="1200">
          <a:solidFill>
            <a:schemeClr val="tx1"/>
          </a:solidFill>
          <a:latin typeface="+mn-lt"/>
          <a:ea typeface="+mn-ea"/>
          <a:cs typeface="+mn-cs"/>
        </a:defRPr>
      </a:lvl8pPr>
      <a:lvl9pPr marL="4291096" algn="l" defTabSz="1072774"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slide" Target="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hyperlink" Target="http://www.courts.ie/Judgments.nsf/09859e7a3f34669680256ef3004a27de/123d313d849d7a8d802580cf00576570?OpenDocument" TargetMode="Externa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hyperlink" Target="http://www.courts.ie/Judgments.nsf/09859e7a3f34669680256ef3004a27de/51f75a1e03385916802580d700531727?OpenDocument" TargetMode="Externa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hyperlink" Target="Lunch%20and%20Learn%20Mullingar%2024.3.17%20final.pptx" TargetMode="Externa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hyperlink" Target="http://www.courts.ie/Judgments.nsf/09859e7a3f34669680256ef3004a27de/2e9c575edec3c9b1802580fa004dea5e?OpenDocument" TargetMode="Externa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hyperlink" Target="Legal%20Aid%20Board%2030.5.17.pptx" TargetMode="Externa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3"/>
          <p:cNvSpPr>
            <a:spLocks noGrp="1"/>
          </p:cNvSpPr>
          <p:nvPr>
            <p:ph type="title" idx="4294967295"/>
          </p:nvPr>
        </p:nvSpPr>
        <p:spPr bwMode="auto">
          <a:xfrm>
            <a:off x="1941513" y="4800600"/>
            <a:ext cx="5943600" cy="566738"/>
          </a:xfrm>
          <a:prstGeom prst="rect">
            <a:avLst/>
          </a:prstGeom>
          <a:noFill/>
          <a:ln>
            <a:miter lim="800000"/>
            <a:headEnd/>
            <a:tailEnd/>
          </a:ln>
        </p:spPr>
        <p:txBody>
          <a:bodyPr lIns="107277" tIns="53639" rIns="107277" bIns="53639" anchor="b"/>
          <a:lstStyle/>
          <a:p>
            <a:pPr eaLnBrk="1" hangingPunct="1"/>
            <a:r>
              <a:rPr lang="en-IE" sz="2000" b="1" dirty="0" smtClean="0">
                <a:solidFill>
                  <a:srgbClr val="002060"/>
                </a:solidFill>
              </a:rPr>
              <a:t>Recent Legislative Amendments to Personal Insolvency Acts &amp; Court Review of Arrangements</a:t>
            </a:r>
          </a:p>
        </p:txBody>
      </p:sp>
      <p:sp>
        <p:nvSpPr>
          <p:cNvPr id="4099" name="Text Placeholder 14"/>
          <p:cNvSpPr>
            <a:spLocks noGrp="1"/>
          </p:cNvSpPr>
          <p:nvPr>
            <p:ph type="body" sz="half" idx="4294967295"/>
          </p:nvPr>
        </p:nvSpPr>
        <p:spPr bwMode="auto">
          <a:xfrm>
            <a:off x="1941513" y="5367338"/>
            <a:ext cx="5943600" cy="804862"/>
          </a:xfrm>
          <a:prstGeom prst="rect">
            <a:avLst/>
          </a:prstGeom>
          <a:noFill/>
          <a:ln>
            <a:miter lim="800000"/>
            <a:headEnd/>
            <a:tailEnd/>
          </a:ln>
        </p:spPr>
        <p:txBody>
          <a:bodyPr lIns="107277" tIns="53639" rIns="107277" bIns="53639"/>
          <a:lstStyle/>
          <a:p>
            <a:pPr marL="0" indent="0" algn="ctr" eaLnBrk="1" hangingPunct="1"/>
            <a:r>
              <a:rPr lang="en-IE" sz="1600" dirty="0" smtClean="0"/>
              <a:t>Kevin </a:t>
            </a:r>
            <a:r>
              <a:rPr lang="en-IE" sz="1600" dirty="0" err="1" smtClean="0"/>
              <a:t>Kirwan</a:t>
            </a:r>
            <a:endParaRPr lang="en-IE" sz="1600" dirty="0" smtClean="0"/>
          </a:p>
          <a:p>
            <a:pPr marL="0" indent="0" algn="ctr" eaLnBrk="1" hangingPunct="1"/>
            <a:r>
              <a:rPr lang="en-IE" sz="1600" dirty="0" smtClean="0"/>
              <a:t>Insolvency - Courts</a:t>
            </a:r>
          </a:p>
        </p:txBody>
      </p:sp>
      <p:sp>
        <p:nvSpPr>
          <p:cNvPr id="6148" name="Date Placeholder 4"/>
          <p:cNvSpPr>
            <a:spLocks noGrp="1"/>
          </p:cNvSpPr>
          <p:nvPr>
            <p:ph type="dt" sz="quarter" idx="10"/>
          </p:nvPr>
        </p:nvSpPr>
        <p:spPr bwMode="auto">
          <a:ln>
            <a:miter lim="800000"/>
            <a:headEnd/>
            <a:tailEnd/>
          </a:ln>
        </p:spPr>
        <p:txBody>
          <a:bodyPr wrap="square" numCol="1" anchorCtr="0" compatLnSpc="1">
            <a:prstTxWarp prst="textNoShape">
              <a:avLst/>
            </a:prstTxWarp>
          </a:bodyPr>
          <a:lstStyle/>
          <a:p>
            <a:pPr algn="ctr" defTabSz="1071563" fontAlgn="base">
              <a:spcBef>
                <a:spcPct val="0"/>
              </a:spcBef>
              <a:spcAft>
                <a:spcPct val="0"/>
              </a:spcAft>
              <a:defRPr/>
            </a:pPr>
            <a:r>
              <a:rPr lang="en-US" smtClean="0">
                <a:solidFill>
                  <a:srgbClr val="002060"/>
                </a:solidFill>
              </a:rPr>
              <a:t>30/05/2017</a:t>
            </a:r>
            <a:endParaRPr lang="en-IE" dirty="0" smtClean="0">
              <a:solidFill>
                <a:srgbClr val="00206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t>Court Review S115a</a:t>
            </a:r>
            <a:endParaRPr lang="en-IE" b="1" dirty="0"/>
          </a:p>
        </p:txBody>
      </p:sp>
      <p:sp>
        <p:nvSpPr>
          <p:cNvPr id="3" name="Content Placeholder 2"/>
          <p:cNvSpPr>
            <a:spLocks noGrp="1"/>
          </p:cNvSpPr>
          <p:nvPr>
            <p:ph idx="1"/>
          </p:nvPr>
        </p:nvSpPr>
        <p:spPr>
          <a:xfrm>
            <a:off x="495301" y="1124744"/>
            <a:ext cx="8915400" cy="5112568"/>
          </a:xfrm>
        </p:spPr>
        <p:txBody>
          <a:bodyPr/>
          <a:lstStyle/>
          <a:p>
            <a:r>
              <a:rPr lang="en-IE" dirty="0" smtClean="0"/>
              <a:t>In consideration of whether to make an order, regard to be given to </a:t>
            </a:r>
          </a:p>
          <a:p>
            <a:pPr lvl="1"/>
            <a:r>
              <a:rPr lang="en-IE" b="1" dirty="0" smtClean="0"/>
              <a:t>conduct of debtor </a:t>
            </a:r>
            <a:r>
              <a:rPr lang="en-IE" dirty="0" smtClean="0"/>
              <a:t>regarding making of repayments in 2 years prior to PC, </a:t>
            </a:r>
            <a:r>
              <a:rPr lang="en-IE" b="1" dirty="0" smtClean="0"/>
              <a:t>and of creditor </a:t>
            </a:r>
            <a:r>
              <a:rPr lang="en-IE" dirty="0" smtClean="0"/>
              <a:t>seeking to recover debts due, and</a:t>
            </a:r>
          </a:p>
          <a:p>
            <a:pPr lvl="1"/>
            <a:r>
              <a:rPr lang="en-IE" dirty="0" smtClean="0"/>
              <a:t>Submission by creditor under s.98(1), or an indication under s.102(1), and </a:t>
            </a:r>
            <a:r>
              <a:rPr lang="en-IE" b="1" dirty="0" smtClean="0"/>
              <a:t>any alternative option </a:t>
            </a:r>
            <a:r>
              <a:rPr lang="en-IE" dirty="0" smtClean="0"/>
              <a:t>available to creditor to recover debt.</a:t>
            </a:r>
          </a:p>
          <a:p>
            <a:r>
              <a:rPr lang="en-IE" dirty="0" smtClean="0"/>
              <a:t>Court registrar will notify ISI and PIP where court make or refuse to make an order.</a:t>
            </a:r>
          </a:p>
          <a:p>
            <a:r>
              <a:rPr lang="en-IE" dirty="0" smtClean="0"/>
              <a:t>Where order made, Register of PIAs will be updated.</a:t>
            </a:r>
          </a:p>
          <a:p>
            <a:pPr>
              <a:buNone/>
            </a:pPr>
            <a:endParaRPr lang="en-IE" b="1" dirty="0" smtClean="0"/>
          </a:p>
          <a:p>
            <a:pPr>
              <a:buNone/>
            </a:pPr>
            <a:endParaRPr lang="en-IE" b="1" dirty="0"/>
          </a:p>
        </p:txBody>
      </p:sp>
      <p:sp>
        <p:nvSpPr>
          <p:cNvPr id="4" name="Date Placeholder 3"/>
          <p:cNvSpPr>
            <a:spLocks noGrp="1"/>
          </p:cNvSpPr>
          <p:nvPr>
            <p:ph type="dt" sz="half" idx="10"/>
          </p:nvPr>
        </p:nvSpPr>
        <p:spPr/>
        <p:txBody>
          <a:bodyPr/>
          <a:lstStyle/>
          <a:p>
            <a:pPr>
              <a:defRPr/>
            </a:pPr>
            <a:r>
              <a:rPr lang="en-US" smtClean="0"/>
              <a:t>30/05/2017</a:t>
            </a:r>
            <a:endParaRPr lang="en-IE"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t>Court Rules</a:t>
            </a:r>
            <a:endParaRPr lang="en-IE" b="1" dirty="0"/>
          </a:p>
        </p:txBody>
      </p:sp>
      <p:sp>
        <p:nvSpPr>
          <p:cNvPr id="3" name="Content Placeholder 2"/>
          <p:cNvSpPr>
            <a:spLocks noGrp="1"/>
          </p:cNvSpPr>
          <p:nvPr>
            <p:ph idx="1"/>
          </p:nvPr>
        </p:nvSpPr>
        <p:spPr/>
        <p:txBody>
          <a:bodyPr/>
          <a:lstStyle/>
          <a:p>
            <a:r>
              <a:rPr lang="en-IE" dirty="0" smtClean="0"/>
              <a:t>Circuit Court – S.I. 506 of 2015</a:t>
            </a:r>
          </a:p>
          <a:p>
            <a:r>
              <a:rPr lang="en-IE" dirty="0" smtClean="0"/>
              <a:t>High Court – S.I. 507 of 2015</a:t>
            </a:r>
          </a:p>
          <a:p>
            <a:pPr>
              <a:buNone/>
            </a:pPr>
            <a:endParaRPr lang="en-IE" dirty="0" smtClean="0"/>
          </a:p>
          <a:p>
            <a:pPr>
              <a:buNone/>
            </a:pPr>
            <a:r>
              <a:rPr lang="en-IE" dirty="0" smtClean="0"/>
              <a:t>New Forms:</a:t>
            </a:r>
          </a:p>
          <a:p>
            <a:pPr>
              <a:buNone/>
            </a:pPr>
            <a:r>
              <a:rPr lang="en-IE" dirty="0" smtClean="0"/>
              <a:t>52I  and 52J (Circuit)</a:t>
            </a:r>
          </a:p>
          <a:p>
            <a:pPr>
              <a:buNone/>
            </a:pPr>
            <a:r>
              <a:rPr lang="en-IE" dirty="0" smtClean="0"/>
              <a:t>No. 58 and No. 59 (High)</a:t>
            </a:r>
          </a:p>
          <a:p>
            <a:pPr>
              <a:buNone/>
            </a:pPr>
            <a:r>
              <a:rPr lang="en-IE" dirty="0" smtClean="0"/>
              <a:t>	- Form 52I and No. 58 used for application to the court for a review of the proposed arrangement rejected at the creditors’ meeting</a:t>
            </a:r>
          </a:p>
          <a:p>
            <a:pPr>
              <a:buNone/>
            </a:pPr>
            <a:r>
              <a:rPr lang="en-IE" dirty="0" smtClean="0"/>
              <a:t>	- Form 52J and No. 59 used to show voting proportions by creditors, the names of creditors who voted for and against, and value of their debts</a:t>
            </a:r>
            <a:endParaRPr lang="en-IE" dirty="0"/>
          </a:p>
        </p:txBody>
      </p:sp>
      <p:sp>
        <p:nvSpPr>
          <p:cNvPr id="4" name="Date Placeholder 3"/>
          <p:cNvSpPr>
            <a:spLocks noGrp="1"/>
          </p:cNvSpPr>
          <p:nvPr>
            <p:ph type="dt" sz="half" idx="10"/>
          </p:nvPr>
        </p:nvSpPr>
        <p:spPr/>
        <p:txBody>
          <a:bodyPr/>
          <a:lstStyle/>
          <a:p>
            <a:pPr>
              <a:defRPr/>
            </a:pPr>
            <a:r>
              <a:rPr lang="en-US" smtClean="0"/>
              <a:t>30/05/2017</a:t>
            </a:r>
            <a:endParaRPr lang="en-IE"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Court Rules</a:t>
            </a:r>
            <a:endParaRPr lang="en-IE" dirty="0"/>
          </a:p>
        </p:txBody>
      </p:sp>
      <p:sp>
        <p:nvSpPr>
          <p:cNvPr id="3" name="Content Placeholder 2"/>
          <p:cNvSpPr>
            <a:spLocks noGrp="1"/>
          </p:cNvSpPr>
          <p:nvPr>
            <p:ph idx="1"/>
          </p:nvPr>
        </p:nvSpPr>
        <p:spPr/>
        <p:txBody>
          <a:bodyPr/>
          <a:lstStyle/>
          <a:p>
            <a:pPr>
              <a:buNone/>
            </a:pPr>
            <a:r>
              <a:rPr lang="en-IE" dirty="0" smtClean="0"/>
              <a:t>Revised Forms:</a:t>
            </a:r>
          </a:p>
          <a:p>
            <a:pPr>
              <a:buNone/>
            </a:pPr>
            <a:endParaRPr lang="en-IE" dirty="0" smtClean="0"/>
          </a:p>
          <a:p>
            <a:pPr>
              <a:buNone/>
            </a:pPr>
            <a:r>
              <a:rPr lang="en-IE" dirty="0" smtClean="0"/>
              <a:t>Forms 52D, 52E, 52F, 52G (Circuit)</a:t>
            </a:r>
          </a:p>
          <a:p>
            <a:pPr>
              <a:buNone/>
            </a:pPr>
            <a:r>
              <a:rPr lang="en-IE" dirty="0" smtClean="0"/>
              <a:t>Nos. 53, 54, 55 and 56 (High)</a:t>
            </a:r>
          </a:p>
          <a:p>
            <a:pPr>
              <a:buNone/>
            </a:pPr>
            <a:endParaRPr lang="en-IE" dirty="0" smtClean="0"/>
          </a:p>
          <a:p>
            <a:pPr>
              <a:buNone/>
            </a:pPr>
            <a:r>
              <a:rPr lang="en-IE" dirty="0" smtClean="0"/>
              <a:t>	- Forms 52D to 52G and Nos. 53 to 56 revised to accommodate </a:t>
            </a:r>
            <a:r>
              <a:rPr lang="en-IE" b="1" dirty="0" smtClean="0"/>
              <a:t>single creditor provisions </a:t>
            </a:r>
            <a:r>
              <a:rPr lang="en-IE" dirty="0" smtClean="0"/>
              <a:t>(will require PIPs to delete as appropriate)</a:t>
            </a:r>
          </a:p>
          <a:p>
            <a:pPr>
              <a:buNone/>
            </a:pPr>
            <a:r>
              <a:rPr lang="en-IE" dirty="0" smtClean="0"/>
              <a:t>	- Templates for new and revised forms uploaded to the CM system </a:t>
            </a:r>
            <a:endParaRPr lang="en-IE" dirty="0"/>
          </a:p>
        </p:txBody>
      </p:sp>
      <p:sp>
        <p:nvSpPr>
          <p:cNvPr id="4" name="Date Placeholder 3"/>
          <p:cNvSpPr>
            <a:spLocks noGrp="1"/>
          </p:cNvSpPr>
          <p:nvPr>
            <p:ph type="dt" sz="half" idx="10"/>
          </p:nvPr>
        </p:nvSpPr>
        <p:spPr/>
        <p:txBody>
          <a:bodyPr/>
          <a:lstStyle/>
          <a:p>
            <a:pPr>
              <a:defRPr/>
            </a:pPr>
            <a:r>
              <a:rPr lang="en-US" smtClean="0"/>
              <a:t>30/05/2017</a:t>
            </a:r>
            <a:endParaRPr lang="en-IE"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S.115A Reviews</a:t>
            </a:r>
            <a:endParaRPr lang="en-IE" dirty="0"/>
          </a:p>
        </p:txBody>
      </p:sp>
      <p:sp>
        <p:nvSpPr>
          <p:cNvPr id="3" name="Content Placeholder 2"/>
          <p:cNvSpPr>
            <a:spLocks noGrp="1"/>
          </p:cNvSpPr>
          <p:nvPr>
            <p:ph idx="1"/>
          </p:nvPr>
        </p:nvSpPr>
        <p:spPr/>
        <p:txBody>
          <a:bodyPr/>
          <a:lstStyle/>
          <a:p>
            <a:pPr>
              <a:buNone/>
            </a:pPr>
            <a:r>
              <a:rPr lang="en-IE" dirty="0" smtClean="0"/>
              <a:t>Classes of Creditor</a:t>
            </a:r>
          </a:p>
          <a:p>
            <a:pPr>
              <a:buNone/>
            </a:pPr>
            <a:endParaRPr lang="en-IE" dirty="0" smtClean="0"/>
          </a:p>
          <a:p>
            <a:r>
              <a:rPr lang="en-IE" altLang="en-US" dirty="0" smtClean="0"/>
              <a:t>Creditors with interests or claims of similar nature (“</a:t>
            </a:r>
            <a:r>
              <a:rPr lang="en-IE" altLang="en-US" i="1" dirty="0" smtClean="0"/>
              <a:t>where not unreasonable to expect such creditors could have a conversation about their debts”</a:t>
            </a:r>
            <a:r>
              <a:rPr lang="en-IE" altLang="en-US" dirty="0" smtClean="0"/>
              <a:t>)</a:t>
            </a:r>
          </a:p>
          <a:p>
            <a:r>
              <a:rPr lang="en-IE" altLang="en-US" dirty="0" smtClean="0"/>
              <a:t>May  be only 1 creditor</a:t>
            </a:r>
          </a:p>
          <a:p>
            <a:r>
              <a:rPr lang="en-IE" altLang="en-US" dirty="0" smtClean="0"/>
              <a:t>Court to have regard to circumstances of case, including </a:t>
            </a:r>
          </a:p>
          <a:p>
            <a:pPr lvl="1"/>
            <a:r>
              <a:rPr lang="en-IE" altLang="en-US" dirty="0" smtClean="0"/>
              <a:t>statement of grounds, number and composition of creditors who voted</a:t>
            </a:r>
          </a:p>
          <a:p>
            <a:pPr lvl="1"/>
            <a:r>
              <a:rPr lang="en-IE" altLang="en-US" dirty="0" smtClean="0"/>
              <a:t>proportion of overall debts represented by the creditors (but some PIPs showing 100% to represent that ALL of a class of creditors voted yes).</a:t>
            </a:r>
          </a:p>
          <a:p>
            <a:pPr>
              <a:buNone/>
            </a:pPr>
            <a:endParaRPr lang="en-IE" dirty="0">
              <a:solidFill>
                <a:srgbClr val="FF0000"/>
              </a:solidFill>
            </a:endParaRPr>
          </a:p>
        </p:txBody>
      </p:sp>
      <p:sp>
        <p:nvSpPr>
          <p:cNvPr id="4" name="Date Placeholder 3"/>
          <p:cNvSpPr>
            <a:spLocks noGrp="1"/>
          </p:cNvSpPr>
          <p:nvPr>
            <p:ph type="dt" sz="half" idx="10"/>
          </p:nvPr>
        </p:nvSpPr>
        <p:spPr/>
        <p:txBody>
          <a:bodyPr/>
          <a:lstStyle/>
          <a:p>
            <a:pPr>
              <a:defRPr/>
            </a:pPr>
            <a:r>
              <a:rPr lang="en-US" smtClean="0"/>
              <a:t>30/05/2017</a:t>
            </a:r>
            <a:endParaRPr lang="en-IE"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S.115a reviews</a:t>
            </a:r>
            <a:endParaRPr lang="en-IE" dirty="0"/>
          </a:p>
        </p:txBody>
      </p:sp>
      <p:sp>
        <p:nvSpPr>
          <p:cNvPr id="3" name="Content Placeholder 2"/>
          <p:cNvSpPr>
            <a:spLocks noGrp="1"/>
          </p:cNvSpPr>
          <p:nvPr>
            <p:ph idx="1"/>
          </p:nvPr>
        </p:nvSpPr>
        <p:spPr/>
        <p:txBody>
          <a:bodyPr/>
          <a:lstStyle/>
          <a:p>
            <a:pPr>
              <a:buNone/>
            </a:pPr>
            <a:r>
              <a:rPr lang="en-IE" altLang="en-US" dirty="0" smtClean="0"/>
              <a:t>Typical classes – not exhaustive – illustrative only</a:t>
            </a:r>
          </a:p>
          <a:p>
            <a:pPr>
              <a:buNone/>
            </a:pPr>
            <a:endParaRPr lang="en-IE" altLang="en-US" dirty="0" smtClean="0"/>
          </a:p>
          <a:p>
            <a:r>
              <a:rPr lang="en-IE" altLang="en-US" dirty="0" smtClean="0"/>
              <a:t>PPR lender</a:t>
            </a:r>
          </a:p>
          <a:p>
            <a:r>
              <a:rPr lang="en-IE" altLang="en-US" dirty="0" smtClean="0"/>
              <a:t>Other secured lenders</a:t>
            </a:r>
          </a:p>
          <a:p>
            <a:r>
              <a:rPr lang="en-IE" altLang="en-US" dirty="0" smtClean="0"/>
              <a:t>Unsecured lenders – interest bearing claims</a:t>
            </a:r>
          </a:p>
          <a:p>
            <a:r>
              <a:rPr lang="en-IE" altLang="en-US" dirty="0" smtClean="0"/>
              <a:t>“Preferential”/Excludable debt</a:t>
            </a:r>
          </a:p>
          <a:p>
            <a:r>
              <a:rPr lang="en-IE" altLang="en-US" dirty="0" smtClean="0"/>
              <a:t>Unsecured/trade creditors</a:t>
            </a:r>
          </a:p>
          <a:p>
            <a:endParaRPr lang="en-IE" altLang="en-US" dirty="0" smtClean="0"/>
          </a:p>
          <a:p>
            <a:pPr>
              <a:buNone/>
            </a:pPr>
            <a:r>
              <a:rPr lang="en-IE" altLang="en-US" dirty="0" smtClean="0"/>
              <a:t>PIPS advised that they must be confident class chosen will stand up. </a:t>
            </a:r>
          </a:p>
          <a:p>
            <a:endParaRPr lang="en-IE" dirty="0"/>
          </a:p>
        </p:txBody>
      </p:sp>
      <p:sp>
        <p:nvSpPr>
          <p:cNvPr id="4" name="Date Placeholder 3"/>
          <p:cNvSpPr>
            <a:spLocks noGrp="1"/>
          </p:cNvSpPr>
          <p:nvPr>
            <p:ph type="dt" sz="half" idx="10"/>
          </p:nvPr>
        </p:nvSpPr>
        <p:spPr/>
        <p:txBody>
          <a:bodyPr/>
          <a:lstStyle/>
          <a:p>
            <a:pPr>
              <a:defRPr/>
            </a:pPr>
            <a:r>
              <a:rPr lang="en-US" smtClean="0"/>
              <a:t>30/05/2017</a:t>
            </a:r>
            <a:endParaRPr lang="en-IE"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Creditor objections (s.120)</a:t>
            </a:r>
            <a:endParaRPr lang="en-IE" dirty="0"/>
          </a:p>
        </p:txBody>
      </p:sp>
      <p:sp>
        <p:nvSpPr>
          <p:cNvPr id="3" name="Content Placeholder 2"/>
          <p:cNvSpPr>
            <a:spLocks noGrp="1"/>
          </p:cNvSpPr>
          <p:nvPr>
            <p:ph idx="1"/>
          </p:nvPr>
        </p:nvSpPr>
        <p:spPr>
          <a:xfrm>
            <a:off x="495301" y="1124744"/>
            <a:ext cx="8915400" cy="4752527"/>
          </a:xfrm>
        </p:spPr>
        <p:txBody>
          <a:bodyPr/>
          <a:lstStyle/>
          <a:p>
            <a:pPr>
              <a:buNone/>
            </a:pPr>
            <a:r>
              <a:rPr lang="en-IE" dirty="0" smtClean="0"/>
              <a:t>Grounds for Objection:</a:t>
            </a:r>
          </a:p>
          <a:p>
            <a:r>
              <a:rPr lang="en-IE" dirty="0" smtClean="0"/>
              <a:t>Conduct of debtor within 2 years prior to issue of PC</a:t>
            </a:r>
          </a:p>
          <a:p>
            <a:r>
              <a:rPr lang="en-IE" dirty="0" smtClean="0"/>
              <a:t>Procedural requirements not being complied with</a:t>
            </a:r>
          </a:p>
          <a:p>
            <a:r>
              <a:rPr lang="en-IE" dirty="0" smtClean="0"/>
              <a:t>Material inaccuracy or omission in debtor’s statement of affairs (PFS)</a:t>
            </a:r>
          </a:p>
          <a:p>
            <a:r>
              <a:rPr lang="en-IE" dirty="0" smtClean="0"/>
              <a:t>Debtor did not satisfy eligibility criteria in s.91</a:t>
            </a:r>
          </a:p>
          <a:p>
            <a:r>
              <a:rPr lang="en-IE" dirty="0" smtClean="0"/>
              <a:t>PIA unfairly prejudices interests of creditor (probably main ground proposed)</a:t>
            </a:r>
          </a:p>
          <a:p>
            <a:r>
              <a:rPr lang="en-IE" dirty="0" smtClean="0"/>
              <a:t>Debtor has committed an offence under the Act causing material detriment to creditor</a:t>
            </a:r>
          </a:p>
          <a:p>
            <a:r>
              <a:rPr lang="en-IE" dirty="0" smtClean="0"/>
              <a:t>Debtor has entered into a transaction at an undervalue in preceding 3 years, contributing to debtor’s inability to pay debts</a:t>
            </a:r>
          </a:p>
          <a:p>
            <a:r>
              <a:rPr lang="en-IE" dirty="0" smtClean="0"/>
              <a:t>Debtor has given preference in preceding 3 years,  substantially reducing amount available to pay debts</a:t>
            </a:r>
          </a:p>
          <a:p>
            <a:endParaRPr lang="en-IE" dirty="0" smtClean="0"/>
          </a:p>
          <a:p>
            <a:endParaRPr lang="en-IE" dirty="0"/>
          </a:p>
        </p:txBody>
      </p:sp>
      <p:sp>
        <p:nvSpPr>
          <p:cNvPr id="4" name="Date Placeholder 3"/>
          <p:cNvSpPr>
            <a:spLocks noGrp="1"/>
          </p:cNvSpPr>
          <p:nvPr>
            <p:ph type="dt" sz="half" idx="10"/>
          </p:nvPr>
        </p:nvSpPr>
        <p:spPr/>
        <p:txBody>
          <a:bodyPr/>
          <a:lstStyle/>
          <a:p>
            <a:pPr>
              <a:defRPr/>
            </a:pPr>
            <a:r>
              <a:rPr lang="en-US" smtClean="0"/>
              <a:t>30/05/2017</a:t>
            </a:r>
            <a:endParaRPr lang="en-IE"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8169" y="294060"/>
            <a:ext cx="8915400" cy="490537"/>
          </a:xfrm>
        </p:spPr>
        <p:txBody>
          <a:bodyPr/>
          <a:lstStyle/>
          <a:p>
            <a:r>
              <a:rPr lang="en-IE" dirty="0" smtClean="0"/>
              <a:t>S.115A Reviews –  Notable Decisions to date</a:t>
            </a:r>
            <a:endParaRPr lang="en-IE" dirty="0"/>
          </a:p>
        </p:txBody>
      </p:sp>
      <p:sp>
        <p:nvSpPr>
          <p:cNvPr id="3" name="Content Placeholder 2"/>
          <p:cNvSpPr>
            <a:spLocks noGrp="1"/>
          </p:cNvSpPr>
          <p:nvPr>
            <p:ph idx="1"/>
          </p:nvPr>
        </p:nvSpPr>
        <p:spPr>
          <a:xfrm>
            <a:off x="495301" y="1124744"/>
            <a:ext cx="8915400" cy="5256584"/>
          </a:xfrm>
        </p:spPr>
        <p:txBody>
          <a:bodyPr/>
          <a:lstStyle/>
          <a:p>
            <a:pPr marL="0" indent="0">
              <a:buNone/>
            </a:pPr>
            <a:endParaRPr lang="en-IE" dirty="0" smtClean="0"/>
          </a:p>
          <a:p>
            <a:pPr marL="0" indent="0">
              <a:buNone/>
            </a:pPr>
            <a:endParaRPr lang="en-IE" dirty="0"/>
          </a:p>
          <a:p>
            <a:pPr>
              <a:buFont typeface="Arial" panose="020B0604020202020204" pitchFamily="34" charset="0"/>
              <a:buChar char="•"/>
            </a:pPr>
            <a:r>
              <a:rPr lang="en-IE" dirty="0" smtClean="0"/>
              <a:t>Important to note that the information in these slides is not based in all cases on written Court judgments, please bear in mind. </a:t>
            </a:r>
          </a:p>
          <a:p>
            <a:pPr marL="0" indent="0">
              <a:buNone/>
            </a:pPr>
            <a:endParaRPr lang="en-IE" dirty="0" smtClean="0"/>
          </a:p>
          <a:p>
            <a:pPr>
              <a:buFont typeface="Arial" panose="020B0604020202020204" pitchFamily="34" charset="0"/>
              <a:buChar char="•"/>
            </a:pPr>
            <a:r>
              <a:rPr lang="en-IE" dirty="0" smtClean="0"/>
              <a:t>The ISI assumes no responsibility for any errors or omissions.</a:t>
            </a:r>
          </a:p>
          <a:p>
            <a:pPr>
              <a:buNone/>
            </a:pPr>
            <a:endParaRPr lang="en-IE" dirty="0" smtClean="0"/>
          </a:p>
          <a:p>
            <a:endParaRPr lang="en-IE" dirty="0" smtClean="0"/>
          </a:p>
          <a:p>
            <a:pPr>
              <a:buNone/>
            </a:pPr>
            <a:r>
              <a:rPr lang="en-IE" dirty="0" smtClean="0"/>
              <a:t/>
            </a:r>
            <a:br>
              <a:rPr lang="en-IE" dirty="0" smtClean="0"/>
            </a:br>
            <a:endParaRPr lang="en-IE" dirty="0" smtClean="0"/>
          </a:p>
          <a:p>
            <a:endParaRPr lang="en-IE" dirty="0"/>
          </a:p>
        </p:txBody>
      </p:sp>
      <p:sp>
        <p:nvSpPr>
          <p:cNvPr id="4" name="Date Placeholder 3"/>
          <p:cNvSpPr>
            <a:spLocks noGrp="1"/>
          </p:cNvSpPr>
          <p:nvPr>
            <p:ph type="dt" sz="half" idx="10"/>
          </p:nvPr>
        </p:nvSpPr>
        <p:spPr/>
        <p:txBody>
          <a:bodyPr/>
          <a:lstStyle/>
          <a:p>
            <a:pPr>
              <a:defRPr/>
            </a:pPr>
            <a:r>
              <a:rPr lang="en-US" smtClean="0"/>
              <a:t>30/05/2017</a:t>
            </a:r>
            <a:endParaRPr lang="en-IE"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t>S115A Outcomes to date</a:t>
            </a:r>
            <a:endParaRPr lang="en-IE" dirty="0"/>
          </a:p>
        </p:txBody>
      </p:sp>
      <p:sp>
        <p:nvSpPr>
          <p:cNvPr id="3" name="Content Placeholder 2"/>
          <p:cNvSpPr>
            <a:spLocks noGrp="1"/>
          </p:cNvSpPr>
          <p:nvPr>
            <p:ph idx="1"/>
          </p:nvPr>
        </p:nvSpPr>
        <p:spPr>
          <a:xfrm>
            <a:off x="495301" y="1124744"/>
            <a:ext cx="8915400" cy="4896544"/>
          </a:xfrm>
        </p:spPr>
        <p:txBody>
          <a:bodyPr/>
          <a:lstStyle/>
          <a:p>
            <a:pPr marL="0" indent="0">
              <a:buNone/>
            </a:pPr>
            <a:r>
              <a:rPr lang="en-IE" b="1" dirty="0" smtClean="0"/>
              <a:t>Class of Creditors</a:t>
            </a:r>
            <a:endParaRPr lang="en-IE" b="1" dirty="0"/>
          </a:p>
          <a:p>
            <a:pPr lvl="0"/>
            <a:r>
              <a:rPr lang="en-IE" sz="1800" dirty="0" smtClean="0"/>
              <a:t>Southern </a:t>
            </a:r>
            <a:r>
              <a:rPr lang="en-IE" sz="1800" dirty="0"/>
              <a:t>(Cork) - while establishing that the specified </a:t>
            </a:r>
            <a:r>
              <a:rPr lang="en-IE" sz="1800" u="sng" dirty="0"/>
              <a:t>classes of creditors </a:t>
            </a:r>
            <a:r>
              <a:rPr lang="en-IE" sz="1800" dirty="0"/>
              <a:t>for the purposes of section 115A(17) were valid, the Court nevertheless decided that the ratio of debt owed between the secured creditor who voted no, and the unsecured creditor who voted yes (99.6% Vs 0.4% respectively) was disproportionately wide, and upheld the secured creditor’s objection.</a:t>
            </a:r>
          </a:p>
          <a:p>
            <a:r>
              <a:rPr lang="en-IE" sz="1800" dirty="0" smtClean="0"/>
              <a:t>However</a:t>
            </a:r>
            <a:r>
              <a:rPr lang="en-IE" sz="1800" dirty="0"/>
              <a:t>, </a:t>
            </a:r>
            <a:r>
              <a:rPr lang="en-IE" sz="1800" dirty="0" smtClean="0"/>
              <a:t>notable that in </a:t>
            </a:r>
            <a:r>
              <a:rPr lang="en-IE" sz="1800" dirty="0"/>
              <a:t>the High Court – </a:t>
            </a:r>
            <a:r>
              <a:rPr lang="en-IE" sz="1800" dirty="0" smtClean="0"/>
              <a:t>in a separate uncontested </a:t>
            </a:r>
            <a:r>
              <a:rPr lang="en-IE" sz="1800" dirty="0"/>
              <a:t>case – an arrangement was approved </a:t>
            </a:r>
            <a:r>
              <a:rPr lang="en-IE" sz="1800" dirty="0" smtClean="0"/>
              <a:t>where </a:t>
            </a:r>
            <a:r>
              <a:rPr lang="en-IE" sz="1800" dirty="0"/>
              <a:t>the secured creditors voted no and one unsecured creditor voted yes </a:t>
            </a:r>
            <a:r>
              <a:rPr lang="en-IE" sz="1800" dirty="0" smtClean="0"/>
              <a:t>(with 0.2</a:t>
            </a:r>
            <a:r>
              <a:rPr lang="en-IE" sz="1800" dirty="0"/>
              <a:t>% total debt</a:t>
            </a:r>
            <a:r>
              <a:rPr lang="en-IE" sz="1800" dirty="0" smtClean="0"/>
              <a:t>).</a:t>
            </a:r>
          </a:p>
          <a:p>
            <a:pPr marL="0" indent="0">
              <a:buNone/>
            </a:pPr>
            <a:endParaRPr lang="en-IE" sz="1800" dirty="0" smtClean="0"/>
          </a:p>
          <a:p>
            <a:pPr lvl="0"/>
            <a:r>
              <a:rPr lang="en-IE" sz="1800" dirty="0">
                <a:solidFill>
                  <a:srgbClr val="24185C"/>
                </a:solidFill>
              </a:rPr>
              <a:t>South Eastern (Kilkenny) – For the purposes of section 115A(17) a Credit Union was not proven as a separate class of creditor to an ordinary unsecured creditor, but its debt has the same status as what is usually classed as ‘regular unsecured debt’. As this was an interlocking case, the Court also ruled that the PIA had not addressed the requirement under s.89(4) (i.e. whether the approval of one PIA is to be contingent on the approval of any other PIA), so could not approve the other case.</a:t>
            </a:r>
          </a:p>
          <a:p>
            <a:endParaRPr lang="en-IE" dirty="0"/>
          </a:p>
          <a:p>
            <a:pPr>
              <a:buNone/>
            </a:pPr>
            <a:endParaRPr lang="en-IE" dirty="0" smtClean="0"/>
          </a:p>
        </p:txBody>
      </p:sp>
      <p:sp>
        <p:nvSpPr>
          <p:cNvPr id="5" name="Date Placeholder 4"/>
          <p:cNvSpPr>
            <a:spLocks noGrp="1"/>
          </p:cNvSpPr>
          <p:nvPr>
            <p:ph type="dt" sz="half" idx="10"/>
          </p:nvPr>
        </p:nvSpPr>
        <p:spPr/>
        <p:txBody>
          <a:bodyPr/>
          <a:lstStyle/>
          <a:p>
            <a:pPr>
              <a:defRPr/>
            </a:pPr>
            <a:r>
              <a:rPr lang="en-US" smtClean="0"/>
              <a:t>30/05/2017</a:t>
            </a:r>
            <a:endParaRPr lang="en-IE" dirty="0"/>
          </a:p>
        </p:txBody>
      </p:sp>
    </p:spTree>
    <p:extLst>
      <p:ext uri="{BB962C8B-B14F-4D97-AF65-F5344CB8AC3E}">
        <p14:creationId xmlns:p14="http://schemas.microsoft.com/office/powerpoint/2010/main" val="7329281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a:t>S115A Outcomes to date</a:t>
            </a:r>
          </a:p>
        </p:txBody>
      </p:sp>
      <p:sp>
        <p:nvSpPr>
          <p:cNvPr id="3" name="Content Placeholder 2"/>
          <p:cNvSpPr>
            <a:spLocks noGrp="1"/>
          </p:cNvSpPr>
          <p:nvPr>
            <p:ph idx="1"/>
          </p:nvPr>
        </p:nvSpPr>
        <p:spPr>
          <a:xfrm>
            <a:off x="495301" y="1124744"/>
            <a:ext cx="8915400" cy="4968551"/>
          </a:xfrm>
        </p:spPr>
        <p:txBody>
          <a:bodyPr/>
          <a:lstStyle/>
          <a:p>
            <a:pPr lvl="0"/>
            <a:r>
              <a:rPr lang="en-IE" dirty="0" smtClean="0"/>
              <a:t>Midland </a:t>
            </a:r>
            <a:r>
              <a:rPr lang="en-IE" dirty="0"/>
              <a:t>(</a:t>
            </a:r>
            <a:r>
              <a:rPr lang="en-IE" dirty="0" err="1"/>
              <a:t>Tullamore</a:t>
            </a:r>
            <a:r>
              <a:rPr lang="en-IE" dirty="0"/>
              <a:t>)/Southern (Cork) – debt </a:t>
            </a:r>
            <a:r>
              <a:rPr lang="en-IE" dirty="0" err="1"/>
              <a:t>writedown</a:t>
            </a:r>
            <a:r>
              <a:rPr lang="en-IE" dirty="0"/>
              <a:t> on a secured PPR loan recognised as separate from ‘ordinary’ unsecured creditors (due to the existence of the clawback provision under s.103(3)) for the purposes of section 115A(17</a:t>
            </a:r>
            <a:r>
              <a:rPr lang="en-IE" dirty="0" smtClean="0"/>
              <a:t>).</a:t>
            </a:r>
          </a:p>
          <a:p>
            <a:pPr marL="0" lvl="0" indent="0">
              <a:buNone/>
            </a:pPr>
            <a:endParaRPr lang="en-IE" dirty="0"/>
          </a:p>
          <a:p>
            <a:pPr lvl="0"/>
            <a:r>
              <a:rPr lang="en-IE" dirty="0"/>
              <a:t>South Eastern (Kilkenny) - non-PPR secured creditors recognised as a separate class of creditor for the purposes of section 115A(17) (in this case it was a </a:t>
            </a:r>
            <a:r>
              <a:rPr lang="en-IE"/>
              <a:t>commercial </a:t>
            </a:r>
            <a:r>
              <a:rPr lang="en-IE" smtClean="0"/>
              <a:t>property (and a BTL), </a:t>
            </a:r>
            <a:r>
              <a:rPr lang="en-IE" dirty="0"/>
              <a:t>differentiating it from a previous decision elsewhere in relation to BTL debt</a:t>
            </a:r>
            <a:r>
              <a:rPr lang="en-IE" dirty="0" smtClean="0"/>
              <a:t>).</a:t>
            </a:r>
          </a:p>
          <a:p>
            <a:pPr lvl="0"/>
            <a:endParaRPr lang="en-IE" dirty="0"/>
          </a:p>
          <a:p>
            <a:pPr marL="0" indent="0">
              <a:buNone/>
            </a:pPr>
            <a:endParaRPr lang="en-IE" b="1" dirty="0" smtClean="0"/>
          </a:p>
          <a:p>
            <a:pPr>
              <a:buNone/>
            </a:pPr>
            <a:endParaRPr lang="en-IE" dirty="0" smtClean="0"/>
          </a:p>
        </p:txBody>
      </p:sp>
      <p:sp>
        <p:nvSpPr>
          <p:cNvPr id="5" name="Date Placeholder 4"/>
          <p:cNvSpPr>
            <a:spLocks noGrp="1"/>
          </p:cNvSpPr>
          <p:nvPr>
            <p:ph type="dt" sz="half" idx="10"/>
          </p:nvPr>
        </p:nvSpPr>
        <p:spPr/>
        <p:txBody>
          <a:bodyPr/>
          <a:lstStyle/>
          <a:p>
            <a:pPr>
              <a:defRPr/>
            </a:pPr>
            <a:r>
              <a:rPr lang="en-US" smtClean="0"/>
              <a:t>30/05/2017</a:t>
            </a:r>
            <a:endParaRPr lang="en-IE" dirty="0"/>
          </a:p>
        </p:txBody>
      </p:sp>
    </p:spTree>
    <p:extLst>
      <p:ext uri="{BB962C8B-B14F-4D97-AF65-F5344CB8AC3E}">
        <p14:creationId xmlns:p14="http://schemas.microsoft.com/office/powerpoint/2010/main" val="8197194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t>s115A outcomes to date</a:t>
            </a:r>
            <a:endParaRPr lang="en-IE" b="1" dirty="0"/>
          </a:p>
        </p:txBody>
      </p:sp>
      <p:sp>
        <p:nvSpPr>
          <p:cNvPr id="3" name="Content Placeholder 2"/>
          <p:cNvSpPr>
            <a:spLocks noGrp="1"/>
          </p:cNvSpPr>
          <p:nvPr>
            <p:ph idx="1"/>
          </p:nvPr>
        </p:nvSpPr>
        <p:spPr>
          <a:xfrm>
            <a:off x="495301" y="1124744"/>
            <a:ext cx="8915400" cy="4968551"/>
          </a:xfrm>
        </p:spPr>
        <p:txBody>
          <a:bodyPr/>
          <a:lstStyle/>
          <a:p>
            <a:pPr lvl="0">
              <a:buNone/>
            </a:pPr>
            <a:r>
              <a:rPr lang="en-IE" dirty="0" smtClean="0"/>
              <a:t>May 2016 : High </a:t>
            </a:r>
            <a:r>
              <a:rPr lang="en-IE" dirty="0"/>
              <a:t>Court – Principal Private Residence (PPR) secured debt is separate and distinct from Buy-to-Let (BTL) secured debt for the purposes of establishing a class of creditors under section 115A(17). The Court acknowledged the unique nature of the insolvency legislation “…to limit the extent of the veto which a creditor might have in respect of a family home or a PPR mortgage debt, and it allowed for separate treatment of that class of debt…”</a:t>
            </a:r>
          </a:p>
          <a:p>
            <a:pPr>
              <a:buNone/>
            </a:pPr>
            <a:endParaRPr lang="en-IE" dirty="0" smtClean="0"/>
          </a:p>
        </p:txBody>
      </p:sp>
      <p:sp>
        <p:nvSpPr>
          <p:cNvPr id="5" name="Date Placeholder 4"/>
          <p:cNvSpPr>
            <a:spLocks noGrp="1"/>
          </p:cNvSpPr>
          <p:nvPr>
            <p:ph type="dt" sz="half" idx="10"/>
          </p:nvPr>
        </p:nvSpPr>
        <p:spPr/>
        <p:txBody>
          <a:bodyPr/>
          <a:lstStyle/>
          <a:p>
            <a:pPr>
              <a:defRPr/>
            </a:pPr>
            <a:r>
              <a:rPr lang="en-US" smtClean="0"/>
              <a:t>30/05/2017</a:t>
            </a:r>
            <a:endParaRPr lang="en-IE" dirty="0"/>
          </a:p>
        </p:txBody>
      </p:sp>
    </p:spTree>
    <p:extLst>
      <p:ext uri="{BB962C8B-B14F-4D97-AF65-F5344CB8AC3E}">
        <p14:creationId xmlns:p14="http://schemas.microsoft.com/office/powerpoint/2010/main" val="2354194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Personal Insolvency (Amendment) Act 2015</a:t>
            </a:r>
            <a:endParaRPr lang="en-IE" dirty="0"/>
          </a:p>
        </p:txBody>
      </p:sp>
      <p:sp>
        <p:nvSpPr>
          <p:cNvPr id="3" name="Content Placeholder 2"/>
          <p:cNvSpPr>
            <a:spLocks noGrp="1"/>
          </p:cNvSpPr>
          <p:nvPr>
            <p:ph idx="1"/>
          </p:nvPr>
        </p:nvSpPr>
        <p:spPr>
          <a:xfrm>
            <a:off x="495301" y="1124744"/>
            <a:ext cx="8915400" cy="4824535"/>
          </a:xfrm>
        </p:spPr>
        <p:txBody>
          <a:bodyPr/>
          <a:lstStyle/>
          <a:p>
            <a:endParaRPr lang="en-IE" dirty="0" smtClean="0"/>
          </a:p>
          <a:p>
            <a:pPr>
              <a:buNone/>
            </a:pPr>
            <a:r>
              <a:rPr lang="en-IE" dirty="0" smtClean="0"/>
              <a:t>The amendments to the 2012 Act provided for:</a:t>
            </a:r>
          </a:p>
          <a:p>
            <a:pPr>
              <a:buNone/>
            </a:pPr>
            <a:endParaRPr lang="en-IE" dirty="0" smtClean="0"/>
          </a:p>
          <a:p>
            <a:r>
              <a:rPr lang="en-IE" dirty="0" smtClean="0"/>
              <a:t>A Court review process introducing new provisions where a PIA arrangement proposal voted against at creditors’ meetings. </a:t>
            </a:r>
          </a:p>
          <a:p>
            <a:r>
              <a:rPr lang="en-IE" dirty="0" smtClean="0"/>
              <a:t>Specific provisions in relation to single creditor proposals (DSA and PIA).</a:t>
            </a:r>
          </a:p>
          <a:p>
            <a:r>
              <a:rPr lang="en-IE" dirty="0" smtClean="0"/>
              <a:t>Changed eligibility thresholds for DRNs</a:t>
            </a:r>
          </a:p>
          <a:p>
            <a:r>
              <a:rPr lang="en-IE" dirty="0" smtClean="0"/>
              <a:t>Increased regulation and supervision of PIPs</a:t>
            </a:r>
            <a:endParaRPr lang="en-IE" dirty="0"/>
          </a:p>
        </p:txBody>
      </p:sp>
      <p:sp>
        <p:nvSpPr>
          <p:cNvPr id="4" name="Date Placeholder 3"/>
          <p:cNvSpPr>
            <a:spLocks noGrp="1"/>
          </p:cNvSpPr>
          <p:nvPr>
            <p:ph type="dt" sz="half" idx="10"/>
          </p:nvPr>
        </p:nvSpPr>
        <p:spPr/>
        <p:txBody>
          <a:bodyPr/>
          <a:lstStyle/>
          <a:p>
            <a:pPr>
              <a:defRPr/>
            </a:pPr>
            <a:r>
              <a:rPr lang="en-US" smtClean="0"/>
              <a:t>30/05/2017</a:t>
            </a:r>
            <a:endParaRPr lang="en-IE"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t>s115A outcomes to date </a:t>
            </a:r>
            <a:endParaRPr lang="en-IE" b="1" dirty="0"/>
          </a:p>
        </p:txBody>
      </p:sp>
      <p:sp>
        <p:nvSpPr>
          <p:cNvPr id="3" name="Content Placeholder 2"/>
          <p:cNvSpPr>
            <a:spLocks noGrp="1"/>
          </p:cNvSpPr>
          <p:nvPr>
            <p:ph idx="1"/>
          </p:nvPr>
        </p:nvSpPr>
        <p:spPr>
          <a:xfrm>
            <a:off x="495301" y="1124744"/>
            <a:ext cx="8915400" cy="5328592"/>
          </a:xfrm>
        </p:spPr>
        <p:txBody>
          <a:bodyPr/>
          <a:lstStyle/>
          <a:p>
            <a:pPr marL="0" indent="0">
              <a:buNone/>
            </a:pPr>
            <a:r>
              <a:rPr lang="en-IE" b="1" dirty="0" smtClean="0"/>
              <a:t>Relevant Debt: Hill case</a:t>
            </a:r>
          </a:p>
          <a:p>
            <a:r>
              <a:rPr lang="en-IE" dirty="0" smtClean="0"/>
              <a:t>South </a:t>
            </a:r>
            <a:r>
              <a:rPr lang="en-IE" dirty="0"/>
              <a:t>Eastern (Kilkenny) – debtors relying on arrears </a:t>
            </a:r>
            <a:r>
              <a:rPr lang="en-IE" u="sng" dirty="0"/>
              <a:t>before</a:t>
            </a:r>
            <a:r>
              <a:rPr lang="en-IE" dirty="0"/>
              <a:t> (but not necessarily </a:t>
            </a:r>
            <a:r>
              <a:rPr lang="en-IE" u="sng" dirty="0"/>
              <a:t>on)</a:t>
            </a:r>
            <a:r>
              <a:rPr lang="en-IE" dirty="0"/>
              <a:t> 1 January 2015 must have entered into an alternative repayment arrangement (ARA) to be classed as having a ‘relevant debt’. </a:t>
            </a:r>
            <a:endParaRPr lang="en-IE" dirty="0" smtClean="0"/>
          </a:p>
          <a:p>
            <a:pPr marL="0" indent="0">
              <a:buNone/>
            </a:pPr>
            <a:endParaRPr lang="en-IE" dirty="0" smtClean="0"/>
          </a:p>
          <a:p>
            <a:r>
              <a:rPr lang="en-IE" dirty="0" smtClean="0"/>
              <a:t>Debtor was </a:t>
            </a:r>
            <a:r>
              <a:rPr lang="en-IE" dirty="0"/>
              <a:t>understood to have been classed by their mortgage lender as ‘in arrears’ in the period leading up to 1 January 2015, there had been no ARA in place on 1 January 2015. This was appealed to the High Court. </a:t>
            </a:r>
            <a:endParaRPr lang="en-IE" dirty="0" smtClean="0"/>
          </a:p>
          <a:p>
            <a:pPr marL="0" indent="0">
              <a:buNone/>
            </a:pPr>
            <a:endParaRPr lang="en-IE" dirty="0" smtClean="0"/>
          </a:p>
          <a:p>
            <a:r>
              <a:rPr lang="en-IE" dirty="0" smtClean="0"/>
              <a:t>High </a:t>
            </a:r>
            <a:r>
              <a:rPr lang="en-IE" dirty="0"/>
              <a:t>Court </a:t>
            </a:r>
            <a:r>
              <a:rPr lang="en-IE" dirty="0" smtClean="0"/>
              <a:t>ruled </a:t>
            </a:r>
            <a:r>
              <a:rPr lang="en-IE" dirty="0"/>
              <a:t>that while it accepted that a number of repayments had been </a:t>
            </a:r>
            <a:r>
              <a:rPr lang="en-IE" dirty="0" smtClean="0"/>
              <a:t>late, </a:t>
            </a:r>
            <a:r>
              <a:rPr lang="en-IE" dirty="0"/>
              <a:t>the creditor had not classed the debtor as being in arrears, but in pre-arrears. </a:t>
            </a:r>
            <a:endParaRPr lang="en-IE" dirty="0" smtClean="0"/>
          </a:p>
          <a:p>
            <a:endParaRPr lang="en-IE" b="1" dirty="0" smtClean="0"/>
          </a:p>
        </p:txBody>
      </p:sp>
      <p:sp>
        <p:nvSpPr>
          <p:cNvPr id="5" name="Date Placeholder 4"/>
          <p:cNvSpPr>
            <a:spLocks noGrp="1"/>
          </p:cNvSpPr>
          <p:nvPr>
            <p:ph type="dt" sz="half" idx="10"/>
          </p:nvPr>
        </p:nvSpPr>
        <p:spPr/>
        <p:txBody>
          <a:bodyPr/>
          <a:lstStyle/>
          <a:p>
            <a:pPr>
              <a:defRPr/>
            </a:pPr>
            <a:r>
              <a:rPr lang="en-US" smtClean="0"/>
              <a:t>30/05/2017</a:t>
            </a:r>
            <a:endParaRPr lang="en-IE" dirty="0"/>
          </a:p>
        </p:txBody>
      </p:sp>
    </p:spTree>
    <p:extLst>
      <p:ext uri="{BB962C8B-B14F-4D97-AF65-F5344CB8AC3E}">
        <p14:creationId xmlns:p14="http://schemas.microsoft.com/office/powerpoint/2010/main" val="38243120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a:t>S115A Outcomes to date</a:t>
            </a:r>
            <a:endParaRPr lang="en-IE" dirty="0"/>
          </a:p>
        </p:txBody>
      </p:sp>
      <p:sp>
        <p:nvSpPr>
          <p:cNvPr id="3" name="Content Placeholder 2"/>
          <p:cNvSpPr>
            <a:spLocks noGrp="1"/>
          </p:cNvSpPr>
          <p:nvPr>
            <p:ph idx="1"/>
          </p:nvPr>
        </p:nvSpPr>
        <p:spPr/>
        <p:txBody>
          <a:bodyPr/>
          <a:lstStyle/>
          <a:p>
            <a:pPr lvl="0"/>
            <a:endParaRPr lang="en-IE" dirty="0" smtClean="0">
              <a:solidFill>
                <a:srgbClr val="24185C"/>
              </a:solidFill>
            </a:endParaRPr>
          </a:p>
          <a:p>
            <a:pPr lvl="0"/>
            <a:r>
              <a:rPr lang="en-IE" dirty="0"/>
              <a:t>Notable point for Court was absence of any </a:t>
            </a:r>
            <a:r>
              <a:rPr lang="en-IE" u="sng" dirty="0"/>
              <a:t>agreed ARA </a:t>
            </a:r>
            <a:r>
              <a:rPr lang="en-IE" dirty="0"/>
              <a:t>between debtor and creditor in relation to the missed repayments, therefore ruled that debtor did not have a relevant debt in respect of which a PIA could be approved by the </a:t>
            </a:r>
            <a:r>
              <a:rPr lang="en-IE" dirty="0" smtClean="0"/>
              <a:t>Court</a:t>
            </a:r>
            <a:endParaRPr lang="en-IE" dirty="0" smtClean="0">
              <a:solidFill>
                <a:srgbClr val="24185C"/>
              </a:solidFill>
            </a:endParaRPr>
          </a:p>
          <a:p>
            <a:pPr lvl="0"/>
            <a:endParaRPr lang="en-IE" dirty="0">
              <a:solidFill>
                <a:srgbClr val="24185C"/>
              </a:solidFill>
            </a:endParaRPr>
          </a:p>
          <a:p>
            <a:pPr lvl="0"/>
            <a:r>
              <a:rPr lang="en-IE" dirty="0" smtClean="0">
                <a:solidFill>
                  <a:srgbClr val="24185C"/>
                </a:solidFill>
              </a:rPr>
              <a:t>The </a:t>
            </a:r>
            <a:r>
              <a:rPr lang="en-IE" dirty="0">
                <a:solidFill>
                  <a:srgbClr val="24185C"/>
                </a:solidFill>
              </a:rPr>
              <a:t>full text available at: </a:t>
            </a:r>
            <a:r>
              <a:rPr lang="en-IE" dirty="0">
                <a:solidFill>
                  <a:srgbClr val="24185C"/>
                </a:solidFill>
                <a:hlinkClick r:id="rId2" action="ppaction://hlinksldjump"/>
              </a:rPr>
              <a:t>http://www.courts.ie/Judgments.nsf/09859e7a3f34669680256ef3004a27de/9949cdab0a9b344f802580b8004d95f2?OpenDocument </a:t>
            </a:r>
            <a:endParaRPr lang="en-IE" dirty="0">
              <a:solidFill>
                <a:srgbClr val="24185C"/>
              </a:solidFill>
            </a:endParaRPr>
          </a:p>
          <a:p>
            <a:endParaRPr lang="en-IE" dirty="0"/>
          </a:p>
        </p:txBody>
      </p:sp>
      <p:sp>
        <p:nvSpPr>
          <p:cNvPr id="4" name="Date Placeholder 3"/>
          <p:cNvSpPr>
            <a:spLocks noGrp="1"/>
          </p:cNvSpPr>
          <p:nvPr>
            <p:ph type="dt" sz="half" idx="10"/>
          </p:nvPr>
        </p:nvSpPr>
        <p:spPr/>
        <p:txBody>
          <a:bodyPr/>
          <a:lstStyle/>
          <a:p>
            <a:pPr>
              <a:defRPr/>
            </a:pPr>
            <a:r>
              <a:rPr lang="en-US" smtClean="0"/>
              <a:t>30/05/2017</a:t>
            </a:r>
            <a:endParaRPr lang="en-IE" dirty="0"/>
          </a:p>
        </p:txBody>
      </p:sp>
    </p:spTree>
    <p:extLst>
      <p:ext uri="{BB962C8B-B14F-4D97-AF65-F5344CB8AC3E}">
        <p14:creationId xmlns:p14="http://schemas.microsoft.com/office/powerpoint/2010/main" val="35282699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t>s115A Outcomes </a:t>
            </a:r>
            <a:endParaRPr lang="en-IE" b="1" dirty="0"/>
          </a:p>
        </p:txBody>
      </p:sp>
      <p:sp>
        <p:nvSpPr>
          <p:cNvPr id="3" name="Content Placeholder 2"/>
          <p:cNvSpPr>
            <a:spLocks noGrp="1"/>
          </p:cNvSpPr>
          <p:nvPr>
            <p:ph idx="1"/>
          </p:nvPr>
        </p:nvSpPr>
        <p:spPr>
          <a:xfrm>
            <a:off x="495301" y="980728"/>
            <a:ext cx="8915400" cy="5256584"/>
          </a:xfrm>
        </p:spPr>
        <p:txBody>
          <a:bodyPr/>
          <a:lstStyle/>
          <a:p>
            <a:pPr>
              <a:buNone/>
            </a:pPr>
            <a:endParaRPr lang="en-IE" sz="1800" dirty="0" smtClean="0"/>
          </a:p>
          <a:p>
            <a:pPr>
              <a:buNone/>
            </a:pPr>
            <a:r>
              <a:rPr lang="en-IE" b="1" dirty="0" smtClean="0"/>
              <a:t>Timelines – Hickey case:</a:t>
            </a:r>
            <a:endParaRPr lang="en-IE" b="1" dirty="0"/>
          </a:p>
          <a:p>
            <a:pPr lvl="0"/>
            <a:r>
              <a:rPr lang="en-IE" dirty="0"/>
              <a:t>The High Court has ruled that an application to review a PIA rejected at the meeting of creditors had not been brought within the time specified in s.115A(2) of the Act. </a:t>
            </a:r>
            <a:r>
              <a:rPr lang="en-IE" dirty="0" smtClean="0"/>
              <a:t>Court dealt </a:t>
            </a:r>
            <a:r>
              <a:rPr lang="en-IE" dirty="0"/>
              <a:t>with </a:t>
            </a:r>
            <a:r>
              <a:rPr lang="en-IE" dirty="0" smtClean="0"/>
              <a:t>timeline </a:t>
            </a:r>
            <a:r>
              <a:rPr lang="en-IE" dirty="0"/>
              <a:t>issue </a:t>
            </a:r>
            <a:r>
              <a:rPr lang="en-IE" dirty="0" smtClean="0"/>
              <a:t>as preliminary point. </a:t>
            </a:r>
          </a:p>
          <a:p>
            <a:pPr lvl="0"/>
            <a:r>
              <a:rPr lang="en-IE" dirty="0" smtClean="0"/>
              <a:t>Court ruled that </a:t>
            </a:r>
            <a:r>
              <a:rPr lang="en-IE" dirty="0"/>
              <a:t>the 14-day notice period within which an application for review </a:t>
            </a:r>
            <a:r>
              <a:rPr lang="en-IE" dirty="0" smtClean="0"/>
              <a:t>of rejected PIA proposal </a:t>
            </a:r>
            <a:r>
              <a:rPr lang="en-IE" dirty="0"/>
              <a:t>must be made – in the form of a </a:t>
            </a:r>
            <a:r>
              <a:rPr lang="en-IE" b="1" u="sng" dirty="0"/>
              <a:t>stamped and filed Notice of Motion</a:t>
            </a:r>
            <a:r>
              <a:rPr lang="en-IE" dirty="0"/>
              <a:t> lodged with the Court - commences on the day of the creditors’ meeting, and not the day after it, and therefore the application was out of time. </a:t>
            </a:r>
            <a:r>
              <a:rPr lang="en-IE" dirty="0" smtClean="0"/>
              <a:t>Full </a:t>
            </a:r>
            <a:r>
              <a:rPr lang="en-IE" dirty="0"/>
              <a:t>text of </a:t>
            </a:r>
            <a:r>
              <a:rPr lang="en-IE" dirty="0" smtClean="0"/>
              <a:t>ruling at: </a:t>
            </a:r>
            <a:r>
              <a:rPr lang="en-IE" dirty="0">
                <a:hlinkClick r:id="rId2" action="ppaction://hlinksldjump"/>
              </a:rPr>
              <a:t>http://www.courts.ie/Judgments.nsf/09859e7a3f34669680256ef3004a27de/98748a393aed29a2802580b8004dd093?OpenDocument </a:t>
            </a:r>
            <a:endParaRPr lang="en-IE" dirty="0"/>
          </a:p>
          <a:p>
            <a:endParaRPr lang="en-IE" sz="1800" dirty="0" smtClean="0"/>
          </a:p>
        </p:txBody>
      </p:sp>
      <p:sp>
        <p:nvSpPr>
          <p:cNvPr id="5" name="Date Placeholder 4"/>
          <p:cNvSpPr>
            <a:spLocks noGrp="1"/>
          </p:cNvSpPr>
          <p:nvPr>
            <p:ph type="dt" sz="half" idx="10"/>
          </p:nvPr>
        </p:nvSpPr>
        <p:spPr/>
        <p:txBody>
          <a:bodyPr/>
          <a:lstStyle/>
          <a:p>
            <a:pPr>
              <a:defRPr/>
            </a:pPr>
            <a:r>
              <a:rPr lang="en-US" smtClean="0"/>
              <a:t>30/05/2017</a:t>
            </a:r>
            <a:endParaRPr lang="en-IE" dirty="0"/>
          </a:p>
        </p:txBody>
      </p:sp>
    </p:spTree>
    <p:extLst>
      <p:ext uri="{BB962C8B-B14F-4D97-AF65-F5344CB8AC3E}">
        <p14:creationId xmlns:p14="http://schemas.microsoft.com/office/powerpoint/2010/main" val="3571945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a:t>S115A Outcomes to date</a:t>
            </a:r>
            <a:endParaRPr lang="en-IE" dirty="0"/>
          </a:p>
        </p:txBody>
      </p:sp>
      <p:sp>
        <p:nvSpPr>
          <p:cNvPr id="3" name="Content Placeholder 2"/>
          <p:cNvSpPr>
            <a:spLocks noGrp="1"/>
          </p:cNvSpPr>
          <p:nvPr>
            <p:ph idx="1"/>
          </p:nvPr>
        </p:nvSpPr>
        <p:spPr>
          <a:xfrm>
            <a:off x="848544" y="1121858"/>
            <a:ext cx="8915400" cy="5231606"/>
          </a:xfrm>
        </p:spPr>
        <p:txBody>
          <a:bodyPr/>
          <a:lstStyle/>
          <a:p>
            <a:pPr marL="0" lvl="0" indent="0">
              <a:buNone/>
            </a:pPr>
            <a:r>
              <a:rPr lang="en-IE" b="1" dirty="0" smtClean="0">
                <a:solidFill>
                  <a:srgbClr val="24185C"/>
                </a:solidFill>
              </a:rPr>
              <a:t>Unfair prejudice: Dunne case</a:t>
            </a:r>
          </a:p>
          <a:p>
            <a:pPr lvl="0"/>
            <a:r>
              <a:rPr lang="en-IE" sz="2000" dirty="0" smtClean="0">
                <a:solidFill>
                  <a:srgbClr val="24185C"/>
                </a:solidFill>
              </a:rPr>
              <a:t>South </a:t>
            </a:r>
            <a:r>
              <a:rPr lang="en-IE" sz="2000" dirty="0">
                <a:solidFill>
                  <a:srgbClr val="24185C"/>
                </a:solidFill>
              </a:rPr>
              <a:t>Eastern (Kilkenny) </a:t>
            </a:r>
            <a:r>
              <a:rPr lang="en-IE" sz="2000" dirty="0" smtClean="0">
                <a:solidFill>
                  <a:srgbClr val="24185C"/>
                </a:solidFill>
              </a:rPr>
              <a:t>ruled that </a:t>
            </a:r>
            <a:r>
              <a:rPr lang="en-IE" sz="2000" dirty="0">
                <a:solidFill>
                  <a:srgbClr val="24185C"/>
                </a:solidFill>
              </a:rPr>
              <a:t>inclusion of a term in the PIA stating that after the PIA, debtors were to be allowed Reasonable Living Expenses (RLEs) + 10% before the creditor could, upon review, take any surplus income from them to reduce the warehoused element of the mortgage contained in the proposal amounted to unfair prejudice to the creditor. </a:t>
            </a:r>
            <a:endParaRPr lang="en-IE" sz="2000" dirty="0" smtClean="0">
              <a:solidFill>
                <a:srgbClr val="24185C"/>
              </a:solidFill>
            </a:endParaRPr>
          </a:p>
          <a:p>
            <a:pPr lvl="0"/>
            <a:r>
              <a:rPr lang="en-IE" sz="2000" dirty="0" smtClean="0">
                <a:solidFill>
                  <a:srgbClr val="24185C"/>
                </a:solidFill>
              </a:rPr>
              <a:t>On 6 February, High </a:t>
            </a:r>
            <a:r>
              <a:rPr lang="en-IE" sz="2000" dirty="0">
                <a:solidFill>
                  <a:srgbClr val="24185C"/>
                </a:solidFill>
              </a:rPr>
              <a:t>Court ruled, on appeal, that the inclusion of the term ‘…unfairly prejudices the objecting creditor in that it restricts its right to review in the context of the future </a:t>
            </a:r>
            <a:r>
              <a:rPr lang="en-IE" sz="2000" dirty="0" smtClean="0">
                <a:solidFill>
                  <a:srgbClr val="24185C"/>
                </a:solidFill>
              </a:rPr>
              <a:t>means </a:t>
            </a:r>
            <a:r>
              <a:rPr lang="en-IE" sz="2000" dirty="0">
                <a:solidFill>
                  <a:srgbClr val="24185C"/>
                </a:solidFill>
              </a:rPr>
              <a:t>of the debtor, is vague and uncertain, and is an unnecessary and unjustifiable fetter upon the right of the secured creditor to renegotiate the repayment of the warehoused </a:t>
            </a:r>
            <a:r>
              <a:rPr lang="en-IE" sz="2000" dirty="0" smtClean="0">
                <a:solidFill>
                  <a:srgbClr val="24185C"/>
                </a:solidFill>
              </a:rPr>
              <a:t>mortgage’. </a:t>
            </a:r>
            <a:endParaRPr lang="en-IE" sz="2000" dirty="0">
              <a:solidFill>
                <a:srgbClr val="24185C"/>
              </a:solidFill>
            </a:endParaRPr>
          </a:p>
          <a:p>
            <a:pPr lvl="0"/>
            <a:r>
              <a:rPr lang="en-IE" sz="2000" dirty="0">
                <a:solidFill>
                  <a:srgbClr val="24185C"/>
                </a:solidFill>
              </a:rPr>
              <a:t>Court further ruled that proposed term was not one contemplated by the legislation, and one which it was not permitted to sanction. Full text </a:t>
            </a:r>
            <a:r>
              <a:rPr lang="en-IE" sz="2000" dirty="0" smtClean="0">
                <a:solidFill>
                  <a:srgbClr val="24185C"/>
                </a:solidFill>
              </a:rPr>
              <a:t>at: </a:t>
            </a:r>
            <a:r>
              <a:rPr lang="en-IE" sz="2000" dirty="0" smtClean="0">
                <a:solidFill>
                  <a:srgbClr val="24185C"/>
                </a:solidFill>
                <a:hlinkClick r:id="rId2"/>
              </a:rPr>
              <a:t>http</a:t>
            </a:r>
            <a:r>
              <a:rPr lang="en-IE" sz="2000" dirty="0">
                <a:solidFill>
                  <a:srgbClr val="24185C"/>
                </a:solidFill>
                <a:hlinkClick r:id="rId2"/>
              </a:rPr>
              <a:t>://www.courts.ie/Judgments.nsf/09859e7a3f34669680256ef3004a27de/123d313d849d7a8d802580cf00576570?OpenDocumen</a:t>
            </a:r>
            <a:r>
              <a:rPr lang="en-IE" dirty="0">
                <a:solidFill>
                  <a:srgbClr val="24185C"/>
                </a:solidFill>
                <a:hlinkClick r:id="rId2"/>
              </a:rPr>
              <a:t>t</a:t>
            </a:r>
            <a:endParaRPr lang="en-IE" dirty="0">
              <a:solidFill>
                <a:srgbClr val="FF0000"/>
              </a:solidFill>
            </a:endParaRPr>
          </a:p>
        </p:txBody>
      </p:sp>
      <p:sp>
        <p:nvSpPr>
          <p:cNvPr id="4" name="Date Placeholder 3"/>
          <p:cNvSpPr>
            <a:spLocks noGrp="1"/>
          </p:cNvSpPr>
          <p:nvPr>
            <p:ph type="dt" sz="half" idx="10"/>
          </p:nvPr>
        </p:nvSpPr>
        <p:spPr/>
        <p:txBody>
          <a:bodyPr/>
          <a:lstStyle/>
          <a:p>
            <a:pPr>
              <a:defRPr/>
            </a:pPr>
            <a:r>
              <a:rPr lang="en-US" smtClean="0"/>
              <a:t>30/05/2017</a:t>
            </a:r>
            <a:endParaRPr lang="en-IE" dirty="0"/>
          </a:p>
        </p:txBody>
      </p:sp>
    </p:spTree>
    <p:extLst>
      <p:ext uri="{BB962C8B-B14F-4D97-AF65-F5344CB8AC3E}">
        <p14:creationId xmlns:p14="http://schemas.microsoft.com/office/powerpoint/2010/main" val="15404740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a:t>S115A Outcomes to date</a:t>
            </a:r>
            <a:endParaRPr lang="en-IE" dirty="0"/>
          </a:p>
        </p:txBody>
      </p:sp>
      <p:sp>
        <p:nvSpPr>
          <p:cNvPr id="3" name="Content Placeholder 2"/>
          <p:cNvSpPr>
            <a:spLocks noGrp="1"/>
          </p:cNvSpPr>
          <p:nvPr>
            <p:ph idx="1"/>
          </p:nvPr>
        </p:nvSpPr>
        <p:spPr/>
        <p:txBody>
          <a:bodyPr/>
          <a:lstStyle/>
          <a:p>
            <a:r>
              <a:rPr lang="en-IE" dirty="0" smtClean="0"/>
              <a:t>Court made two other points of interest:</a:t>
            </a:r>
          </a:p>
          <a:p>
            <a:pPr marL="0" indent="0">
              <a:buNone/>
            </a:pPr>
            <a:endParaRPr lang="en-IE" dirty="0" smtClean="0"/>
          </a:p>
          <a:p>
            <a:r>
              <a:rPr lang="en-IE" dirty="0" smtClean="0"/>
              <a:t>On continuing insolvency - </a:t>
            </a:r>
          </a:p>
          <a:p>
            <a:pPr lvl="1"/>
            <a:r>
              <a:rPr lang="en-IE" dirty="0" smtClean="0"/>
              <a:t>PIA is not required “to ensure continuing solvency of debtor post PIA. It is to provide means of orderly debt resolution, not to guarantee continued solvency outside its timeframe”</a:t>
            </a:r>
          </a:p>
          <a:p>
            <a:pPr>
              <a:buFont typeface="Arial" panose="020B0604020202020204" pitchFamily="34" charset="0"/>
              <a:buChar char="•"/>
            </a:pPr>
            <a:r>
              <a:rPr lang="en-IE" dirty="0" smtClean="0"/>
              <a:t>On Protection of the PIP - </a:t>
            </a:r>
          </a:p>
          <a:p>
            <a:pPr lvl="1"/>
            <a:r>
              <a:rPr lang="en-IE" dirty="0" smtClean="0"/>
              <a:t>“It is difficult to envisage circumstances in which personal liability might arise should the PIP engage his role with independence and professional competence. It is not the role of the court to protect him should he fail to achieve the standard required of his office.” </a:t>
            </a:r>
            <a:endParaRPr lang="en-IE" dirty="0"/>
          </a:p>
        </p:txBody>
      </p:sp>
      <p:sp>
        <p:nvSpPr>
          <p:cNvPr id="4" name="Date Placeholder 3"/>
          <p:cNvSpPr>
            <a:spLocks noGrp="1"/>
          </p:cNvSpPr>
          <p:nvPr>
            <p:ph type="dt" sz="half" idx="10"/>
          </p:nvPr>
        </p:nvSpPr>
        <p:spPr/>
        <p:txBody>
          <a:bodyPr/>
          <a:lstStyle/>
          <a:p>
            <a:pPr>
              <a:defRPr/>
            </a:pPr>
            <a:r>
              <a:rPr lang="en-US" smtClean="0"/>
              <a:t>30/05/2017</a:t>
            </a:r>
            <a:endParaRPr lang="en-IE" dirty="0"/>
          </a:p>
        </p:txBody>
      </p:sp>
    </p:spTree>
    <p:extLst>
      <p:ext uri="{BB962C8B-B14F-4D97-AF65-F5344CB8AC3E}">
        <p14:creationId xmlns:p14="http://schemas.microsoft.com/office/powerpoint/2010/main" val="13456551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a:t>S115A Outcomes to date</a:t>
            </a:r>
            <a:endParaRPr lang="en-IE" dirty="0"/>
          </a:p>
        </p:txBody>
      </p:sp>
      <p:sp>
        <p:nvSpPr>
          <p:cNvPr id="3" name="Content Placeholder 2"/>
          <p:cNvSpPr>
            <a:spLocks noGrp="1"/>
          </p:cNvSpPr>
          <p:nvPr>
            <p:ph idx="1"/>
          </p:nvPr>
        </p:nvSpPr>
        <p:spPr>
          <a:xfrm>
            <a:off x="495301" y="1124744"/>
            <a:ext cx="8915400" cy="5040559"/>
          </a:xfrm>
        </p:spPr>
        <p:txBody>
          <a:bodyPr/>
          <a:lstStyle/>
          <a:p>
            <a:pPr marL="0" indent="0">
              <a:buNone/>
            </a:pPr>
            <a:endParaRPr lang="en-IE" dirty="0" smtClean="0"/>
          </a:p>
          <a:p>
            <a:pPr marL="0" indent="0">
              <a:buNone/>
            </a:pPr>
            <a:r>
              <a:rPr lang="en-IE" b="1" dirty="0" smtClean="0"/>
              <a:t>Co-Debtor</a:t>
            </a:r>
            <a:r>
              <a:rPr lang="en-IE" dirty="0" smtClean="0"/>
              <a:t>: </a:t>
            </a:r>
            <a:r>
              <a:rPr lang="en-IE" b="1" dirty="0" smtClean="0"/>
              <a:t>JD case</a:t>
            </a:r>
          </a:p>
          <a:p>
            <a:r>
              <a:rPr lang="en-IE" dirty="0" smtClean="0"/>
              <a:t>South Eastern (Kilkenny) - the </a:t>
            </a:r>
            <a:r>
              <a:rPr lang="en-IE" dirty="0"/>
              <a:t>debtor is separated and her </a:t>
            </a:r>
            <a:r>
              <a:rPr lang="en-IE" dirty="0" smtClean="0"/>
              <a:t>husband </a:t>
            </a:r>
            <a:r>
              <a:rPr lang="en-IE" dirty="0"/>
              <a:t>did not give his consent to the restructure of the mortgage under the terms of his </a:t>
            </a:r>
            <a:r>
              <a:rPr lang="en-IE" dirty="0" smtClean="0"/>
              <a:t>wife's PIA, </a:t>
            </a:r>
            <a:r>
              <a:rPr lang="en-IE" dirty="0"/>
              <a:t>even though the PIP asked him to sign a form consenting to the </a:t>
            </a:r>
            <a:r>
              <a:rPr lang="en-IE" dirty="0" smtClean="0"/>
              <a:t>restructure.</a:t>
            </a:r>
          </a:p>
          <a:p>
            <a:pPr marL="0" indent="0">
              <a:buNone/>
            </a:pPr>
            <a:endParaRPr lang="en-IE" dirty="0" smtClean="0"/>
          </a:p>
          <a:p>
            <a:r>
              <a:rPr lang="en-IE" dirty="0" smtClean="0"/>
              <a:t>Court </a:t>
            </a:r>
            <a:r>
              <a:rPr lang="en-IE" dirty="0"/>
              <a:t>found that the conscious disengagement of the husband to the PIA </a:t>
            </a:r>
            <a:r>
              <a:rPr lang="en-IE" dirty="0" smtClean="0"/>
              <a:t>would </a:t>
            </a:r>
            <a:r>
              <a:rPr lang="en-IE" dirty="0"/>
              <a:t>alter fundamental terms of the mortgage </a:t>
            </a:r>
            <a:r>
              <a:rPr lang="en-IE" dirty="0" smtClean="0"/>
              <a:t>and put </a:t>
            </a:r>
            <a:r>
              <a:rPr lang="en-IE" dirty="0"/>
              <a:t>the security at risk. The judge deemed </a:t>
            </a:r>
            <a:r>
              <a:rPr lang="en-IE" dirty="0" smtClean="0"/>
              <a:t>that the </a:t>
            </a:r>
            <a:r>
              <a:rPr lang="en-IE" dirty="0"/>
              <a:t>PIA  was </a:t>
            </a:r>
            <a:r>
              <a:rPr lang="en-IE" dirty="0" smtClean="0"/>
              <a:t>unfairly </a:t>
            </a:r>
            <a:r>
              <a:rPr lang="en-IE" dirty="0"/>
              <a:t>prejudicial to EBS and therefore decided it was not necessary to look at the sustainability of the </a:t>
            </a:r>
            <a:r>
              <a:rPr lang="en-IE" dirty="0" smtClean="0"/>
              <a:t>debtor’s income. The outcome was appealed to the High Court.</a:t>
            </a:r>
          </a:p>
          <a:p>
            <a:endParaRPr lang="en-IE" dirty="0"/>
          </a:p>
        </p:txBody>
      </p:sp>
      <p:sp>
        <p:nvSpPr>
          <p:cNvPr id="4" name="Date Placeholder 3"/>
          <p:cNvSpPr>
            <a:spLocks noGrp="1"/>
          </p:cNvSpPr>
          <p:nvPr>
            <p:ph type="dt" sz="half" idx="10"/>
          </p:nvPr>
        </p:nvSpPr>
        <p:spPr/>
        <p:txBody>
          <a:bodyPr/>
          <a:lstStyle/>
          <a:p>
            <a:pPr>
              <a:defRPr/>
            </a:pPr>
            <a:r>
              <a:rPr lang="en-US" smtClean="0"/>
              <a:t>30/05/2017</a:t>
            </a:r>
            <a:endParaRPr lang="en-IE" dirty="0"/>
          </a:p>
        </p:txBody>
      </p:sp>
    </p:spTree>
    <p:extLst>
      <p:ext uri="{BB962C8B-B14F-4D97-AF65-F5344CB8AC3E}">
        <p14:creationId xmlns:p14="http://schemas.microsoft.com/office/powerpoint/2010/main" val="7629817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a:t>S115A Outcomes to date</a:t>
            </a:r>
            <a:endParaRPr lang="en-IE" dirty="0"/>
          </a:p>
        </p:txBody>
      </p:sp>
      <p:sp>
        <p:nvSpPr>
          <p:cNvPr id="3" name="Content Placeholder 2"/>
          <p:cNvSpPr>
            <a:spLocks noGrp="1"/>
          </p:cNvSpPr>
          <p:nvPr>
            <p:ph idx="1"/>
          </p:nvPr>
        </p:nvSpPr>
        <p:spPr>
          <a:xfrm>
            <a:off x="495301" y="1124744"/>
            <a:ext cx="8915400" cy="4536503"/>
          </a:xfrm>
        </p:spPr>
        <p:txBody>
          <a:bodyPr/>
          <a:lstStyle/>
          <a:p>
            <a:pPr lvl="0"/>
            <a:r>
              <a:rPr lang="en-IE" dirty="0">
                <a:solidFill>
                  <a:srgbClr val="24185C"/>
                </a:solidFill>
              </a:rPr>
              <a:t>High Court ruled that the proposed PIA is not unfairly prejudicial to the creditor (EBS); that it contains repayment provisions which are reasonably likely to be met by the debtor; and that it preserves the entitlement of the debtor to continue to reside with her young children in her PPR and does not deprive the secured creditor of any claims against a co-debtor or co-mortgagor.</a:t>
            </a:r>
          </a:p>
          <a:p>
            <a:pPr marL="0" indent="0">
              <a:buNone/>
            </a:pPr>
            <a:endParaRPr lang="en-IE" dirty="0" smtClean="0"/>
          </a:p>
          <a:p>
            <a:r>
              <a:rPr lang="en-IE" dirty="0" smtClean="0"/>
              <a:t>Of particular note for the Court was that the </a:t>
            </a:r>
            <a:r>
              <a:rPr lang="en-IE" dirty="0"/>
              <a:t>Act </a:t>
            </a:r>
            <a:r>
              <a:rPr lang="en-IE" dirty="0" smtClean="0"/>
              <a:t>envisages application </a:t>
            </a:r>
            <a:r>
              <a:rPr lang="en-IE" dirty="0"/>
              <a:t>for a PIA by a joint debtor without the involvement or co-operation of his or her co-debtor, </a:t>
            </a:r>
            <a:r>
              <a:rPr lang="en-IE" dirty="0" smtClean="0"/>
              <a:t>for both secured </a:t>
            </a:r>
            <a:r>
              <a:rPr lang="en-IE" dirty="0"/>
              <a:t>and unsecured </a:t>
            </a:r>
            <a:r>
              <a:rPr lang="en-IE" dirty="0" smtClean="0"/>
              <a:t>loans (Ref. Section 89(3)).</a:t>
            </a:r>
          </a:p>
          <a:p>
            <a:pPr marL="0" indent="0">
              <a:buNone/>
            </a:pPr>
            <a:endParaRPr lang="en-IE" dirty="0" smtClean="0"/>
          </a:p>
          <a:p>
            <a:r>
              <a:rPr lang="en-IE" dirty="0">
                <a:hlinkClick r:id="rId2"/>
              </a:rPr>
              <a:t>http://</a:t>
            </a:r>
            <a:r>
              <a:rPr lang="en-IE" dirty="0" smtClean="0">
                <a:hlinkClick r:id="rId2"/>
              </a:rPr>
              <a:t>www.courts.ie/Judgments.nsf/09859e7a3f34669680256ef3004a27de/51f75a1e03385916802580d700531727?OpenDocument</a:t>
            </a:r>
            <a:endParaRPr lang="en-IE" dirty="0"/>
          </a:p>
        </p:txBody>
      </p:sp>
      <p:sp>
        <p:nvSpPr>
          <p:cNvPr id="4" name="Date Placeholder 3"/>
          <p:cNvSpPr>
            <a:spLocks noGrp="1"/>
          </p:cNvSpPr>
          <p:nvPr>
            <p:ph type="dt" sz="half" idx="10"/>
          </p:nvPr>
        </p:nvSpPr>
        <p:spPr/>
        <p:txBody>
          <a:bodyPr/>
          <a:lstStyle/>
          <a:p>
            <a:pPr>
              <a:defRPr/>
            </a:pPr>
            <a:r>
              <a:rPr lang="en-US" smtClean="0"/>
              <a:t>30/05/2017</a:t>
            </a:r>
            <a:endParaRPr lang="en-IE" dirty="0"/>
          </a:p>
        </p:txBody>
      </p:sp>
    </p:spTree>
    <p:extLst>
      <p:ext uri="{BB962C8B-B14F-4D97-AF65-F5344CB8AC3E}">
        <p14:creationId xmlns:p14="http://schemas.microsoft.com/office/powerpoint/2010/main" val="17303411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a:t>S115A Outcomes to date</a:t>
            </a:r>
            <a:endParaRPr lang="en-IE" dirty="0"/>
          </a:p>
        </p:txBody>
      </p:sp>
      <p:sp>
        <p:nvSpPr>
          <p:cNvPr id="3" name="Content Placeholder 2"/>
          <p:cNvSpPr>
            <a:spLocks noGrp="1"/>
          </p:cNvSpPr>
          <p:nvPr>
            <p:ph idx="1"/>
          </p:nvPr>
        </p:nvSpPr>
        <p:spPr>
          <a:xfrm>
            <a:off x="495301" y="1052736"/>
            <a:ext cx="8915400" cy="5112568"/>
          </a:xfrm>
        </p:spPr>
        <p:txBody>
          <a:bodyPr/>
          <a:lstStyle/>
          <a:p>
            <a:pPr marL="0" indent="0">
              <a:buNone/>
            </a:pPr>
            <a:r>
              <a:rPr lang="en-IE" sz="2000" b="1" dirty="0" smtClean="0"/>
              <a:t>Conduct of debtor</a:t>
            </a:r>
            <a:r>
              <a:rPr lang="en-IE" sz="2000" dirty="0" smtClean="0"/>
              <a:t>: </a:t>
            </a:r>
            <a:r>
              <a:rPr lang="en-IE" sz="2000" b="1" dirty="0" smtClean="0"/>
              <a:t>Ennis case</a:t>
            </a:r>
          </a:p>
          <a:p>
            <a:r>
              <a:rPr lang="en-IE" sz="1800" dirty="0" smtClean="0"/>
              <a:t>Eastern Circuit (Trim) – No repayments made between Dec 2013 and Apr 2016;  repayments re-commenced </a:t>
            </a:r>
            <a:r>
              <a:rPr lang="en-IE" sz="1800" dirty="0"/>
              <a:t>on engagement with PIP, but </a:t>
            </a:r>
            <a:r>
              <a:rPr lang="en-IE" sz="1800" dirty="0" smtClean="0"/>
              <a:t>stopped again without advice of PIP or legal team. </a:t>
            </a:r>
          </a:p>
          <a:p>
            <a:r>
              <a:rPr lang="en-IE" sz="1800" dirty="0" smtClean="0"/>
              <a:t>Debtor said he would pay over the money if review successful.</a:t>
            </a:r>
          </a:p>
          <a:p>
            <a:r>
              <a:rPr lang="en-IE" sz="1800" dirty="0" smtClean="0"/>
              <a:t>Property </a:t>
            </a:r>
            <a:r>
              <a:rPr lang="en-IE" sz="1800" dirty="0"/>
              <a:t>was altered without planning permission which affects the value of the property. </a:t>
            </a:r>
            <a:r>
              <a:rPr lang="en-IE" sz="1800" dirty="0" smtClean="0"/>
              <a:t>It had </a:t>
            </a:r>
            <a:r>
              <a:rPr lang="en-IE" sz="1800" dirty="0"/>
              <a:t>fallen into disrepair </a:t>
            </a:r>
            <a:r>
              <a:rPr lang="en-IE" sz="1800" dirty="0" smtClean="0"/>
              <a:t>- leaks </a:t>
            </a:r>
            <a:r>
              <a:rPr lang="en-IE" sz="1800" dirty="0"/>
              <a:t>and lack of a boiler are significant in reducing the value of the </a:t>
            </a:r>
            <a:r>
              <a:rPr lang="en-IE" sz="1800" dirty="0" smtClean="0"/>
              <a:t>property (almost halved). </a:t>
            </a:r>
            <a:r>
              <a:rPr lang="en-IE" sz="1800" dirty="0"/>
              <a:t>The fall in value </a:t>
            </a:r>
            <a:r>
              <a:rPr lang="en-IE" sz="1800" dirty="0" smtClean="0"/>
              <a:t>not </a:t>
            </a:r>
            <a:r>
              <a:rPr lang="en-IE" sz="1800" dirty="0"/>
              <a:t>simply due to the economic recession</a:t>
            </a:r>
            <a:r>
              <a:rPr lang="en-IE" sz="1800" dirty="0" smtClean="0"/>
              <a:t>. </a:t>
            </a:r>
          </a:p>
          <a:p>
            <a:r>
              <a:rPr lang="en-IE" sz="1800" dirty="0" smtClean="0"/>
              <a:t>EBS </a:t>
            </a:r>
            <a:r>
              <a:rPr lang="en-IE" sz="1800" dirty="0"/>
              <a:t>would not get more in bankruptcy than in the PIA </a:t>
            </a:r>
            <a:r>
              <a:rPr lang="en-IE" sz="1800" dirty="0" smtClean="0"/>
              <a:t>but </a:t>
            </a:r>
            <a:r>
              <a:rPr lang="en-IE" sz="1800" dirty="0"/>
              <a:t>only </a:t>
            </a:r>
            <a:r>
              <a:rPr lang="en-IE" sz="1800" dirty="0" smtClean="0"/>
              <a:t>because </a:t>
            </a:r>
            <a:r>
              <a:rPr lang="en-IE" sz="1800" dirty="0"/>
              <a:t>the value of the property is so low and because the debtor contributed to </a:t>
            </a:r>
            <a:r>
              <a:rPr lang="en-IE" sz="1800" dirty="0" smtClean="0"/>
              <a:t>this. Court felt he should not benefit </a:t>
            </a:r>
            <a:r>
              <a:rPr lang="en-IE" sz="1800" dirty="0"/>
              <a:t>from </a:t>
            </a:r>
            <a:r>
              <a:rPr lang="en-IE" sz="1800" dirty="0" smtClean="0"/>
              <a:t>this - not </a:t>
            </a:r>
            <a:r>
              <a:rPr lang="en-IE" sz="1800" dirty="0"/>
              <a:t>fair and equitable.</a:t>
            </a:r>
          </a:p>
          <a:p>
            <a:r>
              <a:rPr lang="en-IE" sz="1800" dirty="0"/>
              <a:t>The income of the debtor is less than clear and </a:t>
            </a:r>
            <a:r>
              <a:rPr lang="en-IE" sz="1800" dirty="0" smtClean="0"/>
              <a:t>he has </a:t>
            </a:r>
            <a:r>
              <a:rPr lang="en-IE" sz="1800" dirty="0"/>
              <a:t>a </a:t>
            </a:r>
            <a:r>
              <a:rPr lang="en-IE" sz="1800" dirty="0" smtClean="0"/>
              <a:t>poor payment history for eight years. </a:t>
            </a:r>
            <a:r>
              <a:rPr lang="en-IE" sz="1800" dirty="0"/>
              <a:t>The creditor </a:t>
            </a:r>
            <a:r>
              <a:rPr lang="en-IE" sz="1800" dirty="0" smtClean="0"/>
              <a:t>had </a:t>
            </a:r>
            <a:r>
              <a:rPr lang="en-IE" sz="1800" dirty="0"/>
              <a:t>been issued with a repossession order and should have the option of realising the value of the property now.</a:t>
            </a:r>
          </a:p>
          <a:p>
            <a:r>
              <a:rPr lang="en-IE" sz="1800" dirty="0" smtClean="0"/>
              <a:t>Judge could not </a:t>
            </a:r>
            <a:r>
              <a:rPr lang="en-IE" sz="1800" dirty="0"/>
              <a:t>say the proposal </a:t>
            </a:r>
            <a:r>
              <a:rPr lang="en-IE" sz="1800" dirty="0" smtClean="0"/>
              <a:t>was </a:t>
            </a:r>
            <a:r>
              <a:rPr lang="en-IE" sz="1800" dirty="0"/>
              <a:t>not unfairly prejudicial and cannot </a:t>
            </a:r>
            <a:r>
              <a:rPr lang="en-IE" sz="1800" dirty="0" smtClean="0"/>
              <a:t>write off </a:t>
            </a:r>
            <a:r>
              <a:rPr lang="en-IE" sz="1800" dirty="0"/>
              <a:t>a significant mortgage under these conditions</a:t>
            </a:r>
            <a:r>
              <a:rPr lang="en-IE" sz="1800" dirty="0" smtClean="0"/>
              <a:t>. Decision was appealed to the High Court. </a:t>
            </a:r>
          </a:p>
        </p:txBody>
      </p:sp>
      <p:sp>
        <p:nvSpPr>
          <p:cNvPr id="4" name="Date Placeholder 3"/>
          <p:cNvSpPr>
            <a:spLocks noGrp="1"/>
          </p:cNvSpPr>
          <p:nvPr>
            <p:ph type="dt" sz="half" idx="10"/>
          </p:nvPr>
        </p:nvSpPr>
        <p:spPr/>
        <p:txBody>
          <a:bodyPr/>
          <a:lstStyle/>
          <a:p>
            <a:pPr>
              <a:defRPr/>
            </a:pPr>
            <a:r>
              <a:rPr lang="en-US" smtClean="0"/>
              <a:t>30/05/2017</a:t>
            </a:r>
            <a:endParaRPr lang="en-IE" dirty="0"/>
          </a:p>
        </p:txBody>
      </p:sp>
    </p:spTree>
    <p:extLst>
      <p:ext uri="{BB962C8B-B14F-4D97-AF65-F5344CB8AC3E}">
        <p14:creationId xmlns:p14="http://schemas.microsoft.com/office/powerpoint/2010/main" val="37313010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a:t>S115A Outcomes to date</a:t>
            </a:r>
            <a:endParaRPr lang="en-IE" dirty="0"/>
          </a:p>
        </p:txBody>
      </p:sp>
      <p:sp>
        <p:nvSpPr>
          <p:cNvPr id="3" name="Content Placeholder 2"/>
          <p:cNvSpPr>
            <a:spLocks noGrp="1"/>
          </p:cNvSpPr>
          <p:nvPr>
            <p:ph idx="1"/>
          </p:nvPr>
        </p:nvSpPr>
        <p:spPr/>
        <p:txBody>
          <a:bodyPr/>
          <a:lstStyle/>
          <a:p>
            <a:r>
              <a:rPr lang="en-IE" sz="2000" dirty="0"/>
              <a:t>High Court acknowledged that the PIP was unaware that the debtor had ceased making payments. Judge Baker was of the view that there was no certainty around the costs that might </a:t>
            </a:r>
            <a:r>
              <a:rPr lang="en-IE" sz="2000" dirty="0" smtClean="0"/>
              <a:t>need </a:t>
            </a:r>
            <a:r>
              <a:rPr lang="en-IE" sz="2000" dirty="0"/>
              <a:t>to be incurred to allow the debtor to remain in the PPR. Similarly, she was not persuaded as to the ability of the debtor to be reasonably likely to comply with the terms of the PIA. </a:t>
            </a:r>
            <a:endParaRPr lang="en-IE" sz="2000" dirty="0" smtClean="0"/>
          </a:p>
          <a:p>
            <a:pPr marL="0" indent="0">
              <a:buNone/>
            </a:pPr>
            <a:endParaRPr lang="en-IE" sz="2000" dirty="0"/>
          </a:p>
          <a:p>
            <a:r>
              <a:rPr lang="en-IE" sz="2000" dirty="0"/>
              <a:t>Judge Baker was of the further view that the debtor had not engaged bona fide with the process, in relation both to his creditor and his PIP/legal </a:t>
            </a:r>
            <a:r>
              <a:rPr lang="en-IE" sz="2000" dirty="0" smtClean="0"/>
              <a:t>team, and in all those circumstances, rejected the appeal. </a:t>
            </a:r>
          </a:p>
          <a:p>
            <a:pPr marL="0" indent="0">
              <a:buNone/>
            </a:pPr>
            <a:endParaRPr lang="en-IE" sz="2000" dirty="0" smtClean="0"/>
          </a:p>
          <a:p>
            <a:r>
              <a:rPr lang="en-IE" sz="2000" dirty="0">
                <a:hlinkClick r:id="rId2" action="ppaction://hlinkpres?slideindex=1&amp;slidetitle="/>
              </a:rPr>
              <a:t>http://www.courts.ie/Judgments.nsf/09859e7a3f34669680256ef3004a27de/123d313d849d7a8d802580cf00576570?OpenDocument</a:t>
            </a:r>
            <a:endParaRPr lang="en-IE" sz="2000" dirty="0"/>
          </a:p>
        </p:txBody>
      </p:sp>
      <p:sp>
        <p:nvSpPr>
          <p:cNvPr id="4" name="Date Placeholder 3"/>
          <p:cNvSpPr>
            <a:spLocks noGrp="1"/>
          </p:cNvSpPr>
          <p:nvPr>
            <p:ph type="dt" sz="half" idx="10"/>
          </p:nvPr>
        </p:nvSpPr>
        <p:spPr/>
        <p:txBody>
          <a:bodyPr/>
          <a:lstStyle/>
          <a:p>
            <a:pPr>
              <a:defRPr/>
            </a:pPr>
            <a:r>
              <a:rPr lang="en-US" smtClean="0"/>
              <a:t>30/05/2017</a:t>
            </a:r>
            <a:endParaRPr lang="en-IE" dirty="0"/>
          </a:p>
        </p:txBody>
      </p:sp>
    </p:spTree>
    <p:extLst>
      <p:ext uri="{BB962C8B-B14F-4D97-AF65-F5344CB8AC3E}">
        <p14:creationId xmlns:p14="http://schemas.microsoft.com/office/powerpoint/2010/main" val="21258559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a:t>S115A Outcomes to date</a:t>
            </a:r>
            <a:endParaRPr lang="en-IE" dirty="0"/>
          </a:p>
        </p:txBody>
      </p:sp>
      <p:sp>
        <p:nvSpPr>
          <p:cNvPr id="3" name="Content Placeholder 2"/>
          <p:cNvSpPr>
            <a:spLocks noGrp="1"/>
          </p:cNvSpPr>
          <p:nvPr>
            <p:ph idx="1"/>
          </p:nvPr>
        </p:nvSpPr>
        <p:spPr/>
        <p:txBody>
          <a:bodyPr/>
          <a:lstStyle/>
          <a:p>
            <a:pPr marL="0" indent="0">
              <a:buNone/>
            </a:pPr>
            <a:r>
              <a:rPr lang="en-IE" b="1" dirty="0" smtClean="0"/>
              <a:t>Timeline - Varma case: </a:t>
            </a:r>
          </a:p>
          <a:p>
            <a:r>
              <a:rPr lang="en-IE" dirty="0" smtClean="0"/>
              <a:t>Proposal rejected at creditors’ meeting. Referred to Court for s.115A review.</a:t>
            </a:r>
          </a:p>
          <a:p>
            <a:r>
              <a:rPr lang="en-IE" dirty="0" smtClean="0"/>
              <a:t>Court, </a:t>
            </a:r>
            <a:r>
              <a:rPr lang="en-IE" dirty="0"/>
              <a:t>on application by one of the creditors, extended the time for the objecting creditor, Ulster Bank Ireland DAC, to file its </a:t>
            </a:r>
            <a:r>
              <a:rPr lang="en-IE" dirty="0" smtClean="0"/>
              <a:t>objection.</a:t>
            </a:r>
          </a:p>
          <a:p>
            <a:r>
              <a:rPr lang="en-IE" dirty="0"/>
              <a:t>D</a:t>
            </a:r>
            <a:r>
              <a:rPr lang="en-IE" dirty="0" smtClean="0"/>
              <a:t>ebtor </a:t>
            </a:r>
            <a:r>
              <a:rPr lang="en-IE" dirty="0"/>
              <a:t>argued that </a:t>
            </a:r>
            <a:r>
              <a:rPr lang="en-IE" dirty="0" smtClean="0"/>
              <a:t>objecting </a:t>
            </a:r>
            <a:r>
              <a:rPr lang="en-IE" dirty="0"/>
              <a:t>creditor had filed its objection outside the 14-day period referred to in s.115A(3) and consequently was not able to proceed with their objection. </a:t>
            </a:r>
            <a:endParaRPr lang="en-IE" dirty="0" smtClean="0"/>
          </a:p>
          <a:p>
            <a:r>
              <a:rPr lang="en-IE" dirty="0" smtClean="0"/>
              <a:t>Court </a:t>
            </a:r>
            <a:r>
              <a:rPr lang="en-IE" dirty="0"/>
              <a:t>ruled that Ulster Bank </a:t>
            </a:r>
            <a:r>
              <a:rPr lang="en-IE" dirty="0" smtClean="0"/>
              <a:t>was </a:t>
            </a:r>
            <a:r>
              <a:rPr lang="en-IE" dirty="0"/>
              <a:t>not bound to the apparent time limit of 14 days within which to file its objection, and allowed the objection for the purposes of the review. </a:t>
            </a:r>
          </a:p>
          <a:p>
            <a:endParaRPr lang="en-IE" dirty="0"/>
          </a:p>
        </p:txBody>
      </p:sp>
      <p:sp>
        <p:nvSpPr>
          <p:cNvPr id="4" name="Date Placeholder 3"/>
          <p:cNvSpPr>
            <a:spLocks noGrp="1"/>
          </p:cNvSpPr>
          <p:nvPr>
            <p:ph type="dt" sz="half" idx="10"/>
          </p:nvPr>
        </p:nvSpPr>
        <p:spPr/>
        <p:txBody>
          <a:bodyPr/>
          <a:lstStyle/>
          <a:p>
            <a:pPr>
              <a:defRPr/>
            </a:pPr>
            <a:r>
              <a:rPr lang="en-US" smtClean="0"/>
              <a:t>30/05/2017</a:t>
            </a:r>
            <a:endParaRPr lang="en-IE" dirty="0"/>
          </a:p>
        </p:txBody>
      </p:sp>
    </p:spTree>
    <p:extLst>
      <p:ext uri="{BB962C8B-B14F-4D97-AF65-F5344CB8AC3E}">
        <p14:creationId xmlns:p14="http://schemas.microsoft.com/office/powerpoint/2010/main" val="4131312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8504" y="260648"/>
            <a:ext cx="8915400" cy="490537"/>
          </a:xfrm>
        </p:spPr>
        <p:txBody>
          <a:bodyPr/>
          <a:lstStyle/>
          <a:p>
            <a:r>
              <a:rPr lang="en-IE" dirty="0" smtClean="0"/>
              <a:t>Personal Insolvency (Amendment) Act 2015</a:t>
            </a:r>
            <a:endParaRPr lang="en-IE" dirty="0"/>
          </a:p>
        </p:txBody>
      </p:sp>
      <p:sp>
        <p:nvSpPr>
          <p:cNvPr id="3" name="Content Placeholder 2"/>
          <p:cNvSpPr>
            <a:spLocks noGrp="1"/>
          </p:cNvSpPr>
          <p:nvPr>
            <p:ph idx="1"/>
          </p:nvPr>
        </p:nvSpPr>
        <p:spPr>
          <a:xfrm>
            <a:off x="495301" y="1124744"/>
            <a:ext cx="8915400" cy="4680519"/>
          </a:xfrm>
        </p:spPr>
        <p:txBody>
          <a:bodyPr/>
          <a:lstStyle/>
          <a:p>
            <a:r>
              <a:rPr lang="en-IE" dirty="0" smtClean="0"/>
              <a:t>Amended Act commenced 20 November 2015.</a:t>
            </a:r>
          </a:p>
          <a:p>
            <a:r>
              <a:rPr lang="en-IE" dirty="0" smtClean="0"/>
              <a:t>Revised Court Rules – </a:t>
            </a:r>
          </a:p>
          <a:p>
            <a:pPr lvl="1"/>
            <a:r>
              <a:rPr lang="en-IE" dirty="0" smtClean="0"/>
              <a:t>Circuit Court: SI 506 of 2015; </a:t>
            </a:r>
          </a:p>
          <a:p>
            <a:pPr lvl="1"/>
            <a:r>
              <a:rPr lang="en-IE" dirty="0" smtClean="0"/>
              <a:t>High Court: SI 507 of 2015.</a:t>
            </a:r>
          </a:p>
          <a:p>
            <a:r>
              <a:rPr lang="en-IE" dirty="0" smtClean="0"/>
              <a:t>Court Rules giving effect to revised procedure in relation to Court review. </a:t>
            </a:r>
          </a:p>
          <a:p>
            <a:r>
              <a:rPr lang="en-IE" dirty="0" smtClean="0"/>
              <a:t>Rules also commenced 20 November.</a:t>
            </a:r>
          </a:p>
          <a:p>
            <a:endParaRPr lang="en-IE" dirty="0" smtClean="0"/>
          </a:p>
          <a:p>
            <a:pPr>
              <a:buNone/>
            </a:pPr>
            <a:endParaRPr lang="en-IE" dirty="0" smtClean="0"/>
          </a:p>
        </p:txBody>
      </p:sp>
      <p:sp>
        <p:nvSpPr>
          <p:cNvPr id="4" name="Date Placeholder 3"/>
          <p:cNvSpPr>
            <a:spLocks noGrp="1"/>
          </p:cNvSpPr>
          <p:nvPr>
            <p:ph type="dt" sz="half" idx="10"/>
          </p:nvPr>
        </p:nvSpPr>
        <p:spPr/>
        <p:txBody>
          <a:bodyPr/>
          <a:lstStyle/>
          <a:p>
            <a:pPr>
              <a:defRPr/>
            </a:pPr>
            <a:r>
              <a:rPr lang="en-US" smtClean="0"/>
              <a:t>30/05/2017</a:t>
            </a:r>
            <a:endParaRPr lang="en-IE"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a:t>S115A Outcomes to date</a:t>
            </a:r>
            <a:endParaRPr lang="en-IE" dirty="0"/>
          </a:p>
        </p:txBody>
      </p:sp>
      <p:sp>
        <p:nvSpPr>
          <p:cNvPr id="3" name="Content Placeholder 2"/>
          <p:cNvSpPr>
            <a:spLocks noGrp="1"/>
          </p:cNvSpPr>
          <p:nvPr>
            <p:ph idx="1"/>
          </p:nvPr>
        </p:nvSpPr>
        <p:spPr>
          <a:xfrm>
            <a:off x="495301" y="1124744"/>
            <a:ext cx="8915400" cy="4824535"/>
          </a:xfrm>
        </p:spPr>
        <p:txBody>
          <a:bodyPr/>
          <a:lstStyle/>
          <a:p>
            <a:r>
              <a:rPr lang="en-IE" dirty="0" smtClean="0"/>
              <a:t>High Court considered (</a:t>
            </a:r>
            <a:r>
              <a:rPr lang="en-IE" dirty="0" err="1" smtClean="0"/>
              <a:t>i</a:t>
            </a:r>
            <a:r>
              <a:rPr lang="en-IE" dirty="0" smtClean="0"/>
              <a:t>) whether time </a:t>
            </a:r>
            <a:r>
              <a:rPr lang="en-IE" dirty="0"/>
              <a:t>limit </a:t>
            </a:r>
            <a:r>
              <a:rPr lang="en-IE" dirty="0" smtClean="0"/>
              <a:t>in statute </a:t>
            </a:r>
            <a:r>
              <a:rPr lang="en-IE" dirty="0"/>
              <a:t>for </a:t>
            </a:r>
            <a:r>
              <a:rPr lang="en-IE" dirty="0" smtClean="0"/>
              <a:t>lodging </a:t>
            </a:r>
            <a:r>
              <a:rPr lang="en-IE" dirty="0"/>
              <a:t>of </a:t>
            </a:r>
            <a:r>
              <a:rPr lang="en-IE" dirty="0" smtClean="0"/>
              <a:t>notice </a:t>
            </a:r>
            <a:r>
              <a:rPr lang="en-IE" dirty="0"/>
              <a:t>of objection is one that is capable of being </a:t>
            </a:r>
            <a:r>
              <a:rPr lang="en-IE" dirty="0" smtClean="0"/>
              <a:t>extended, and (ii) whether Circuit </a:t>
            </a:r>
            <a:r>
              <a:rPr lang="en-IE" dirty="0"/>
              <a:t>Court had jurisdiction to </a:t>
            </a:r>
            <a:r>
              <a:rPr lang="en-IE" dirty="0" smtClean="0"/>
              <a:t>extend </a:t>
            </a:r>
            <a:r>
              <a:rPr lang="en-IE" dirty="0"/>
              <a:t>the time. </a:t>
            </a:r>
            <a:endParaRPr lang="en-IE" dirty="0" smtClean="0"/>
          </a:p>
          <a:p>
            <a:r>
              <a:rPr lang="en-IE" dirty="0" smtClean="0"/>
              <a:t>High Court found </a:t>
            </a:r>
            <a:r>
              <a:rPr lang="en-IE" dirty="0"/>
              <a:t>that </a:t>
            </a:r>
            <a:r>
              <a:rPr lang="en-IE" dirty="0" smtClean="0"/>
              <a:t>14-day </a:t>
            </a:r>
            <a:r>
              <a:rPr lang="en-IE" dirty="0"/>
              <a:t>time limit specified in s.115(3) is not mandatory and is capable of being </a:t>
            </a:r>
            <a:r>
              <a:rPr lang="en-IE" dirty="0" smtClean="0"/>
              <a:t>extended.</a:t>
            </a:r>
          </a:p>
          <a:p>
            <a:r>
              <a:rPr lang="en-IE" dirty="0"/>
              <a:t>Judge </a:t>
            </a:r>
            <a:r>
              <a:rPr lang="en-IE" dirty="0" smtClean="0"/>
              <a:t>noted </a:t>
            </a:r>
            <a:r>
              <a:rPr lang="en-IE" dirty="0"/>
              <a:t>that the specialist </a:t>
            </a:r>
            <a:r>
              <a:rPr lang="en-IE" dirty="0" smtClean="0"/>
              <a:t>judges have power </a:t>
            </a:r>
            <a:r>
              <a:rPr lang="en-IE" dirty="0"/>
              <a:t>(s.189 of the Personal Insolvency Act 2012) </a:t>
            </a:r>
            <a:r>
              <a:rPr lang="en-IE" dirty="0" smtClean="0"/>
              <a:t>to make any </a:t>
            </a:r>
            <a:r>
              <a:rPr lang="en-IE" dirty="0"/>
              <a:t>order that may be made by a County Registrar under s.34(1) of the Second Schedule to the Court and Court Officers Act </a:t>
            </a:r>
            <a:r>
              <a:rPr lang="en-IE" dirty="0" smtClean="0"/>
              <a:t>1995, including in this case, to extend time</a:t>
            </a:r>
            <a:r>
              <a:rPr lang="en-IE" dirty="0"/>
              <a:t>.  </a:t>
            </a:r>
            <a:endParaRPr lang="en-IE" dirty="0" smtClean="0"/>
          </a:p>
          <a:p>
            <a:endParaRPr lang="en-IE" dirty="0"/>
          </a:p>
          <a:p>
            <a:r>
              <a:rPr lang="en-IE" u="sng" dirty="0" smtClean="0">
                <a:hlinkClick r:id="rId2"/>
              </a:rPr>
              <a:t>http</a:t>
            </a:r>
            <a:r>
              <a:rPr lang="en-IE" u="sng" dirty="0">
                <a:hlinkClick r:id="rId2"/>
              </a:rPr>
              <a:t>://www.courts.ie/Judgments.nsf/09859e7a3f34669680256ef3004a27de/2e9c575edec3c9b1802580fa004dea5e?OpenDocument</a:t>
            </a:r>
            <a:endParaRPr lang="en-IE" dirty="0"/>
          </a:p>
          <a:p>
            <a:endParaRPr lang="en-IE" dirty="0"/>
          </a:p>
        </p:txBody>
      </p:sp>
      <p:sp>
        <p:nvSpPr>
          <p:cNvPr id="4" name="Date Placeholder 3"/>
          <p:cNvSpPr>
            <a:spLocks noGrp="1"/>
          </p:cNvSpPr>
          <p:nvPr>
            <p:ph type="dt" sz="half" idx="10"/>
          </p:nvPr>
        </p:nvSpPr>
        <p:spPr/>
        <p:txBody>
          <a:bodyPr/>
          <a:lstStyle/>
          <a:p>
            <a:pPr>
              <a:defRPr/>
            </a:pPr>
            <a:r>
              <a:rPr lang="en-US" smtClean="0"/>
              <a:t>30/05/2017</a:t>
            </a:r>
            <a:endParaRPr lang="en-IE" dirty="0"/>
          </a:p>
        </p:txBody>
      </p:sp>
    </p:spTree>
    <p:extLst>
      <p:ext uri="{BB962C8B-B14F-4D97-AF65-F5344CB8AC3E}">
        <p14:creationId xmlns:p14="http://schemas.microsoft.com/office/powerpoint/2010/main" val="14104723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a:t>S115A Outcomes to date</a:t>
            </a:r>
            <a:endParaRPr lang="en-IE" dirty="0"/>
          </a:p>
        </p:txBody>
      </p:sp>
      <p:sp>
        <p:nvSpPr>
          <p:cNvPr id="3" name="Content Placeholder 2"/>
          <p:cNvSpPr>
            <a:spLocks noGrp="1"/>
          </p:cNvSpPr>
          <p:nvPr>
            <p:ph idx="1"/>
          </p:nvPr>
        </p:nvSpPr>
        <p:spPr>
          <a:xfrm>
            <a:off x="495301" y="1124744"/>
            <a:ext cx="8915400" cy="4824536"/>
          </a:xfrm>
        </p:spPr>
        <p:txBody>
          <a:bodyPr/>
          <a:lstStyle/>
          <a:p>
            <a:pPr marL="0" indent="0">
              <a:buNone/>
            </a:pPr>
            <a:r>
              <a:rPr lang="en-IE" b="1" dirty="0" smtClean="0"/>
              <a:t>Warehousing </a:t>
            </a:r>
            <a:r>
              <a:rPr lang="en-IE" b="1" dirty="0" smtClean="0"/>
              <a:t>– Callaghan case: </a:t>
            </a:r>
          </a:p>
          <a:p>
            <a:r>
              <a:rPr lang="en-IE" sz="2400" dirty="0" smtClean="0"/>
              <a:t>Proposal rejected at creditors’ meeting. Referred to Court for s.115A review</a:t>
            </a:r>
            <a:r>
              <a:rPr lang="en-IE" sz="2400" dirty="0" smtClean="0"/>
              <a:t>.</a:t>
            </a:r>
          </a:p>
          <a:p>
            <a:r>
              <a:rPr lang="en-IE" sz="2400" dirty="0" smtClean="0"/>
              <a:t>Proposal </a:t>
            </a:r>
            <a:r>
              <a:rPr lang="en-IE" sz="2400" dirty="0" smtClean="0"/>
              <a:t>included a </a:t>
            </a:r>
            <a:r>
              <a:rPr lang="en-IE" sz="2400" dirty="0" err="1" smtClean="0"/>
              <a:t>writedown</a:t>
            </a:r>
            <a:r>
              <a:rPr lang="en-IE" sz="2400" dirty="0" smtClean="0"/>
              <a:t> of €165k on a mortgage debt of €285k. The  secured creditors, KBC, objected to the application, saying that it would not enable them to recover their debt to the extent that the means of the debtor reasonably permit, that the PIA was not fair and equitable in relation to the interests of each class of creditor that had not voted for the proposal, and that it was unfairly prejudicial to its interests</a:t>
            </a:r>
            <a:r>
              <a:rPr lang="en-IE" sz="2400" dirty="0" smtClean="0"/>
              <a:t>.</a:t>
            </a:r>
          </a:p>
          <a:p>
            <a:r>
              <a:rPr lang="en-IE" sz="2400" dirty="0" smtClean="0"/>
              <a:t>The </a:t>
            </a:r>
            <a:r>
              <a:rPr lang="en-IE" sz="2400" dirty="0" smtClean="0"/>
              <a:t>Circuit Court specialist judge dismissed the objection of the objecting creditor, who appealed the matter to the High Court.</a:t>
            </a:r>
          </a:p>
          <a:p>
            <a:endParaRPr lang="en-IE" dirty="0"/>
          </a:p>
        </p:txBody>
      </p:sp>
      <p:sp>
        <p:nvSpPr>
          <p:cNvPr id="4" name="Date Placeholder 3"/>
          <p:cNvSpPr>
            <a:spLocks noGrp="1"/>
          </p:cNvSpPr>
          <p:nvPr>
            <p:ph type="dt" sz="half" idx="10"/>
          </p:nvPr>
        </p:nvSpPr>
        <p:spPr/>
        <p:txBody>
          <a:bodyPr/>
          <a:lstStyle/>
          <a:p>
            <a:pPr>
              <a:defRPr/>
            </a:pPr>
            <a:r>
              <a:rPr lang="en-US" smtClean="0"/>
              <a:t>30/05/2017</a:t>
            </a:r>
            <a:endParaRPr lang="en-IE" dirty="0"/>
          </a:p>
        </p:txBody>
      </p:sp>
    </p:spTree>
    <p:extLst>
      <p:ext uri="{BB962C8B-B14F-4D97-AF65-F5344CB8AC3E}">
        <p14:creationId xmlns:p14="http://schemas.microsoft.com/office/powerpoint/2010/main" val="30928936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a:t>S115A Outcomes to date</a:t>
            </a:r>
            <a:endParaRPr lang="en-IE" dirty="0"/>
          </a:p>
        </p:txBody>
      </p:sp>
      <p:sp>
        <p:nvSpPr>
          <p:cNvPr id="3" name="Content Placeholder 2"/>
          <p:cNvSpPr>
            <a:spLocks noGrp="1"/>
          </p:cNvSpPr>
          <p:nvPr>
            <p:ph idx="1"/>
          </p:nvPr>
        </p:nvSpPr>
        <p:spPr>
          <a:xfrm>
            <a:off x="495301" y="1124744"/>
            <a:ext cx="8915400" cy="5040559"/>
          </a:xfrm>
        </p:spPr>
        <p:txBody>
          <a:bodyPr/>
          <a:lstStyle/>
          <a:p>
            <a:r>
              <a:rPr lang="en-IE" sz="2400" dirty="0" smtClean="0"/>
              <a:t>Part of the creditor’s objection related to the consideration by the PIP of its counterproposal – received late in the process - which included a warehoused element. Although bound under the legislation to consider such submissions, the PIP rejected the creditor’s counterproposal</a:t>
            </a:r>
            <a:r>
              <a:rPr lang="en-IE" sz="2400" dirty="0" smtClean="0"/>
              <a:t>.</a:t>
            </a:r>
          </a:p>
          <a:p>
            <a:pPr marL="0" indent="0">
              <a:buNone/>
            </a:pPr>
            <a:endParaRPr lang="en-IE" sz="2400" dirty="0" smtClean="0"/>
          </a:p>
          <a:p>
            <a:r>
              <a:rPr lang="en-IE" sz="2400" dirty="0" smtClean="0"/>
              <a:t>Debtor argued that a proposal which includes warehousing must bring the warehoused amount into the currency of the PIA. </a:t>
            </a:r>
            <a:endParaRPr lang="en-IE" sz="2400" dirty="0" smtClean="0"/>
          </a:p>
          <a:p>
            <a:pPr marL="0" indent="0">
              <a:buNone/>
            </a:pPr>
            <a:endParaRPr lang="en-IE" sz="2400" dirty="0" smtClean="0"/>
          </a:p>
          <a:p>
            <a:r>
              <a:rPr lang="en-IE" sz="2400" dirty="0" smtClean="0"/>
              <a:t>High Court ruled that the legislation does not preclude a proposal by which a warehoused amount becomes payable after the expiration of the PIA. </a:t>
            </a:r>
          </a:p>
          <a:p>
            <a:pPr marL="0" indent="0">
              <a:buNone/>
            </a:pPr>
            <a:endParaRPr lang="en-IE" dirty="0" smtClean="0"/>
          </a:p>
          <a:p>
            <a:endParaRPr lang="en-IE" dirty="0"/>
          </a:p>
        </p:txBody>
      </p:sp>
      <p:sp>
        <p:nvSpPr>
          <p:cNvPr id="4" name="Date Placeholder 3"/>
          <p:cNvSpPr>
            <a:spLocks noGrp="1"/>
          </p:cNvSpPr>
          <p:nvPr>
            <p:ph type="dt" sz="half" idx="10"/>
          </p:nvPr>
        </p:nvSpPr>
        <p:spPr/>
        <p:txBody>
          <a:bodyPr/>
          <a:lstStyle/>
          <a:p>
            <a:pPr>
              <a:defRPr/>
            </a:pPr>
            <a:r>
              <a:rPr lang="en-US" smtClean="0"/>
              <a:t>30/05/2017</a:t>
            </a:r>
            <a:endParaRPr lang="en-IE" dirty="0"/>
          </a:p>
        </p:txBody>
      </p:sp>
    </p:spTree>
    <p:extLst>
      <p:ext uri="{BB962C8B-B14F-4D97-AF65-F5344CB8AC3E}">
        <p14:creationId xmlns:p14="http://schemas.microsoft.com/office/powerpoint/2010/main" val="41890385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a:t>S115A Outcomes to date</a:t>
            </a:r>
            <a:endParaRPr lang="en-IE" dirty="0"/>
          </a:p>
        </p:txBody>
      </p:sp>
      <p:sp>
        <p:nvSpPr>
          <p:cNvPr id="3" name="Content Placeholder 2"/>
          <p:cNvSpPr>
            <a:spLocks noGrp="1"/>
          </p:cNvSpPr>
          <p:nvPr>
            <p:ph idx="1"/>
          </p:nvPr>
        </p:nvSpPr>
        <p:spPr>
          <a:xfrm>
            <a:off x="495301" y="1124744"/>
            <a:ext cx="8915400" cy="5040559"/>
          </a:xfrm>
        </p:spPr>
        <p:txBody>
          <a:bodyPr/>
          <a:lstStyle/>
          <a:p>
            <a:r>
              <a:rPr lang="en-IE" sz="2400" dirty="0" smtClean="0"/>
              <a:t>The </a:t>
            </a:r>
            <a:r>
              <a:rPr lang="en-IE" sz="2400" dirty="0" smtClean="0"/>
              <a:t>Court was not satisfied that the creditor’s proposal offers it a better return. Judge Baker also noted that the counterproposal was capable of creating circumstances amounting to insolvency  at the end of the mortgage term (23 years</a:t>
            </a:r>
            <a:r>
              <a:rPr lang="en-IE" sz="2400" dirty="0" smtClean="0"/>
              <a:t>).</a:t>
            </a:r>
          </a:p>
          <a:p>
            <a:pPr marL="0" indent="0">
              <a:buNone/>
            </a:pPr>
            <a:endParaRPr lang="en-IE" sz="2400" dirty="0" smtClean="0"/>
          </a:p>
          <a:p>
            <a:r>
              <a:rPr lang="en-IE" sz="2400" dirty="0" smtClean="0"/>
              <a:t>Repayment of the inactive account is not predicated on any anticipated ability to pay in the future, but is entirely ‘on hazard’, and therefore is materially unfair to the debtors. </a:t>
            </a:r>
          </a:p>
          <a:p>
            <a:pPr marL="0" indent="0">
              <a:buNone/>
            </a:pPr>
            <a:endParaRPr lang="en-IE" sz="2400" dirty="0" smtClean="0"/>
          </a:p>
          <a:p>
            <a:r>
              <a:rPr lang="en-IE" sz="2400" dirty="0" smtClean="0">
                <a:hlinkClick r:id="rId2" action="ppaction://hlinkpres?slideindex=1&amp;slidetitle="/>
              </a:rPr>
              <a:t>http</a:t>
            </a:r>
            <a:r>
              <a:rPr lang="en-IE" sz="2400" dirty="0">
                <a:hlinkClick r:id="rId2" action="ppaction://hlinkpres?slideindex=1&amp;slidetitle="/>
              </a:rPr>
              <a:t>://www.courts.ie/Judgments.nsf/bce24a8184816f1580256ef30048ca50/fbe234bcafb712a48025812a00438f58?OpenDocument</a:t>
            </a:r>
            <a:endParaRPr lang="en-IE" sz="2400" dirty="0"/>
          </a:p>
        </p:txBody>
      </p:sp>
      <p:sp>
        <p:nvSpPr>
          <p:cNvPr id="4" name="Date Placeholder 3"/>
          <p:cNvSpPr>
            <a:spLocks noGrp="1"/>
          </p:cNvSpPr>
          <p:nvPr>
            <p:ph type="dt" sz="half" idx="10"/>
          </p:nvPr>
        </p:nvSpPr>
        <p:spPr/>
        <p:txBody>
          <a:bodyPr/>
          <a:lstStyle/>
          <a:p>
            <a:pPr>
              <a:defRPr/>
            </a:pPr>
            <a:r>
              <a:rPr lang="en-US" smtClean="0"/>
              <a:t>30/05/2017</a:t>
            </a:r>
            <a:endParaRPr lang="en-IE" dirty="0"/>
          </a:p>
        </p:txBody>
      </p:sp>
    </p:spTree>
    <p:extLst>
      <p:ext uri="{BB962C8B-B14F-4D97-AF65-F5344CB8AC3E}">
        <p14:creationId xmlns:p14="http://schemas.microsoft.com/office/powerpoint/2010/main" val="3026216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S.115A Reviews</a:t>
            </a:r>
            <a:endParaRPr lang="en-IE" dirty="0"/>
          </a:p>
        </p:txBody>
      </p:sp>
      <p:sp>
        <p:nvSpPr>
          <p:cNvPr id="3" name="Content Placeholder 2"/>
          <p:cNvSpPr>
            <a:spLocks noGrp="1"/>
          </p:cNvSpPr>
          <p:nvPr>
            <p:ph idx="1"/>
          </p:nvPr>
        </p:nvSpPr>
        <p:spPr/>
        <p:txBody>
          <a:bodyPr/>
          <a:lstStyle/>
          <a:p>
            <a:r>
              <a:rPr lang="en-IE" dirty="0" smtClean="0"/>
              <a:t>Summary position to 15 May 2017 – </a:t>
            </a:r>
          </a:p>
          <a:p>
            <a:endParaRPr lang="en-IE" dirty="0" smtClean="0"/>
          </a:p>
          <a:p>
            <a:pPr>
              <a:buNone/>
            </a:pPr>
            <a:endParaRPr lang="en-IE" dirty="0" smtClean="0"/>
          </a:p>
          <a:p>
            <a:pPr>
              <a:buNone/>
            </a:pPr>
            <a:endParaRPr lang="en-IE" dirty="0"/>
          </a:p>
        </p:txBody>
      </p:sp>
      <p:graphicFrame>
        <p:nvGraphicFramePr>
          <p:cNvPr id="4" name="Table 3"/>
          <p:cNvGraphicFramePr>
            <a:graphicFrameLocks noGrp="1"/>
          </p:cNvGraphicFramePr>
          <p:nvPr>
            <p:extLst/>
          </p:nvPr>
        </p:nvGraphicFramePr>
        <p:xfrm>
          <a:off x="632518" y="1484785"/>
          <a:ext cx="7920881" cy="3800754"/>
        </p:xfrm>
        <a:graphic>
          <a:graphicData uri="http://schemas.openxmlformats.org/drawingml/2006/table">
            <a:tbl>
              <a:tblPr firstRow="1" bandRow="1">
                <a:tableStyleId>{5C22544A-7EE6-4342-B048-85BDC9FD1C3A}</a:tableStyleId>
              </a:tblPr>
              <a:tblGrid>
                <a:gridCol w="2417251">
                  <a:extLst>
                    <a:ext uri="{9D8B030D-6E8A-4147-A177-3AD203B41FA5}">
                      <a16:colId xmlns:a16="http://schemas.microsoft.com/office/drawing/2014/main" val="20000"/>
                    </a:ext>
                  </a:extLst>
                </a:gridCol>
                <a:gridCol w="982008">
                  <a:extLst>
                    <a:ext uri="{9D8B030D-6E8A-4147-A177-3AD203B41FA5}">
                      <a16:colId xmlns:a16="http://schemas.microsoft.com/office/drawing/2014/main" val="20001"/>
                    </a:ext>
                  </a:extLst>
                </a:gridCol>
                <a:gridCol w="830930">
                  <a:extLst>
                    <a:ext uri="{9D8B030D-6E8A-4147-A177-3AD203B41FA5}">
                      <a16:colId xmlns:a16="http://schemas.microsoft.com/office/drawing/2014/main" val="20002"/>
                    </a:ext>
                  </a:extLst>
                </a:gridCol>
                <a:gridCol w="3690692">
                  <a:extLst>
                    <a:ext uri="{9D8B030D-6E8A-4147-A177-3AD203B41FA5}">
                      <a16:colId xmlns:a16="http://schemas.microsoft.com/office/drawing/2014/main" val="3154461025"/>
                    </a:ext>
                  </a:extLst>
                </a:gridCol>
              </a:tblGrid>
              <a:tr h="617999">
                <a:tc>
                  <a:txBody>
                    <a:bodyPr/>
                    <a:lstStyle/>
                    <a:p>
                      <a:r>
                        <a:rPr lang="en-IE" dirty="0" smtClean="0"/>
                        <a:t>Jurisdiction</a:t>
                      </a:r>
                      <a:endParaRPr lang="en-IE" dirty="0"/>
                    </a:p>
                  </a:txBody>
                  <a:tcPr/>
                </a:tc>
                <a:tc>
                  <a:txBody>
                    <a:bodyPr/>
                    <a:lstStyle/>
                    <a:p>
                      <a:r>
                        <a:rPr lang="en-IE" dirty="0" smtClean="0"/>
                        <a:t>No. </a:t>
                      </a:r>
                      <a:endParaRPr lang="en-IE" dirty="0"/>
                    </a:p>
                  </a:txBody>
                  <a:tcPr/>
                </a:tc>
                <a:tc>
                  <a:txBody>
                    <a:bodyPr/>
                    <a:lstStyle/>
                    <a:p>
                      <a:r>
                        <a:rPr lang="en-IE" dirty="0" smtClean="0"/>
                        <a:t>% </a:t>
                      </a:r>
                      <a:r>
                        <a:rPr lang="en-IE" dirty="0" smtClean="0">
                          <a:solidFill>
                            <a:schemeClr val="bg1"/>
                          </a:solidFill>
                        </a:rPr>
                        <a:t>of Total</a:t>
                      </a:r>
                      <a:endParaRPr lang="en-IE" dirty="0">
                        <a:solidFill>
                          <a:schemeClr val="bg1"/>
                        </a:solidFill>
                      </a:endParaRPr>
                    </a:p>
                  </a:txBody>
                  <a:tcPr/>
                </a:tc>
                <a:tc>
                  <a:txBody>
                    <a:bodyPr/>
                    <a:lstStyle/>
                    <a:p>
                      <a:r>
                        <a:rPr lang="en-IE" dirty="0" smtClean="0"/>
                        <a:t>Outcomes</a:t>
                      </a:r>
                      <a:endParaRPr lang="en-IE" dirty="0">
                        <a:solidFill>
                          <a:srgbClr val="FF0000"/>
                        </a:solidFill>
                      </a:endParaRPr>
                    </a:p>
                  </a:txBody>
                  <a:tcPr/>
                </a:tc>
                <a:extLst>
                  <a:ext uri="{0D108BD9-81ED-4DB2-BD59-A6C34878D82A}">
                    <a16:rowId xmlns:a16="http://schemas.microsoft.com/office/drawing/2014/main" val="10000"/>
                  </a:ext>
                </a:extLst>
              </a:tr>
              <a:tr h="696342">
                <a:tc>
                  <a:txBody>
                    <a:bodyPr/>
                    <a:lstStyle/>
                    <a:p>
                      <a:r>
                        <a:rPr lang="en-IE" sz="1600" dirty="0" smtClean="0"/>
                        <a:t>High Court</a:t>
                      </a:r>
                      <a:endParaRPr lang="en-IE" sz="1600" dirty="0"/>
                    </a:p>
                  </a:txBody>
                  <a:tcPr/>
                </a:tc>
                <a:tc>
                  <a:txBody>
                    <a:bodyPr/>
                    <a:lstStyle/>
                    <a:p>
                      <a:r>
                        <a:rPr lang="en-IE" sz="1600" dirty="0" smtClean="0"/>
                        <a:t>13</a:t>
                      </a:r>
                      <a:endParaRPr lang="en-IE" sz="1600" dirty="0"/>
                    </a:p>
                  </a:txBody>
                  <a:tcPr/>
                </a:tc>
                <a:tc>
                  <a:txBody>
                    <a:bodyPr/>
                    <a:lstStyle/>
                    <a:p>
                      <a:r>
                        <a:rPr lang="en-IE" sz="1600" dirty="0" smtClean="0"/>
                        <a:t>3%</a:t>
                      </a:r>
                      <a:endParaRPr lang="en-IE" sz="1600" dirty="0"/>
                    </a:p>
                  </a:txBody>
                  <a:tcPr/>
                </a:tc>
                <a:tc>
                  <a:txBody>
                    <a:bodyPr/>
                    <a:lstStyle/>
                    <a:p>
                      <a:r>
                        <a:rPr lang="en-IE" sz="1600" dirty="0" smtClean="0"/>
                        <a:t>Total 7</a:t>
                      </a:r>
                      <a:r>
                        <a:rPr lang="en-IE" sz="1600" baseline="0" dirty="0" smtClean="0"/>
                        <a:t> – </a:t>
                      </a:r>
                      <a:r>
                        <a:rPr lang="en-IE" sz="1600" dirty="0" smtClean="0"/>
                        <a:t>2 CO upheld (incl. 1 on</a:t>
                      </a:r>
                      <a:r>
                        <a:rPr lang="en-IE" sz="1600" baseline="0" dirty="0" smtClean="0"/>
                        <a:t> consent); </a:t>
                      </a:r>
                      <a:r>
                        <a:rPr lang="en-IE" sz="1600" dirty="0" smtClean="0">
                          <a:solidFill>
                            <a:srgbClr val="002060"/>
                          </a:solidFill>
                        </a:rPr>
                        <a:t>5</a:t>
                      </a:r>
                      <a:r>
                        <a:rPr lang="en-IE" sz="1600" dirty="0" smtClean="0">
                          <a:solidFill>
                            <a:srgbClr val="FF0000"/>
                          </a:solidFill>
                        </a:rPr>
                        <a:t> </a:t>
                      </a:r>
                      <a:r>
                        <a:rPr lang="en-IE" sz="1600" dirty="0" smtClean="0"/>
                        <a:t>approved (incl. 2 variations)</a:t>
                      </a:r>
                      <a:endParaRPr lang="en-IE" sz="1600" dirty="0"/>
                    </a:p>
                  </a:txBody>
                  <a:tcPr/>
                </a:tc>
                <a:extLst>
                  <a:ext uri="{0D108BD9-81ED-4DB2-BD59-A6C34878D82A}">
                    <a16:rowId xmlns:a16="http://schemas.microsoft.com/office/drawing/2014/main" val="10001"/>
                  </a:ext>
                </a:extLst>
              </a:tr>
              <a:tr h="391692">
                <a:tc>
                  <a:txBody>
                    <a:bodyPr/>
                    <a:lstStyle/>
                    <a:p>
                      <a:r>
                        <a:rPr lang="en-IE" sz="1600" dirty="0" smtClean="0"/>
                        <a:t>Dublin</a:t>
                      </a:r>
                      <a:endParaRPr lang="en-IE" sz="1600" dirty="0"/>
                    </a:p>
                  </a:txBody>
                  <a:tcPr/>
                </a:tc>
                <a:tc>
                  <a:txBody>
                    <a:bodyPr/>
                    <a:lstStyle/>
                    <a:p>
                      <a:r>
                        <a:rPr lang="en-IE" sz="1600" dirty="0" smtClean="0"/>
                        <a:t>43</a:t>
                      </a:r>
                      <a:endParaRPr lang="en-IE" sz="1600" dirty="0"/>
                    </a:p>
                  </a:txBody>
                  <a:tcPr/>
                </a:tc>
                <a:tc>
                  <a:txBody>
                    <a:bodyPr/>
                    <a:lstStyle/>
                    <a:p>
                      <a:r>
                        <a:rPr lang="en-IE" sz="1600" dirty="0" smtClean="0"/>
                        <a:t>12%</a:t>
                      </a:r>
                      <a:endParaRPr lang="en-IE" sz="1600" dirty="0"/>
                    </a:p>
                  </a:txBody>
                  <a:tcPr/>
                </a:tc>
                <a:tc>
                  <a:txBody>
                    <a:bodyPr/>
                    <a:lstStyle/>
                    <a:p>
                      <a:r>
                        <a:rPr lang="en-IE" sz="1600" dirty="0" smtClean="0"/>
                        <a:t>Total 6</a:t>
                      </a:r>
                      <a:r>
                        <a:rPr lang="en-IE" sz="1600" baseline="0" dirty="0" smtClean="0"/>
                        <a:t> -</a:t>
                      </a:r>
                      <a:r>
                        <a:rPr lang="en-IE" sz="1600" dirty="0" smtClean="0"/>
                        <a:t> </a:t>
                      </a:r>
                      <a:r>
                        <a:rPr lang="en-IE" sz="1600" baseline="0" dirty="0" smtClean="0"/>
                        <a:t>4 approved (incl. 1 contested); </a:t>
                      </a:r>
                      <a:r>
                        <a:rPr lang="en-IE" sz="1600" dirty="0" smtClean="0"/>
                        <a:t>2</a:t>
                      </a:r>
                      <a:r>
                        <a:rPr lang="en-IE" sz="1600" baseline="0" dirty="0" smtClean="0"/>
                        <a:t> struck out</a:t>
                      </a:r>
                      <a:endParaRPr lang="en-IE" sz="1600" dirty="0"/>
                    </a:p>
                  </a:txBody>
                  <a:tcPr/>
                </a:tc>
                <a:extLst>
                  <a:ext uri="{0D108BD9-81ED-4DB2-BD59-A6C34878D82A}">
                    <a16:rowId xmlns:a16="http://schemas.microsoft.com/office/drawing/2014/main" val="10002"/>
                  </a:ext>
                </a:extLst>
              </a:tr>
              <a:tr h="391692">
                <a:tc>
                  <a:txBody>
                    <a:bodyPr/>
                    <a:lstStyle/>
                    <a:p>
                      <a:r>
                        <a:rPr lang="en-IE" sz="1600" dirty="0" smtClean="0"/>
                        <a:t>Eastern</a:t>
                      </a:r>
                      <a:endParaRPr lang="en-IE" sz="1600" dirty="0"/>
                    </a:p>
                  </a:txBody>
                  <a:tcPr/>
                </a:tc>
                <a:tc>
                  <a:txBody>
                    <a:bodyPr/>
                    <a:lstStyle/>
                    <a:p>
                      <a:r>
                        <a:rPr lang="en-IE" sz="1600" dirty="0" smtClean="0"/>
                        <a:t>102</a:t>
                      </a:r>
                      <a:endParaRPr lang="en-IE" sz="1600" dirty="0"/>
                    </a:p>
                  </a:txBody>
                  <a:tcPr/>
                </a:tc>
                <a:tc>
                  <a:txBody>
                    <a:bodyPr/>
                    <a:lstStyle/>
                    <a:p>
                      <a:r>
                        <a:rPr lang="en-IE" sz="1600" dirty="0" smtClean="0"/>
                        <a:t>27%</a:t>
                      </a:r>
                      <a:endParaRPr lang="en-IE" sz="1600" dirty="0"/>
                    </a:p>
                  </a:txBody>
                  <a:tcPr/>
                </a:tc>
                <a:tc>
                  <a:txBody>
                    <a:bodyPr/>
                    <a:lstStyle/>
                    <a:p>
                      <a:r>
                        <a:rPr lang="en-IE" sz="1600" dirty="0" smtClean="0"/>
                        <a:t>Total 37 - 17</a:t>
                      </a:r>
                      <a:r>
                        <a:rPr lang="en-IE" sz="1600" baseline="0" dirty="0" smtClean="0"/>
                        <a:t> CO upheld (incl. 8 on consent); 17 approved (incl. 6 contested); 2 refused; 1 struck out</a:t>
                      </a:r>
                      <a:endParaRPr lang="en-IE" sz="1600" dirty="0"/>
                    </a:p>
                  </a:txBody>
                  <a:tcPr/>
                </a:tc>
                <a:extLst>
                  <a:ext uri="{0D108BD9-81ED-4DB2-BD59-A6C34878D82A}">
                    <a16:rowId xmlns:a16="http://schemas.microsoft.com/office/drawing/2014/main" val="10003"/>
                  </a:ext>
                </a:extLst>
              </a:tr>
              <a:tr h="391692">
                <a:tc>
                  <a:txBody>
                    <a:bodyPr/>
                    <a:lstStyle/>
                    <a:p>
                      <a:r>
                        <a:rPr lang="en-IE" sz="1600" dirty="0" smtClean="0"/>
                        <a:t>Southern</a:t>
                      </a:r>
                      <a:endParaRPr lang="en-IE" sz="1600" dirty="0"/>
                    </a:p>
                  </a:txBody>
                  <a:tcPr/>
                </a:tc>
                <a:tc>
                  <a:txBody>
                    <a:bodyPr/>
                    <a:lstStyle/>
                    <a:p>
                      <a:r>
                        <a:rPr lang="en-IE" sz="1600" dirty="0" smtClean="0"/>
                        <a:t>48</a:t>
                      </a:r>
                      <a:endParaRPr lang="en-IE" sz="1600" dirty="0"/>
                    </a:p>
                  </a:txBody>
                  <a:tcPr/>
                </a:tc>
                <a:tc>
                  <a:txBody>
                    <a:bodyPr/>
                    <a:lstStyle/>
                    <a:p>
                      <a:r>
                        <a:rPr lang="en-IE" sz="1600" dirty="0" smtClean="0"/>
                        <a:t>13%</a:t>
                      </a:r>
                      <a:endParaRPr lang="en-IE" sz="1600" dirty="0"/>
                    </a:p>
                  </a:txBody>
                  <a:tcPr/>
                </a:tc>
                <a:tc>
                  <a:txBody>
                    <a:bodyPr/>
                    <a:lstStyle/>
                    <a:p>
                      <a:r>
                        <a:rPr lang="en-IE" sz="1600" dirty="0" smtClean="0"/>
                        <a:t>Total 19 - 14 CO upheld (incl. 7 on consent); 3 approved; 2 withdrawn</a:t>
                      </a:r>
                      <a:endParaRPr lang="en-IE" sz="1600" dirty="0"/>
                    </a:p>
                  </a:txBody>
                  <a:tcPr/>
                </a:tc>
                <a:extLst>
                  <a:ext uri="{0D108BD9-81ED-4DB2-BD59-A6C34878D82A}">
                    <a16:rowId xmlns:a16="http://schemas.microsoft.com/office/drawing/2014/main" val="10004"/>
                  </a:ext>
                </a:extLst>
              </a:tr>
              <a:tr h="391692">
                <a:tc>
                  <a:txBody>
                    <a:bodyPr/>
                    <a:lstStyle/>
                    <a:p>
                      <a:r>
                        <a:rPr lang="en-IE" sz="1600" dirty="0" smtClean="0"/>
                        <a:t>Western</a:t>
                      </a:r>
                      <a:endParaRPr lang="en-IE" sz="1600" dirty="0"/>
                    </a:p>
                  </a:txBody>
                  <a:tcPr/>
                </a:tc>
                <a:tc>
                  <a:txBody>
                    <a:bodyPr/>
                    <a:lstStyle/>
                    <a:p>
                      <a:r>
                        <a:rPr lang="en-IE" sz="1600" dirty="0" smtClean="0"/>
                        <a:t>12</a:t>
                      </a:r>
                    </a:p>
                  </a:txBody>
                  <a:tcPr/>
                </a:tc>
                <a:tc>
                  <a:txBody>
                    <a:bodyPr/>
                    <a:lstStyle/>
                    <a:p>
                      <a:r>
                        <a:rPr lang="en-IE" sz="1600" dirty="0" smtClean="0"/>
                        <a:t>3%</a:t>
                      </a:r>
                    </a:p>
                  </a:txBody>
                  <a:tcPr/>
                </a:tc>
                <a:tc>
                  <a:txBody>
                    <a:bodyPr/>
                    <a:lstStyle/>
                    <a:p>
                      <a:r>
                        <a:rPr lang="en-IE" sz="1600" dirty="0" smtClean="0"/>
                        <a:t>Total 3 - 1 withdrawn; 2 struck out</a:t>
                      </a:r>
                    </a:p>
                  </a:txBody>
                  <a:tcPr/>
                </a:tc>
                <a:extLst>
                  <a:ext uri="{0D108BD9-81ED-4DB2-BD59-A6C34878D82A}">
                    <a16:rowId xmlns:a16="http://schemas.microsoft.com/office/drawing/2014/main" val="10005"/>
                  </a:ext>
                </a:extLst>
              </a:tr>
            </a:tbl>
          </a:graphicData>
        </a:graphic>
      </p:graphicFrame>
      <p:sp>
        <p:nvSpPr>
          <p:cNvPr id="7" name="Date Placeholder 6"/>
          <p:cNvSpPr>
            <a:spLocks noGrp="1"/>
          </p:cNvSpPr>
          <p:nvPr>
            <p:ph type="dt" sz="half" idx="10"/>
          </p:nvPr>
        </p:nvSpPr>
        <p:spPr/>
        <p:txBody>
          <a:bodyPr/>
          <a:lstStyle/>
          <a:p>
            <a:pPr>
              <a:defRPr/>
            </a:pPr>
            <a:r>
              <a:rPr lang="en-US" smtClean="0"/>
              <a:t>30/05/2017</a:t>
            </a:r>
            <a:endParaRPr lang="en-IE" dirty="0"/>
          </a:p>
        </p:txBody>
      </p:sp>
    </p:spTree>
    <p:extLst>
      <p:ext uri="{BB962C8B-B14F-4D97-AF65-F5344CB8AC3E}">
        <p14:creationId xmlns:p14="http://schemas.microsoft.com/office/powerpoint/2010/main" val="22973667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S.115A Reviews</a:t>
            </a:r>
            <a:endParaRPr lang="en-IE" dirty="0"/>
          </a:p>
        </p:txBody>
      </p:sp>
      <p:sp>
        <p:nvSpPr>
          <p:cNvPr id="3" name="Content Placeholder 2"/>
          <p:cNvSpPr>
            <a:spLocks noGrp="1"/>
          </p:cNvSpPr>
          <p:nvPr>
            <p:ph idx="1"/>
          </p:nvPr>
        </p:nvSpPr>
        <p:spPr>
          <a:xfrm>
            <a:off x="495301" y="1124744"/>
            <a:ext cx="8915400" cy="4320481"/>
          </a:xfrm>
        </p:spPr>
        <p:txBody>
          <a:bodyPr/>
          <a:lstStyle/>
          <a:p>
            <a:r>
              <a:rPr lang="en-IE" dirty="0" smtClean="0"/>
              <a:t>Summary position to 15 May 2017 – </a:t>
            </a:r>
          </a:p>
          <a:p>
            <a:endParaRPr lang="en-IE" dirty="0" smtClean="0"/>
          </a:p>
          <a:p>
            <a:pPr>
              <a:buNone/>
            </a:pPr>
            <a:endParaRPr lang="en-IE" dirty="0" smtClean="0"/>
          </a:p>
          <a:p>
            <a:pPr>
              <a:buNone/>
            </a:pPr>
            <a:endParaRPr lang="en-IE" dirty="0"/>
          </a:p>
        </p:txBody>
      </p:sp>
      <p:graphicFrame>
        <p:nvGraphicFramePr>
          <p:cNvPr id="4" name="Table 3"/>
          <p:cNvGraphicFramePr>
            <a:graphicFrameLocks noGrp="1"/>
          </p:cNvGraphicFramePr>
          <p:nvPr>
            <p:extLst/>
          </p:nvPr>
        </p:nvGraphicFramePr>
        <p:xfrm>
          <a:off x="632518" y="1484785"/>
          <a:ext cx="7920881" cy="3422159"/>
        </p:xfrm>
        <a:graphic>
          <a:graphicData uri="http://schemas.openxmlformats.org/drawingml/2006/table">
            <a:tbl>
              <a:tblPr firstRow="1" bandRow="1">
                <a:tableStyleId>{5C22544A-7EE6-4342-B048-85BDC9FD1C3A}</a:tableStyleId>
              </a:tblPr>
              <a:tblGrid>
                <a:gridCol w="2417251">
                  <a:extLst>
                    <a:ext uri="{9D8B030D-6E8A-4147-A177-3AD203B41FA5}">
                      <a16:colId xmlns:a16="http://schemas.microsoft.com/office/drawing/2014/main" val="20000"/>
                    </a:ext>
                  </a:extLst>
                </a:gridCol>
                <a:gridCol w="982008">
                  <a:extLst>
                    <a:ext uri="{9D8B030D-6E8A-4147-A177-3AD203B41FA5}">
                      <a16:colId xmlns:a16="http://schemas.microsoft.com/office/drawing/2014/main" val="20001"/>
                    </a:ext>
                  </a:extLst>
                </a:gridCol>
                <a:gridCol w="830930">
                  <a:extLst>
                    <a:ext uri="{9D8B030D-6E8A-4147-A177-3AD203B41FA5}">
                      <a16:colId xmlns:a16="http://schemas.microsoft.com/office/drawing/2014/main" val="20002"/>
                    </a:ext>
                  </a:extLst>
                </a:gridCol>
                <a:gridCol w="3690692">
                  <a:extLst>
                    <a:ext uri="{9D8B030D-6E8A-4147-A177-3AD203B41FA5}">
                      <a16:colId xmlns:a16="http://schemas.microsoft.com/office/drawing/2014/main" val="3154461025"/>
                    </a:ext>
                  </a:extLst>
                </a:gridCol>
              </a:tblGrid>
              <a:tr h="617999">
                <a:tc>
                  <a:txBody>
                    <a:bodyPr/>
                    <a:lstStyle/>
                    <a:p>
                      <a:r>
                        <a:rPr lang="en-IE" dirty="0" smtClean="0"/>
                        <a:t>Jurisdiction</a:t>
                      </a:r>
                      <a:endParaRPr lang="en-IE" dirty="0"/>
                    </a:p>
                  </a:txBody>
                  <a:tcPr/>
                </a:tc>
                <a:tc>
                  <a:txBody>
                    <a:bodyPr/>
                    <a:lstStyle/>
                    <a:p>
                      <a:r>
                        <a:rPr lang="en-IE" dirty="0" smtClean="0"/>
                        <a:t>No. </a:t>
                      </a:r>
                      <a:endParaRPr lang="en-IE" dirty="0"/>
                    </a:p>
                  </a:txBody>
                  <a:tcPr/>
                </a:tc>
                <a:tc>
                  <a:txBody>
                    <a:bodyPr/>
                    <a:lstStyle/>
                    <a:p>
                      <a:r>
                        <a:rPr lang="en-IE" dirty="0" smtClean="0"/>
                        <a:t>%</a:t>
                      </a:r>
                      <a:endParaRPr lang="en-IE" dirty="0"/>
                    </a:p>
                  </a:txBody>
                  <a:tcPr/>
                </a:tc>
                <a:tc>
                  <a:txBody>
                    <a:bodyPr/>
                    <a:lstStyle/>
                    <a:p>
                      <a:r>
                        <a:rPr lang="en-IE" dirty="0" smtClean="0"/>
                        <a:t>Outcomes</a:t>
                      </a:r>
                      <a:endParaRPr lang="en-IE" dirty="0"/>
                    </a:p>
                  </a:txBody>
                  <a:tcPr/>
                </a:tc>
                <a:extLst>
                  <a:ext uri="{0D108BD9-81ED-4DB2-BD59-A6C34878D82A}">
                    <a16:rowId xmlns:a16="http://schemas.microsoft.com/office/drawing/2014/main" val="10000"/>
                  </a:ext>
                </a:extLst>
              </a:tr>
              <a:tr h="391692">
                <a:tc>
                  <a:txBody>
                    <a:bodyPr/>
                    <a:lstStyle/>
                    <a:p>
                      <a:r>
                        <a:rPr lang="en-IE" sz="1600" dirty="0" smtClean="0"/>
                        <a:t>South</a:t>
                      </a:r>
                      <a:r>
                        <a:rPr lang="en-IE" sz="1600" baseline="0" dirty="0" smtClean="0"/>
                        <a:t> Western</a:t>
                      </a:r>
                      <a:endParaRPr lang="en-IE" sz="1600" dirty="0"/>
                    </a:p>
                  </a:txBody>
                  <a:tcPr/>
                </a:tc>
                <a:tc>
                  <a:txBody>
                    <a:bodyPr/>
                    <a:lstStyle/>
                    <a:p>
                      <a:r>
                        <a:rPr lang="en-IE" sz="1600" dirty="0" smtClean="0"/>
                        <a:t>19</a:t>
                      </a:r>
                    </a:p>
                  </a:txBody>
                  <a:tcPr/>
                </a:tc>
                <a:tc>
                  <a:txBody>
                    <a:bodyPr/>
                    <a:lstStyle/>
                    <a:p>
                      <a:r>
                        <a:rPr lang="en-IE" sz="1600" dirty="0" smtClean="0"/>
                        <a:t>5%</a:t>
                      </a:r>
                    </a:p>
                  </a:txBody>
                  <a:tcPr/>
                </a:tc>
                <a:tc>
                  <a:txBody>
                    <a:bodyPr/>
                    <a:lstStyle/>
                    <a:p>
                      <a:r>
                        <a:rPr lang="en-IE" sz="1600" dirty="0" smtClean="0"/>
                        <a:t>Total 9 - 6 CO upheld (incl. 3 on consent); 1 approved; 2 withdrawn</a:t>
                      </a:r>
                    </a:p>
                  </a:txBody>
                  <a:tcPr/>
                </a:tc>
                <a:extLst>
                  <a:ext uri="{0D108BD9-81ED-4DB2-BD59-A6C34878D82A}">
                    <a16:rowId xmlns:a16="http://schemas.microsoft.com/office/drawing/2014/main" val="10006"/>
                  </a:ext>
                </a:extLst>
              </a:tr>
              <a:tr h="391692">
                <a:tc>
                  <a:txBody>
                    <a:bodyPr/>
                    <a:lstStyle/>
                    <a:p>
                      <a:r>
                        <a:rPr lang="en-IE" sz="1600" dirty="0" smtClean="0"/>
                        <a:t>Northern</a:t>
                      </a:r>
                      <a:endParaRPr lang="en-IE" sz="1600" dirty="0"/>
                    </a:p>
                  </a:txBody>
                  <a:tcPr/>
                </a:tc>
                <a:tc>
                  <a:txBody>
                    <a:bodyPr/>
                    <a:lstStyle/>
                    <a:p>
                      <a:r>
                        <a:rPr lang="en-IE" sz="1600" dirty="0" smtClean="0"/>
                        <a:t>26</a:t>
                      </a:r>
                    </a:p>
                  </a:txBody>
                  <a:tcPr/>
                </a:tc>
                <a:tc>
                  <a:txBody>
                    <a:bodyPr/>
                    <a:lstStyle/>
                    <a:p>
                      <a:r>
                        <a:rPr lang="en-IE" sz="1600" dirty="0" smtClean="0"/>
                        <a:t>7%</a:t>
                      </a:r>
                    </a:p>
                  </a:txBody>
                  <a:tcPr/>
                </a:tc>
                <a:tc>
                  <a:txBody>
                    <a:bodyPr/>
                    <a:lstStyle/>
                    <a:p>
                      <a:r>
                        <a:rPr lang="en-IE" sz="1600" dirty="0" smtClean="0"/>
                        <a:t>Total</a:t>
                      </a:r>
                      <a:r>
                        <a:rPr lang="en-IE" sz="1600" baseline="0" dirty="0" smtClean="0"/>
                        <a:t> 9</a:t>
                      </a:r>
                      <a:r>
                        <a:rPr lang="en-IE" sz="1600" dirty="0" smtClean="0"/>
                        <a:t> - 4 CO upheld (4 on consent); 4 approved; 1 refused </a:t>
                      </a:r>
                    </a:p>
                  </a:txBody>
                  <a:tcPr/>
                </a:tc>
                <a:extLst>
                  <a:ext uri="{0D108BD9-81ED-4DB2-BD59-A6C34878D82A}">
                    <a16:rowId xmlns:a16="http://schemas.microsoft.com/office/drawing/2014/main" val="10007"/>
                  </a:ext>
                </a:extLst>
              </a:tr>
              <a:tr h="391692">
                <a:tc>
                  <a:txBody>
                    <a:bodyPr/>
                    <a:lstStyle/>
                    <a:p>
                      <a:r>
                        <a:rPr lang="en-IE" sz="1600" dirty="0" smtClean="0"/>
                        <a:t>South Eastern</a:t>
                      </a:r>
                      <a:endParaRPr lang="en-IE" sz="1600" dirty="0"/>
                    </a:p>
                  </a:txBody>
                  <a:tcPr/>
                </a:tc>
                <a:tc>
                  <a:txBody>
                    <a:bodyPr/>
                    <a:lstStyle/>
                    <a:p>
                      <a:r>
                        <a:rPr lang="en-IE" sz="1600" dirty="0" smtClean="0"/>
                        <a:t>51</a:t>
                      </a:r>
                    </a:p>
                  </a:txBody>
                  <a:tcPr/>
                </a:tc>
                <a:tc>
                  <a:txBody>
                    <a:bodyPr/>
                    <a:lstStyle/>
                    <a:p>
                      <a:r>
                        <a:rPr lang="en-IE" sz="1600" dirty="0" smtClean="0"/>
                        <a:t>14%</a:t>
                      </a:r>
                    </a:p>
                  </a:txBody>
                  <a:tcPr/>
                </a:tc>
                <a:tc>
                  <a:txBody>
                    <a:bodyPr/>
                    <a:lstStyle/>
                    <a:p>
                      <a:r>
                        <a:rPr lang="en-IE" sz="1600" dirty="0" smtClean="0"/>
                        <a:t>Total 23 - 16</a:t>
                      </a:r>
                      <a:r>
                        <a:rPr lang="en-IE" sz="1600" baseline="0" dirty="0" smtClean="0"/>
                        <a:t> CO upheld (incl. 4 on consent); 5 withdrawn; 1 approved; 1 refused</a:t>
                      </a:r>
                      <a:endParaRPr lang="en-IE" sz="1600" dirty="0" smtClean="0"/>
                    </a:p>
                  </a:txBody>
                  <a:tcPr/>
                </a:tc>
                <a:extLst>
                  <a:ext uri="{0D108BD9-81ED-4DB2-BD59-A6C34878D82A}">
                    <a16:rowId xmlns:a16="http://schemas.microsoft.com/office/drawing/2014/main" val="10008"/>
                  </a:ext>
                </a:extLst>
              </a:tr>
              <a:tr h="696342">
                <a:tc>
                  <a:txBody>
                    <a:bodyPr/>
                    <a:lstStyle/>
                    <a:p>
                      <a:r>
                        <a:rPr lang="en-IE" sz="1600" dirty="0" smtClean="0"/>
                        <a:t>Midland</a:t>
                      </a:r>
                      <a:endParaRPr lang="en-IE" sz="1600" dirty="0"/>
                    </a:p>
                  </a:txBody>
                  <a:tcPr/>
                </a:tc>
                <a:tc>
                  <a:txBody>
                    <a:bodyPr/>
                    <a:lstStyle/>
                    <a:p>
                      <a:r>
                        <a:rPr lang="en-IE" sz="1600" dirty="0" smtClean="0"/>
                        <a:t>58</a:t>
                      </a:r>
                    </a:p>
                  </a:txBody>
                  <a:tcPr/>
                </a:tc>
                <a:tc>
                  <a:txBody>
                    <a:bodyPr/>
                    <a:lstStyle/>
                    <a:p>
                      <a:r>
                        <a:rPr lang="en-IE" sz="1600" dirty="0" smtClean="0"/>
                        <a:t>16%</a:t>
                      </a:r>
                    </a:p>
                    <a:p>
                      <a:endParaRPr lang="en-IE" sz="1600" dirty="0" smtClean="0"/>
                    </a:p>
                  </a:txBody>
                  <a:tcPr/>
                </a:tc>
                <a:tc>
                  <a:txBody>
                    <a:bodyPr/>
                    <a:lstStyle/>
                    <a:p>
                      <a:r>
                        <a:rPr lang="en-IE" sz="1600" dirty="0" smtClean="0"/>
                        <a:t>Total 28</a:t>
                      </a:r>
                      <a:r>
                        <a:rPr lang="en-IE" sz="1600" baseline="0" dirty="0" smtClean="0"/>
                        <a:t> -</a:t>
                      </a:r>
                      <a:r>
                        <a:rPr lang="en-IE" sz="1600" dirty="0" smtClean="0"/>
                        <a:t> 18 CO upheld (incl. 10</a:t>
                      </a:r>
                      <a:r>
                        <a:rPr lang="en-IE" sz="1600" baseline="0" dirty="0" smtClean="0"/>
                        <a:t> on consent)</a:t>
                      </a:r>
                      <a:r>
                        <a:rPr lang="en-IE" sz="1600" dirty="0" smtClean="0"/>
                        <a:t>; 3 approved; 2 struck out; 3 withdrawn; 2 refused</a:t>
                      </a:r>
                    </a:p>
                  </a:txBody>
                  <a:tcPr/>
                </a:tc>
                <a:extLst>
                  <a:ext uri="{0D108BD9-81ED-4DB2-BD59-A6C34878D82A}">
                    <a16:rowId xmlns:a16="http://schemas.microsoft.com/office/drawing/2014/main" val="10009"/>
                  </a:ext>
                </a:extLst>
              </a:tr>
            </a:tbl>
          </a:graphicData>
        </a:graphic>
      </p:graphicFrame>
      <p:sp>
        <p:nvSpPr>
          <p:cNvPr id="7" name="Date Placeholder 6"/>
          <p:cNvSpPr>
            <a:spLocks noGrp="1"/>
          </p:cNvSpPr>
          <p:nvPr>
            <p:ph type="dt" sz="half" idx="10"/>
          </p:nvPr>
        </p:nvSpPr>
        <p:spPr/>
        <p:txBody>
          <a:bodyPr/>
          <a:lstStyle/>
          <a:p>
            <a:pPr>
              <a:defRPr/>
            </a:pPr>
            <a:r>
              <a:rPr lang="en-US" smtClean="0"/>
              <a:t>30/05/2017</a:t>
            </a:r>
            <a:endParaRPr lang="en-IE" dirty="0"/>
          </a:p>
        </p:txBody>
      </p:sp>
    </p:spTree>
    <p:extLst>
      <p:ext uri="{BB962C8B-B14F-4D97-AF65-F5344CB8AC3E}">
        <p14:creationId xmlns:p14="http://schemas.microsoft.com/office/powerpoint/2010/main" val="18286313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Summary review stats to 15 May 2017</a:t>
            </a:r>
            <a:endParaRPr lang="en-IE" dirty="0"/>
          </a:p>
        </p:txBody>
      </p:sp>
      <p:sp>
        <p:nvSpPr>
          <p:cNvPr id="3" name="Content Placeholder 2"/>
          <p:cNvSpPr>
            <a:spLocks noGrp="1"/>
          </p:cNvSpPr>
          <p:nvPr>
            <p:ph idx="1"/>
          </p:nvPr>
        </p:nvSpPr>
        <p:spPr/>
        <p:txBody>
          <a:bodyPr/>
          <a:lstStyle/>
          <a:p>
            <a:pPr marL="0" indent="0">
              <a:buNone/>
            </a:pPr>
            <a:endParaRPr lang="en-IE" dirty="0"/>
          </a:p>
        </p:txBody>
      </p:sp>
      <p:sp>
        <p:nvSpPr>
          <p:cNvPr id="4" name="Date Placeholder 3"/>
          <p:cNvSpPr>
            <a:spLocks noGrp="1"/>
          </p:cNvSpPr>
          <p:nvPr>
            <p:ph type="dt" sz="half" idx="10"/>
          </p:nvPr>
        </p:nvSpPr>
        <p:spPr/>
        <p:txBody>
          <a:bodyPr/>
          <a:lstStyle/>
          <a:p>
            <a:pPr>
              <a:defRPr/>
            </a:pPr>
            <a:r>
              <a:rPr lang="en-US" smtClean="0"/>
              <a:t>30/05/2017</a:t>
            </a:r>
            <a:endParaRPr lang="en-IE" dirty="0"/>
          </a:p>
        </p:txBody>
      </p:sp>
      <p:graphicFrame>
        <p:nvGraphicFramePr>
          <p:cNvPr id="5" name="Table 4"/>
          <p:cNvGraphicFramePr>
            <a:graphicFrameLocks noGrp="1"/>
          </p:cNvGraphicFramePr>
          <p:nvPr>
            <p:extLst/>
          </p:nvPr>
        </p:nvGraphicFramePr>
        <p:xfrm>
          <a:off x="495301" y="1124748"/>
          <a:ext cx="7770068" cy="4910204"/>
        </p:xfrm>
        <a:graphic>
          <a:graphicData uri="http://schemas.openxmlformats.org/drawingml/2006/table">
            <a:tbl>
              <a:tblPr firstRow="1" bandRow="1">
                <a:tableStyleId>{5C22544A-7EE6-4342-B048-85BDC9FD1C3A}</a:tableStyleId>
              </a:tblPr>
              <a:tblGrid>
                <a:gridCol w="3313271">
                  <a:extLst>
                    <a:ext uri="{9D8B030D-6E8A-4147-A177-3AD203B41FA5}">
                      <a16:colId xmlns:a16="http://schemas.microsoft.com/office/drawing/2014/main" val="3804357010"/>
                    </a:ext>
                  </a:extLst>
                </a:gridCol>
                <a:gridCol w="494459">
                  <a:extLst>
                    <a:ext uri="{9D8B030D-6E8A-4147-A177-3AD203B41FA5}">
                      <a16:colId xmlns:a16="http://schemas.microsoft.com/office/drawing/2014/main" val="1094695079"/>
                    </a:ext>
                  </a:extLst>
                </a:gridCol>
                <a:gridCol w="1765924">
                  <a:extLst>
                    <a:ext uri="{9D8B030D-6E8A-4147-A177-3AD203B41FA5}">
                      <a16:colId xmlns:a16="http://schemas.microsoft.com/office/drawing/2014/main" val="3684386374"/>
                    </a:ext>
                  </a:extLst>
                </a:gridCol>
                <a:gridCol w="2196414">
                  <a:extLst>
                    <a:ext uri="{9D8B030D-6E8A-4147-A177-3AD203B41FA5}">
                      <a16:colId xmlns:a16="http://schemas.microsoft.com/office/drawing/2014/main" val="3164530320"/>
                    </a:ext>
                  </a:extLst>
                </a:gridCol>
              </a:tblGrid>
              <a:tr h="348962">
                <a:tc>
                  <a:txBody>
                    <a:bodyPr/>
                    <a:lstStyle/>
                    <a:p>
                      <a:r>
                        <a:rPr lang="en-IE" sz="1600" dirty="0" smtClean="0"/>
                        <a:t>Jurisdiction</a:t>
                      </a:r>
                      <a:endParaRPr lang="en-IE" sz="1600" dirty="0"/>
                    </a:p>
                  </a:txBody>
                  <a:tcPr/>
                </a:tc>
                <a:tc>
                  <a:txBody>
                    <a:bodyPr/>
                    <a:lstStyle/>
                    <a:p>
                      <a:r>
                        <a:rPr lang="en-IE" sz="1600" dirty="0" smtClean="0"/>
                        <a:t>No. </a:t>
                      </a:r>
                      <a:endParaRPr lang="en-IE" sz="1600" dirty="0"/>
                    </a:p>
                  </a:txBody>
                  <a:tcPr/>
                </a:tc>
                <a:tc>
                  <a:txBody>
                    <a:bodyPr/>
                    <a:lstStyle/>
                    <a:p>
                      <a:r>
                        <a:rPr lang="en-IE" sz="1600" dirty="0" smtClean="0"/>
                        <a:t>%</a:t>
                      </a:r>
                      <a:endParaRPr lang="en-IE" sz="1600" dirty="0"/>
                    </a:p>
                  </a:txBody>
                  <a:tcPr/>
                </a:tc>
                <a:tc>
                  <a:txBody>
                    <a:bodyPr/>
                    <a:lstStyle/>
                    <a:p>
                      <a:endParaRPr lang="en-IE" sz="1600" dirty="0"/>
                    </a:p>
                  </a:txBody>
                  <a:tcPr/>
                </a:tc>
                <a:extLst>
                  <a:ext uri="{0D108BD9-81ED-4DB2-BD59-A6C34878D82A}">
                    <a16:rowId xmlns:a16="http://schemas.microsoft.com/office/drawing/2014/main" val="3675825286"/>
                  </a:ext>
                </a:extLst>
              </a:tr>
              <a:tr h="378961">
                <a:tc>
                  <a:txBody>
                    <a:bodyPr/>
                    <a:lstStyle/>
                    <a:p>
                      <a:r>
                        <a:rPr lang="en-IE" sz="1400" b="1" dirty="0" smtClean="0"/>
                        <a:t>Total applications</a:t>
                      </a:r>
                      <a:endParaRPr lang="en-IE" sz="1400" b="1" dirty="0"/>
                    </a:p>
                  </a:txBody>
                  <a:tcPr/>
                </a:tc>
                <a:tc>
                  <a:txBody>
                    <a:bodyPr/>
                    <a:lstStyle/>
                    <a:p>
                      <a:r>
                        <a:rPr lang="en-IE" sz="1400" dirty="0" smtClean="0"/>
                        <a:t>372</a:t>
                      </a:r>
                      <a:endParaRPr lang="en-IE" sz="1400" dirty="0"/>
                    </a:p>
                  </a:txBody>
                  <a:tcPr/>
                </a:tc>
                <a:tc>
                  <a:txBody>
                    <a:bodyPr/>
                    <a:lstStyle/>
                    <a:p>
                      <a:r>
                        <a:rPr lang="en-IE" sz="1400" dirty="0" smtClean="0"/>
                        <a:t>100%</a:t>
                      </a:r>
                      <a:endParaRPr lang="en-IE" sz="1400" dirty="0"/>
                    </a:p>
                  </a:txBody>
                  <a:tcPr/>
                </a:tc>
                <a:tc>
                  <a:txBody>
                    <a:bodyPr/>
                    <a:lstStyle/>
                    <a:p>
                      <a:endParaRPr lang="en-IE" sz="1400" dirty="0"/>
                    </a:p>
                  </a:txBody>
                  <a:tcPr/>
                </a:tc>
                <a:extLst>
                  <a:ext uri="{0D108BD9-81ED-4DB2-BD59-A6C34878D82A}">
                    <a16:rowId xmlns:a16="http://schemas.microsoft.com/office/drawing/2014/main" val="644068047"/>
                  </a:ext>
                </a:extLst>
              </a:tr>
              <a:tr h="378961">
                <a:tc>
                  <a:txBody>
                    <a:bodyPr/>
                    <a:lstStyle/>
                    <a:p>
                      <a:r>
                        <a:rPr lang="en-IE" sz="1400" dirty="0" smtClean="0"/>
                        <a:t>High Court</a:t>
                      </a:r>
                      <a:endParaRPr lang="en-IE" sz="1400" dirty="0"/>
                    </a:p>
                  </a:txBody>
                  <a:tcPr/>
                </a:tc>
                <a:tc>
                  <a:txBody>
                    <a:bodyPr/>
                    <a:lstStyle/>
                    <a:p>
                      <a:r>
                        <a:rPr lang="en-IE" sz="1400" dirty="0" smtClean="0"/>
                        <a:t>13</a:t>
                      </a:r>
                      <a:endParaRPr lang="en-IE" sz="1400" dirty="0"/>
                    </a:p>
                  </a:txBody>
                  <a:tcPr/>
                </a:tc>
                <a:tc>
                  <a:txBody>
                    <a:bodyPr/>
                    <a:lstStyle/>
                    <a:p>
                      <a:r>
                        <a:rPr lang="en-IE" sz="1400" dirty="0" smtClean="0"/>
                        <a:t>4%</a:t>
                      </a:r>
                      <a:endParaRPr lang="en-IE" sz="1400" dirty="0"/>
                    </a:p>
                  </a:txBody>
                  <a:tcPr/>
                </a:tc>
                <a:tc>
                  <a:txBody>
                    <a:bodyPr/>
                    <a:lstStyle/>
                    <a:p>
                      <a:endParaRPr lang="en-IE" sz="1400" dirty="0"/>
                    </a:p>
                  </a:txBody>
                  <a:tcPr/>
                </a:tc>
                <a:extLst>
                  <a:ext uri="{0D108BD9-81ED-4DB2-BD59-A6C34878D82A}">
                    <a16:rowId xmlns:a16="http://schemas.microsoft.com/office/drawing/2014/main" val="2320960181"/>
                  </a:ext>
                </a:extLst>
              </a:tr>
              <a:tr h="378961">
                <a:tc>
                  <a:txBody>
                    <a:bodyPr/>
                    <a:lstStyle/>
                    <a:p>
                      <a:r>
                        <a:rPr lang="en-IE" sz="1400" dirty="0" smtClean="0"/>
                        <a:t>Circuit Court</a:t>
                      </a:r>
                      <a:endParaRPr lang="en-IE" sz="1400" dirty="0"/>
                    </a:p>
                  </a:txBody>
                  <a:tcPr/>
                </a:tc>
                <a:tc>
                  <a:txBody>
                    <a:bodyPr/>
                    <a:lstStyle/>
                    <a:p>
                      <a:r>
                        <a:rPr lang="en-IE" sz="1400" dirty="0" smtClean="0"/>
                        <a:t>359</a:t>
                      </a:r>
                      <a:endParaRPr lang="en-IE" sz="1400" dirty="0"/>
                    </a:p>
                  </a:txBody>
                  <a:tcPr/>
                </a:tc>
                <a:tc>
                  <a:txBody>
                    <a:bodyPr/>
                    <a:lstStyle/>
                    <a:p>
                      <a:r>
                        <a:rPr lang="en-IE" sz="1400" dirty="0" smtClean="0"/>
                        <a:t>97%</a:t>
                      </a:r>
                      <a:endParaRPr lang="en-IE" sz="1400" dirty="0"/>
                    </a:p>
                  </a:txBody>
                  <a:tcPr/>
                </a:tc>
                <a:tc>
                  <a:txBody>
                    <a:bodyPr/>
                    <a:lstStyle/>
                    <a:p>
                      <a:endParaRPr lang="en-IE" sz="1400" dirty="0"/>
                    </a:p>
                  </a:txBody>
                  <a:tcPr/>
                </a:tc>
                <a:extLst>
                  <a:ext uri="{0D108BD9-81ED-4DB2-BD59-A6C34878D82A}">
                    <a16:rowId xmlns:a16="http://schemas.microsoft.com/office/drawing/2014/main" val="3935194573"/>
                  </a:ext>
                </a:extLst>
              </a:tr>
              <a:tr h="371246">
                <a:tc>
                  <a:txBody>
                    <a:bodyPr/>
                    <a:lstStyle/>
                    <a:p>
                      <a:r>
                        <a:rPr lang="en-IE" sz="1400" b="1" dirty="0" smtClean="0"/>
                        <a:t>Creditor objections notified</a:t>
                      </a:r>
                      <a:endParaRPr lang="en-IE" sz="1400" b="1" dirty="0"/>
                    </a:p>
                  </a:txBody>
                  <a:tcPr/>
                </a:tc>
                <a:tc>
                  <a:txBody>
                    <a:bodyPr/>
                    <a:lstStyle/>
                    <a:p>
                      <a:r>
                        <a:rPr lang="en-IE" sz="1400" dirty="0" smtClean="0"/>
                        <a:t>280</a:t>
                      </a:r>
                      <a:endParaRPr lang="en-IE" sz="1400" dirty="0"/>
                    </a:p>
                  </a:txBody>
                  <a:tcPr/>
                </a:tc>
                <a:tc>
                  <a:txBody>
                    <a:bodyPr/>
                    <a:lstStyle/>
                    <a:p>
                      <a:r>
                        <a:rPr lang="en-IE" sz="1400" dirty="0" smtClean="0"/>
                        <a:t>75%</a:t>
                      </a:r>
                      <a:endParaRPr lang="en-IE" sz="1400" dirty="0"/>
                    </a:p>
                  </a:txBody>
                  <a:tcPr/>
                </a:tc>
                <a:tc>
                  <a:txBody>
                    <a:bodyPr/>
                    <a:lstStyle/>
                    <a:p>
                      <a:endParaRPr lang="en-IE" sz="1400" dirty="0"/>
                    </a:p>
                  </a:txBody>
                  <a:tcPr/>
                </a:tc>
                <a:extLst>
                  <a:ext uri="{0D108BD9-81ED-4DB2-BD59-A6C34878D82A}">
                    <a16:rowId xmlns:a16="http://schemas.microsoft.com/office/drawing/2014/main" val="2953043374"/>
                  </a:ext>
                </a:extLst>
              </a:tr>
              <a:tr h="378961">
                <a:tc>
                  <a:txBody>
                    <a:bodyPr/>
                    <a:lstStyle/>
                    <a:p>
                      <a:r>
                        <a:rPr lang="en-IE" sz="1400" b="1" dirty="0" smtClean="0"/>
                        <a:t>Outcomes</a:t>
                      </a:r>
                      <a:endParaRPr lang="en-IE" sz="1400" b="1" dirty="0"/>
                    </a:p>
                  </a:txBody>
                  <a:tcPr/>
                </a:tc>
                <a:tc>
                  <a:txBody>
                    <a:bodyPr/>
                    <a:lstStyle/>
                    <a:p>
                      <a:endParaRPr lang="en-IE" sz="1400" dirty="0" smtClean="0"/>
                    </a:p>
                  </a:txBody>
                  <a:tcPr/>
                </a:tc>
                <a:tc>
                  <a:txBody>
                    <a:bodyPr/>
                    <a:lstStyle/>
                    <a:p>
                      <a:r>
                        <a:rPr lang="en-IE" sz="1400" b="1" dirty="0" smtClean="0"/>
                        <a:t>% of cases concluded </a:t>
                      </a:r>
                    </a:p>
                  </a:txBody>
                  <a:tcPr/>
                </a:tc>
                <a:tc>
                  <a:txBody>
                    <a:bodyPr/>
                    <a:lstStyle/>
                    <a:p>
                      <a:endParaRPr lang="en-IE" sz="1400" dirty="0" smtClean="0"/>
                    </a:p>
                  </a:txBody>
                  <a:tcPr/>
                </a:tc>
                <a:extLst>
                  <a:ext uri="{0D108BD9-81ED-4DB2-BD59-A6C34878D82A}">
                    <a16:rowId xmlns:a16="http://schemas.microsoft.com/office/drawing/2014/main" val="3628755582"/>
                  </a:ext>
                </a:extLst>
              </a:tr>
              <a:tr h="539307">
                <a:tc>
                  <a:txBody>
                    <a:bodyPr/>
                    <a:lstStyle/>
                    <a:p>
                      <a:r>
                        <a:rPr lang="en-IE" sz="1400" b="0" dirty="0" smtClean="0"/>
                        <a:t>Reviews approved (incl. on consent)</a:t>
                      </a:r>
                      <a:endParaRPr lang="en-IE" sz="1400" b="0" dirty="0"/>
                    </a:p>
                  </a:txBody>
                  <a:tcPr/>
                </a:tc>
                <a:tc>
                  <a:txBody>
                    <a:bodyPr/>
                    <a:lstStyle/>
                    <a:p>
                      <a:r>
                        <a:rPr lang="en-IE" sz="1400" dirty="0" smtClean="0"/>
                        <a:t>38</a:t>
                      </a:r>
                    </a:p>
                  </a:txBody>
                  <a:tcPr/>
                </a:tc>
                <a:tc>
                  <a:txBody>
                    <a:bodyPr/>
                    <a:lstStyle/>
                    <a:p>
                      <a:r>
                        <a:rPr lang="en-IE" sz="1400" dirty="0" smtClean="0"/>
                        <a:t>27%*</a:t>
                      </a:r>
                    </a:p>
                  </a:txBody>
                  <a:tcPr/>
                </a:tc>
                <a:tc>
                  <a:txBody>
                    <a:bodyPr/>
                    <a:lstStyle/>
                    <a:p>
                      <a:r>
                        <a:rPr lang="en-IE" sz="1400" dirty="0" smtClean="0"/>
                        <a:t>*37% if known deals included</a:t>
                      </a:r>
                    </a:p>
                  </a:txBody>
                  <a:tcPr/>
                </a:tc>
                <a:extLst>
                  <a:ext uri="{0D108BD9-81ED-4DB2-BD59-A6C34878D82A}">
                    <a16:rowId xmlns:a16="http://schemas.microsoft.com/office/drawing/2014/main" val="923175104"/>
                  </a:ext>
                </a:extLst>
              </a:tr>
              <a:tr h="539307">
                <a:tc>
                  <a:txBody>
                    <a:bodyPr/>
                    <a:lstStyle/>
                    <a:p>
                      <a:r>
                        <a:rPr lang="en-IE" sz="1400" b="0" dirty="0" smtClean="0"/>
                        <a:t>Reviews dismissed (incl. 38 creditor</a:t>
                      </a:r>
                      <a:r>
                        <a:rPr lang="en-IE" sz="1400" b="0" baseline="0" dirty="0" smtClean="0"/>
                        <a:t> objection upheld on consent)</a:t>
                      </a:r>
                      <a:endParaRPr lang="en-IE" sz="1400" b="0" dirty="0"/>
                    </a:p>
                  </a:txBody>
                  <a:tcPr/>
                </a:tc>
                <a:tc>
                  <a:txBody>
                    <a:bodyPr/>
                    <a:lstStyle/>
                    <a:p>
                      <a:r>
                        <a:rPr lang="en-IE" sz="1400" dirty="0" smtClean="0"/>
                        <a:t>83</a:t>
                      </a:r>
                    </a:p>
                  </a:txBody>
                  <a:tcPr/>
                </a:tc>
                <a:tc>
                  <a:txBody>
                    <a:bodyPr/>
                    <a:lstStyle/>
                    <a:p>
                      <a:r>
                        <a:rPr lang="en-IE" sz="1400" dirty="0" smtClean="0"/>
                        <a:t>60%</a:t>
                      </a:r>
                    </a:p>
                  </a:txBody>
                  <a:tcPr/>
                </a:tc>
                <a:tc>
                  <a:txBody>
                    <a:bodyPr/>
                    <a:lstStyle/>
                    <a:p>
                      <a:r>
                        <a:rPr lang="en-IE" sz="1400" dirty="0" smtClean="0"/>
                        <a:t>8 known</a:t>
                      </a:r>
                      <a:r>
                        <a:rPr lang="en-IE" sz="1400" baseline="0" dirty="0" smtClean="0"/>
                        <a:t> d</a:t>
                      </a:r>
                      <a:r>
                        <a:rPr lang="en-IE" sz="1400" dirty="0" smtClean="0"/>
                        <a:t>eals agreed</a:t>
                      </a:r>
                    </a:p>
                  </a:txBody>
                  <a:tcPr/>
                </a:tc>
                <a:extLst>
                  <a:ext uri="{0D108BD9-81ED-4DB2-BD59-A6C34878D82A}">
                    <a16:rowId xmlns:a16="http://schemas.microsoft.com/office/drawing/2014/main" val="151128313"/>
                  </a:ext>
                </a:extLst>
              </a:tr>
              <a:tr h="320218">
                <a:tc>
                  <a:txBody>
                    <a:bodyPr/>
                    <a:lstStyle/>
                    <a:p>
                      <a:r>
                        <a:rPr lang="en-IE" sz="1400" b="0" dirty="0" smtClean="0"/>
                        <a:t>Reviews withdrawn by debtor</a:t>
                      </a:r>
                      <a:endParaRPr lang="en-IE" sz="1400" b="0" dirty="0"/>
                    </a:p>
                  </a:txBody>
                  <a:tcPr/>
                </a:tc>
                <a:tc>
                  <a:txBody>
                    <a:bodyPr/>
                    <a:lstStyle/>
                    <a:p>
                      <a:r>
                        <a:rPr lang="en-IE" sz="1400" dirty="0" smtClean="0"/>
                        <a:t>18</a:t>
                      </a:r>
                    </a:p>
                  </a:txBody>
                  <a:tcPr/>
                </a:tc>
                <a:tc>
                  <a:txBody>
                    <a:bodyPr/>
                    <a:lstStyle/>
                    <a:p>
                      <a:r>
                        <a:rPr lang="en-IE" sz="1400" dirty="0" smtClean="0"/>
                        <a:t>13%</a:t>
                      </a:r>
                    </a:p>
                  </a:txBody>
                  <a:tcPr/>
                </a:tc>
                <a:tc>
                  <a:txBody>
                    <a:bodyPr/>
                    <a:lstStyle/>
                    <a:p>
                      <a:r>
                        <a:rPr lang="en-IE" sz="1400" dirty="0" smtClean="0"/>
                        <a:t>6 known deals agreed</a:t>
                      </a:r>
                    </a:p>
                  </a:txBody>
                  <a:tcPr/>
                </a:tc>
                <a:extLst>
                  <a:ext uri="{0D108BD9-81ED-4DB2-BD59-A6C34878D82A}">
                    <a16:rowId xmlns:a16="http://schemas.microsoft.com/office/drawing/2014/main" val="1799925431"/>
                  </a:ext>
                </a:extLst>
              </a:tr>
              <a:tr h="348962">
                <a:tc>
                  <a:txBody>
                    <a:bodyPr/>
                    <a:lstStyle/>
                    <a:p>
                      <a:endParaRPr lang="en-IE" sz="1400" b="1" dirty="0"/>
                    </a:p>
                  </a:txBody>
                  <a:tcPr/>
                </a:tc>
                <a:tc>
                  <a:txBody>
                    <a:bodyPr/>
                    <a:lstStyle/>
                    <a:p>
                      <a:endParaRPr lang="en-IE" sz="1400" dirty="0" smtClean="0"/>
                    </a:p>
                  </a:txBody>
                  <a:tcPr/>
                </a:tc>
                <a:tc>
                  <a:txBody>
                    <a:bodyPr/>
                    <a:lstStyle/>
                    <a:p>
                      <a:r>
                        <a:rPr lang="en-IE" sz="1600" b="1" dirty="0" smtClean="0"/>
                        <a:t>% </a:t>
                      </a:r>
                      <a:r>
                        <a:rPr lang="en-IE" sz="1600" b="1" dirty="0" smtClean="0">
                          <a:solidFill>
                            <a:srgbClr val="002060"/>
                          </a:solidFill>
                        </a:rPr>
                        <a:t>of total applications</a:t>
                      </a:r>
                    </a:p>
                  </a:txBody>
                  <a:tcPr/>
                </a:tc>
                <a:tc>
                  <a:txBody>
                    <a:bodyPr/>
                    <a:lstStyle/>
                    <a:p>
                      <a:endParaRPr lang="en-IE" sz="1400" dirty="0" smtClean="0"/>
                    </a:p>
                  </a:txBody>
                  <a:tcPr/>
                </a:tc>
                <a:extLst>
                  <a:ext uri="{0D108BD9-81ED-4DB2-BD59-A6C34878D82A}">
                    <a16:rowId xmlns:a16="http://schemas.microsoft.com/office/drawing/2014/main" val="1814614146"/>
                  </a:ext>
                </a:extLst>
              </a:tr>
              <a:tr h="317239">
                <a:tc>
                  <a:txBody>
                    <a:bodyPr/>
                    <a:lstStyle/>
                    <a:p>
                      <a:r>
                        <a:rPr lang="en-IE" sz="1400" b="1" dirty="0" smtClean="0"/>
                        <a:t>Reviews</a:t>
                      </a:r>
                      <a:r>
                        <a:rPr lang="en-IE" sz="1400" b="1" baseline="0" dirty="0" smtClean="0"/>
                        <a:t> under Court management</a:t>
                      </a:r>
                      <a:endParaRPr lang="en-IE" sz="1400" b="1" dirty="0"/>
                    </a:p>
                  </a:txBody>
                  <a:tcPr/>
                </a:tc>
                <a:tc>
                  <a:txBody>
                    <a:bodyPr/>
                    <a:lstStyle/>
                    <a:p>
                      <a:r>
                        <a:rPr lang="en-IE" sz="1400" dirty="0" smtClean="0"/>
                        <a:t>178</a:t>
                      </a:r>
                    </a:p>
                  </a:txBody>
                  <a:tcPr/>
                </a:tc>
                <a:tc>
                  <a:txBody>
                    <a:bodyPr/>
                    <a:lstStyle/>
                    <a:p>
                      <a:r>
                        <a:rPr lang="en-IE" sz="1400" dirty="0" smtClean="0"/>
                        <a:t>48%</a:t>
                      </a:r>
                    </a:p>
                  </a:txBody>
                  <a:tcPr/>
                </a:tc>
                <a:tc>
                  <a:txBody>
                    <a:bodyPr/>
                    <a:lstStyle/>
                    <a:p>
                      <a:endParaRPr lang="en-IE" sz="1400" dirty="0" smtClean="0"/>
                    </a:p>
                  </a:txBody>
                  <a:tcPr/>
                </a:tc>
                <a:extLst>
                  <a:ext uri="{0D108BD9-81ED-4DB2-BD59-A6C34878D82A}">
                    <a16:rowId xmlns:a16="http://schemas.microsoft.com/office/drawing/2014/main" val="3796557583"/>
                  </a:ext>
                </a:extLst>
              </a:tr>
              <a:tr h="378961">
                <a:tc>
                  <a:txBody>
                    <a:bodyPr/>
                    <a:lstStyle/>
                    <a:p>
                      <a:r>
                        <a:rPr lang="en-IE" sz="1400" b="1" dirty="0" smtClean="0"/>
                        <a:t>Review awaiting Court hearing</a:t>
                      </a:r>
                      <a:endParaRPr lang="en-IE" sz="1400" b="1" dirty="0"/>
                    </a:p>
                  </a:txBody>
                  <a:tcPr/>
                </a:tc>
                <a:tc>
                  <a:txBody>
                    <a:bodyPr/>
                    <a:lstStyle/>
                    <a:p>
                      <a:r>
                        <a:rPr lang="en-IE" sz="1400" dirty="0" smtClean="0"/>
                        <a:t>55</a:t>
                      </a:r>
                    </a:p>
                  </a:txBody>
                  <a:tcPr/>
                </a:tc>
                <a:tc>
                  <a:txBody>
                    <a:bodyPr/>
                    <a:lstStyle/>
                    <a:p>
                      <a:r>
                        <a:rPr lang="en-IE" sz="1400" dirty="0" smtClean="0"/>
                        <a:t>15%</a:t>
                      </a:r>
                    </a:p>
                  </a:txBody>
                  <a:tcPr/>
                </a:tc>
                <a:tc>
                  <a:txBody>
                    <a:bodyPr/>
                    <a:lstStyle/>
                    <a:p>
                      <a:endParaRPr lang="en-IE" sz="1400" dirty="0" smtClean="0"/>
                    </a:p>
                  </a:txBody>
                  <a:tcPr/>
                </a:tc>
                <a:extLst>
                  <a:ext uri="{0D108BD9-81ED-4DB2-BD59-A6C34878D82A}">
                    <a16:rowId xmlns:a16="http://schemas.microsoft.com/office/drawing/2014/main" val="4253890572"/>
                  </a:ext>
                </a:extLst>
              </a:tr>
            </a:tbl>
          </a:graphicData>
        </a:graphic>
      </p:graphicFrame>
    </p:spTree>
    <p:extLst>
      <p:ext uri="{BB962C8B-B14F-4D97-AF65-F5344CB8AC3E}">
        <p14:creationId xmlns:p14="http://schemas.microsoft.com/office/powerpoint/2010/main" val="3574017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Summary review stats to </a:t>
            </a:r>
            <a:r>
              <a:rPr lang="en-IE" dirty="0" smtClean="0"/>
              <a:t>15 may </a:t>
            </a:r>
            <a:r>
              <a:rPr lang="en-IE" dirty="0"/>
              <a:t>2017</a:t>
            </a:r>
          </a:p>
        </p:txBody>
      </p:sp>
      <p:graphicFrame>
        <p:nvGraphicFramePr>
          <p:cNvPr id="5" name="Content Placeholder 4"/>
          <p:cNvGraphicFramePr>
            <a:graphicFrameLocks noGrp="1"/>
          </p:cNvGraphicFramePr>
          <p:nvPr>
            <p:ph idx="1"/>
            <p:extLst/>
          </p:nvPr>
        </p:nvGraphicFramePr>
        <p:xfrm>
          <a:off x="495300" y="1125538"/>
          <a:ext cx="5609828" cy="3579778"/>
        </p:xfrm>
        <a:graphic>
          <a:graphicData uri="http://schemas.openxmlformats.org/drawingml/2006/table">
            <a:tbl>
              <a:tblPr firstRow="1" bandRow="1">
                <a:tableStyleId>{5C22544A-7EE6-4342-B048-85BDC9FD1C3A}</a:tableStyleId>
              </a:tblPr>
              <a:tblGrid>
                <a:gridCol w="4097177">
                  <a:extLst>
                    <a:ext uri="{9D8B030D-6E8A-4147-A177-3AD203B41FA5}">
                      <a16:colId xmlns:a16="http://schemas.microsoft.com/office/drawing/2014/main" val="61514658"/>
                    </a:ext>
                  </a:extLst>
                </a:gridCol>
                <a:gridCol w="668449">
                  <a:extLst>
                    <a:ext uri="{9D8B030D-6E8A-4147-A177-3AD203B41FA5}">
                      <a16:colId xmlns:a16="http://schemas.microsoft.com/office/drawing/2014/main" val="3842101398"/>
                    </a:ext>
                  </a:extLst>
                </a:gridCol>
                <a:gridCol w="844202">
                  <a:extLst>
                    <a:ext uri="{9D8B030D-6E8A-4147-A177-3AD203B41FA5}">
                      <a16:colId xmlns:a16="http://schemas.microsoft.com/office/drawing/2014/main" val="2474091969"/>
                    </a:ext>
                  </a:extLst>
                </a:gridCol>
              </a:tblGrid>
              <a:tr h="403674">
                <a:tc>
                  <a:txBody>
                    <a:bodyPr/>
                    <a:lstStyle/>
                    <a:p>
                      <a:r>
                        <a:rPr lang="en-IE" sz="1400" dirty="0" smtClean="0"/>
                        <a:t>HIGH</a:t>
                      </a:r>
                      <a:r>
                        <a:rPr lang="en-IE" sz="1400" baseline="0" dirty="0" smtClean="0"/>
                        <a:t> COURT APPEALS</a:t>
                      </a:r>
                      <a:endParaRPr lang="en-IE" sz="1400" dirty="0"/>
                    </a:p>
                  </a:txBody>
                  <a:tcPr/>
                </a:tc>
                <a:tc>
                  <a:txBody>
                    <a:bodyPr/>
                    <a:lstStyle/>
                    <a:p>
                      <a:endParaRPr lang="en-IE" sz="1400" dirty="0"/>
                    </a:p>
                  </a:txBody>
                  <a:tcPr/>
                </a:tc>
                <a:tc>
                  <a:txBody>
                    <a:bodyPr/>
                    <a:lstStyle/>
                    <a:p>
                      <a:endParaRPr lang="en-IE" sz="1400" dirty="0"/>
                    </a:p>
                  </a:txBody>
                  <a:tcPr/>
                </a:tc>
                <a:extLst>
                  <a:ext uri="{0D108BD9-81ED-4DB2-BD59-A6C34878D82A}">
                    <a16:rowId xmlns:a16="http://schemas.microsoft.com/office/drawing/2014/main" val="925300667"/>
                  </a:ext>
                </a:extLst>
              </a:tr>
              <a:tr h="556237">
                <a:tc>
                  <a:txBody>
                    <a:bodyPr/>
                    <a:lstStyle/>
                    <a:p>
                      <a:pPr marL="0" marR="0" indent="0" algn="l" defTabSz="1072774" rtl="0" eaLnBrk="1" fontAlgn="auto" latinLnBrk="0" hangingPunct="1">
                        <a:lnSpc>
                          <a:spcPct val="100000"/>
                        </a:lnSpc>
                        <a:spcBef>
                          <a:spcPts val="0"/>
                        </a:spcBef>
                        <a:spcAft>
                          <a:spcPts val="0"/>
                        </a:spcAft>
                        <a:buClrTx/>
                        <a:buSzTx/>
                        <a:buFontTx/>
                        <a:buNone/>
                        <a:tabLst/>
                        <a:defRPr/>
                      </a:pPr>
                      <a:r>
                        <a:rPr lang="en-IE" sz="1200" b="1" dirty="0" smtClean="0"/>
                        <a:t>Creditor objections</a:t>
                      </a:r>
                      <a:r>
                        <a:rPr lang="en-IE" sz="1200" b="1" baseline="0" dirty="0" smtClean="0"/>
                        <a:t> (CO) upheld appealed to HC</a:t>
                      </a:r>
                      <a:endParaRPr lang="en-IE" sz="1200" b="1" dirty="0" smtClean="0"/>
                    </a:p>
                    <a:p>
                      <a:endParaRPr lang="en-IE" sz="1200" b="1" dirty="0"/>
                    </a:p>
                  </a:txBody>
                  <a:tcPr/>
                </a:tc>
                <a:tc>
                  <a:txBody>
                    <a:bodyPr/>
                    <a:lstStyle/>
                    <a:p>
                      <a:r>
                        <a:rPr lang="en-IE" sz="1200" dirty="0" smtClean="0"/>
                        <a:t>19</a:t>
                      </a:r>
                      <a:endParaRPr lang="en-IE" sz="1200" dirty="0"/>
                    </a:p>
                  </a:txBody>
                  <a:tcPr/>
                </a:tc>
                <a:tc>
                  <a:txBody>
                    <a:bodyPr/>
                    <a:lstStyle/>
                    <a:p>
                      <a:endParaRPr lang="en-IE" sz="1200" dirty="0"/>
                    </a:p>
                  </a:txBody>
                  <a:tcPr/>
                </a:tc>
                <a:extLst>
                  <a:ext uri="{0D108BD9-81ED-4DB2-BD59-A6C34878D82A}">
                    <a16:rowId xmlns:a16="http://schemas.microsoft.com/office/drawing/2014/main" val="2657602871"/>
                  </a:ext>
                </a:extLst>
              </a:tr>
              <a:tr h="500613">
                <a:tc>
                  <a:txBody>
                    <a:bodyPr/>
                    <a:lstStyle/>
                    <a:p>
                      <a:r>
                        <a:rPr lang="en-IE" sz="1200" dirty="0" smtClean="0"/>
                        <a:t>CO upheld (incl. 1 on consent)</a:t>
                      </a:r>
                      <a:endParaRPr lang="en-IE" sz="1200" dirty="0"/>
                    </a:p>
                  </a:txBody>
                  <a:tcPr/>
                </a:tc>
                <a:tc>
                  <a:txBody>
                    <a:bodyPr/>
                    <a:lstStyle/>
                    <a:p>
                      <a:endParaRPr lang="en-IE"/>
                    </a:p>
                  </a:txBody>
                  <a:tcPr/>
                </a:tc>
                <a:tc>
                  <a:txBody>
                    <a:bodyPr/>
                    <a:lstStyle/>
                    <a:p>
                      <a:r>
                        <a:rPr lang="en-IE" sz="1200" dirty="0" smtClean="0"/>
                        <a:t>6</a:t>
                      </a:r>
                      <a:endParaRPr lang="en-IE" sz="1200" dirty="0"/>
                    </a:p>
                  </a:txBody>
                  <a:tcPr/>
                </a:tc>
                <a:extLst>
                  <a:ext uri="{0D108BD9-81ED-4DB2-BD59-A6C34878D82A}">
                    <a16:rowId xmlns:a16="http://schemas.microsoft.com/office/drawing/2014/main" val="3693603470"/>
                  </a:ext>
                </a:extLst>
              </a:tr>
              <a:tr h="506167">
                <a:tc>
                  <a:txBody>
                    <a:bodyPr/>
                    <a:lstStyle/>
                    <a:p>
                      <a:r>
                        <a:rPr lang="en-IE" sz="1200" dirty="0" smtClean="0"/>
                        <a:t>Appeal struck out on consent</a:t>
                      </a:r>
                      <a:endParaRPr lang="en-IE" sz="1200" dirty="0"/>
                    </a:p>
                  </a:txBody>
                  <a:tcPr/>
                </a:tc>
                <a:tc>
                  <a:txBody>
                    <a:bodyPr/>
                    <a:lstStyle/>
                    <a:p>
                      <a:endParaRPr lang="en-IE"/>
                    </a:p>
                  </a:txBody>
                  <a:tcPr/>
                </a:tc>
                <a:tc>
                  <a:txBody>
                    <a:bodyPr/>
                    <a:lstStyle/>
                    <a:p>
                      <a:r>
                        <a:rPr lang="en-IE" sz="1200" dirty="0" smtClean="0"/>
                        <a:t>3</a:t>
                      </a:r>
                      <a:endParaRPr lang="en-IE" sz="1200" dirty="0"/>
                    </a:p>
                  </a:txBody>
                  <a:tcPr/>
                </a:tc>
                <a:extLst>
                  <a:ext uri="{0D108BD9-81ED-4DB2-BD59-A6C34878D82A}">
                    <a16:rowId xmlns:a16="http://schemas.microsoft.com/office/drawing/2014/main" val="4276388831"/>
                  </a:ext>
                </a:extLst>
              </a:tr>
              <a:tr h="500613">
                <a:tc>
                  <a:txBody>
                    <a:bodyPr/>
                    <a:lstStyle/>
                    <a:p>
                      <a:r>
                        <a:rPr lang="en-IE" sz="1200" b="0" dirty="0" smtClean="0"/>
                        <a:t>Creditor Objection refused/Arrangement approved</a:t>
                      </a:r>
                      <a:endParaRPr lang="en-IE" sz="1200" b="0" dirty="0"/>
                    </a:p>
                  </a:txBody>
                  <a:tcPr/>
                </a:tc>
                <a:tc>
                  <a:txBody>
                    <a:bodyPr/>
                    <a:lstStyle/>
                    <a:p>
                      <a:endParaRPr lang="en-IE" dirty="0"/>
                    </a:p>
                  </a:txBody>
                  <a:tcPr/>
                </a:tc>
                <a:tc>
                  <a:txBody>
                    <a:bodyPr/>
                    <a:lstStyle/>
                    <a:p>
                      <a:r>
                        <a:rPr lang="en-IE" sz="1200" dirty="0" smtClean="0"/>
                        <a:t>1</a:t>
                      </a:r>
                      <a:endParaRPr lang="en-IE" sz="1200" dirty="0"/>
                    </a:p>
                  </a:txBody>
                  <a:tcPr/>
                </a:tc>
                <a:extLst>
                  <a:ext uri="{0D108BD9-81ED-4DB2-BD59-A6C34878D82A}">
                    <a16:rowId xmlns:a16="http://schemas.microsoft.com/office/drawing/2014/main" val="4282324155"/>
                  </a:ext>
                </a:extLst>
              </a:tr>
              <a:tr h="556237">
                <a:tc>
                  <a:txBody>
                    <a:bodyPr/>
                    <a:lstStyle/>
                    <a:p>
                      <a:pPr marL="0" marR="0" indent="0" algn="l" defTabSz="1072774" rtl="0" eaLnBrk="1" fontAlgn="auto" latinLnBrk="0" hangingPunct="1">
                        <a:lnSpc>
                          <a:spcPct val="100000"/>
                        </a:lnSpc>
                        <a:spcBef>
                          <a:spcPts val="0"/>
                        </a:spcBef>
                        <a:spcAft>
                          <a:spcPts val="0"/>
                        </a:spcAft>
                        <a:buClrTx/>
                        <a:buSzTx/>
                        <a:buFontTx/>
                        <a:buNone/>
                        <a:tabLst/>
                        <a:defRPr/>
                      </a:pPr>
                      <a:r>
                        <a:rPr lang="en-IE" sz="1200" b="1" dirty="0" smtClean="0"/>
                        <a:t>Creditor objections</a:t>
                      </a:r>
                      <a:r>
                        <a:rPr lang="en-IE" sz="1200" b="1" baseline="0" dirty="0" smtClean="0"/>
                        <a:t> refused appealed to HC</a:t>
                      </a:r>
                      <a:endParaRPr lang="en-IE" sz="1200" b="1" dirty="0" smtClean="0"/>
                    </a:p>
                    <a:p>
                      <a:endParaRPr lang="en-IE" sz="1200" b="1" dirty="0"/>
                    </a:p>
                  </a:txBody>
                  <a:tcPr/>
                </a:tc>
                <a:tc>
                  <a:txBody>
                    <a:bodyPr/>
                    <a:lstStyle/>
                    <a:p>
                      <a:r>
                        <a:rPr lang="en-IE" sz="1200" dirty="0" smtClean="0"/>
                        <a:t>2</a:t>
                      </a:r>
                    </a:p>
                  </a:txBody>
                  <a:tcPr/>
                </a:tc>
                <a:tc>
                  <a:txBody>
                    <a:bodyPr/>
                    <a:lstStyle/>
                    <a:p>
                      <a:endParaRPr lang="en-IE" sz="1200" dirty="0" smtClean="0"/>
                    </a:p>
                  </a:txBody>
                  <a:tcPr/>
                </a:tc>
                <a:extLst>
                  <a:ext uri="{0D108BD9-81ED-4DB2-BD59-A6C34878D82A}">
                    <a16:rowId xmlns:a16="http://schemas.microsoft.com/office/drawing/2014/main" val="4266016413"/>
                  </a:ext>
                </a:extLst>
              </a:tr>
              <a:tr h="556237">
                <a:tc>
                  <a:txBody>
                    <a:bodyPr/>
                    <a:lstStyle/>
                    <a:p>
                      <a:r>
                        <a:rPr lang="en-IE" sz="1200" b="1" smtClean="0"/>
                        <a:t>Appeals </a:t>
                      </a:r>
                      <a:r>
                        <a:rPr lang="en-IE" sz="1200" b="1" dirty="0" smtClean="0"/>
                        <a:t>before the H</a:t>
                      </a:r>
                      <a:r>
                        <a:rPr lang="en-IE" sz="1200" b="1" baseline="0" dirty="0" smtClean="0"/>
                        <a:t>igh Court</a:t>
                      </a:r>
                      <a:endParaRPr lang="en-IE" sz="1200" b="1" dirty="0"/>
                    </a:p>
                  </a:txBody>
                  <a:tcPr/>
                </a:tc>
                <a:tc>
                  <a:txBody>
                    <a:bodyPr/>
                    <a:lstStyle/>
                    <a:p>
                      <a:r>
                        <a:rPr lang="en-IE" sz="1200" dirty="0" smtClean="0"/>
                        <a:t>21</a:t>
                      </a:r>
                    </a:p>
                  </a:txBody>
                  <a:tcPr/>
                </a:tc>
                <a:tc>
                  <a:txBody>
                    <a:bodyPr/>
                    <a:lstStyle/>
                    <a:p>
                      <a:endParaRPr lang="en-IE" sz="1200" dirty="0" smtClean="0"/>
                    </a:p>
                  </a:txBody>
                  <a:tcPr/>
                </a:tc>
                <a:extLst>
                  <a:ext uri="{0D108BD9-81ED-4DB2-BD59-A6C34878D82A}">
                    <a16:rowId xmlns:a16="http://schemas.microsoft.com/office/drawing/2014/main" val="2029831438"/>
                  </a:ext>
                </a:extLst>
              </a:tr>
            </a:tbl>
          </a:graphicData>
        </a:graphic>
      </p:graphicFrame>
      <p:sp>
        <p:nvSpPr>
          <p:cNvPr id="4" name="Date Placeholder 3"/>
          <p:cNvSpPr>
            <a:spLocks noGrp="1"/>
          </p:cNvSpPr>
          <p:nvPr>
            <p:ph type="dt" sz="half" idx="10"/>
          </p:nvPr>
        </p:nvSpPr>
        <p:spPr/>
        <p:txBody>
          <a:bodyPr/>
          <a:lstStyle/>
          <a:p>
            <a:pPr>
              <a:defRPr/>
            </a:pPr>
            <a:r>
              <a:rPr lang="en-US" smtClean="0"/>
              <a:t>30/05/2017</a:t>
            </a:r>
            <a:endParaRPr lang="en-IE" dirty="0"/>
          </a:p>
        </p:txBody>
      </p:sp>
    </p:spTree>
    <p:extLst>
      <p:ext uri="{BB962C8B-B14F-4D97-AF65-F5344CB8AC3E}">
        <p14:creationId xmlns:p14="http://schemas.microsoft.com/office/powerpoint/2010/main" val="27207418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S.115A Reviews –  Notable Decisions to date</a:t>
            </a:r>
          </a:p>
        </p:txBody>
      </p:sp>
      <p:sp>
        <p:nvSpPr>
          <p:cNvPr id="3" name="Content Placeholder 2"/>
          <p:cNvSpPr>
            <a:spLocks noGrp="1"/>
          </p:cNvSpPr>
          <p:nvPr>
            <p:ph idx="1"/>
          </p:nvPr>
        </p:nvSpPr>
        <p:spPr>
          <a:xfrm>
            <a:off x="495301" y="1124744"/>
            <a:ext cx="8915400" cy="5112567"/>
          </a:xfrm>
        </p:spPr>
        <p:txBody>
          <a:bodyPr/>
          <a:lstStyle/>
          <a:p>
            <a:pPr marL="0" indent="0">
              <a:buNone/>
            </a:pPr>
            <a:endParaRPr lang="en-IE" dirty="0" smtClean="0"/>
          </a:p>
          <a:p>
            <a:pPr marL="0" indent="0">
              <a:buNone/>
            </a:pPr>
            <a:r>
              <a:rPr lang="en-IE" dirty="0" smtClean="0"/>
              <a:t>Costs</a:t>
            </a:r>
            <a:r>
              <a:rPr lang="en-IE" dirty="0"/>
              <a:t>:</a:t>
            </a:r>
          </a:p>
          <a:p>
            <a:r>
              <a:rPr lang="en-IE" dirty="0" smtClean="0"/>
              <a:t>Generally </a:t>
            </a:r>
            <a:r>
              <a:rPr lang="en-IE" dirty="0"/>
              <a:t>on the matter of costs, different </a:t>
            </a:r>
            <a:r>
              <a:rPr lang="en-IE" dirty="0" smtClean="0"/>
              <a:t>approaches </a:t>
            </a:r>
            <a:r>
              <a:rPr lang="en-IE" dirty="0"/>
              <a:t>taken by Courts. While </a:t>
            </a:r>
            <a:r>
              <a:rPr lang="en-IE" dirty="0" smtClean="0"/>
              <a:t>‘</a:t>
            </a:r>
            <a:r>
              <a:rPr lang="en-IE" dirty="0"/>
              <a:t>costs following the event’ </a:t>
            </a:r>
            <a:r>
              <a:rPr lang="en-IE" dirty="0" smtClean="0"/>
              <a:t>often </a:t>
            </a:r>
            <a:r>
              <a:rPr lang="en-IE" dirty="0"/>
              <a:t>cited, in some cases judges have refused to make orders for costs against unsuccessful debtors, arguing that they are unlikely to be able to comply with </a:t>
            </a:r>
            <a:r>
              <a:rPr lang="en-IE" dirty="0" smtClean="0"/>
              <a:t>it.</a:t>
            </a:r>
            <a:endParaRPr lang="en-IE" dirty="0"/>
          </a:p>
          <a:p>
            <a:endParaRPr lang="en-IE" dirty="0"/>
          </a:p>
        </p:txBody>
      </p:sp>
      <p:sp>
        <p:nvSpPr>
          <p:cNvPr id="4" name="Date Placeholder 3"/>
          <p:cNvSpPr>
            <a:spLocks noGrp="1"/>
          </p:cNvSpPr>
          <p:nvPr>
            <p:ph type="dt" sz="half" idx="10"/>
          </p:nvPr>
        </p:nvSpPr>
        <p:spPr/>
        <p:txBody>
          <a:bodyPr/>
          <a:lstStyle/>
          <a:p>
            <a:pPr>
              <a:defRPr/>
            </a:pPr>
            <a:r>
              <a:rPr lang="en-US" smtClean="0"/>
              <a:t>30/05/2017</a:t>
            </a:r>
            <a:endParaRPr lang="en-IE" dirty="0"/>
          </a:p>
        </p:txBody>
      </p:sp>
    </p:spTree>
    <p:extLst>
      <p:ext uri="{BB962C8B-B14F-4D97-AF65-F5344CB8AC3E}">
        <p14:creationId xmlns:p14="http://schemas.microsoft.com/office/powerpoint/2010/main" val="34402510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S.115A </a:t>
            </a:r>
            <a:r>
              <a:rPr lang="en-IE" dirty="0" smtClean="0"/>
              <a:t>Reviews</a:t>
            </a:r>
            <a:endParaRPr lang="en-IE" dirty="0"/>
          </a:p>
        </p:txBody>
      </p:sp>
      <p:sp>
        <p:nvSpPr>
          <p:cNvPr id="3" name="Content Placeholder 2"/>
          <p:cNvSpPr>
            <a:spLocks noGrp="1"/>
          </p:cNvSpPr>
          <p:nvPr>
            <p:ph idx="1"/>
          </p:nvPr>
        </p:nvSpPr>
        <p:spPr>
          <a:xfrm>
            <a:off x="495301" y="1124744"/>
            <a:ext cx="8915400" cy="4824535"/>
          </a:xfrm>
        </p:spPr>
        <p:txBody>
          <a:bodyPr/>
          <a:lstStyle/>
          <a:p>
            <a:r>
              <a:rPr lang="en-IE" dirty="0" smtClean="0"/>
              <a:t>Main focus of Courts :</a:t>
            </a:r>
          </a:p>
          <a:p>
            <a:pPr marL="0" indent="0">
              <a:buNone/>
            </a:pPr>
            <a:r>
              <a:rPr lang="en-IE" dirty="0" smtClean="0"/>
              <a:t>	- Keeping debtors in family home (to the extent possible)</a:t>
            </a:r>
          </a:p>
          <a:p>
            <a:pPr marL="0" indent="0">
              <a:buNone/>
            </a:pPr>
            <a:r>
              <a:rPr lang="en-IE" dirty="0" smtClean="0"/>
              <a:t>	- Better return than in bankruptcy</a:t>
            </a:r>
          </a:p>
          <a:p>
            <a:pPr marL="0" indent="0">
              <a:buNone/>
            </a:pPr>
            <a:r>
              <a:rPr lang="en-IE" dirty="0"/>
              <a:t>	</a:t>
            </a:r>
            <a:r>
              <a:rPr lang="en-IE" dirty="0" smtClean="0"/>
              <a:t>- Debtor is returned to </a:t>
            </a:r>
            <a:r>
              <a:rPr lang="en-IE" dirty="0" smtClean="0"/>
              <a:t>solvency</a:t>
            </a:r>
          </a:p>
          <a:p>
            <a:pPr marL="0" indent="0">
              <a:buNone/>
            </a:pPr>
            <a:r>
              <a:rPr lang="en-IE" dirty="0" smtClean="0"/>
              <a:t>	- Creditor not unfairly prejudiced</a:t>
            </a:r>
          </a:p>
          <a:p>
            <a:pPr marL="0" indent="0">
              <a:buNone/>
            </a:pPr>
            <a:r>
              <a:rPr lang="en-IE" dirty="0" smtClean="0"/>
              <a:t>	- Sustainability </a:t>
            </a:r>
            <a:r>
              <a:rPr lang="en-IE" smtClean="0"/>
              <a:t>of arrangement</a:t>
            </a:r>
            <a:endParaRPr lang="en-IE" dirty="0" smtClean="0"/>
          </a:p>
          <a:p>
            <a:pPr marL="0" indent="0">
              <a:buNone/>
            </a:pPr>
            <a:endParaRPr lang="en-IE" dirty="0" smtClean="0"/>
          </a:p>
          <a:p>
            <a:r>
              <a:rPr lang="en-IE" dirty="0" smtClean="0"/>
              <a:t>Courts </a:t>
            </a:r>
            <a:r>
              <a:rPr lang="en-IE" dirty="0"/>
              <a:t>often agree to bypass reading through of papers in effort to </a:t>
            </a:r>
            <a:r>
              <a:rPr lang="en-IE" dirty="0" smtClean="0"/>
              <a:t>progress</a:t>
            </a:r>
          </a:p>
          <a:p>
            <a:pPr marL="0" indent="0">
              <a:buNone/>
            </a:pPr>
            <a:endParaRPr lang="en-IE" dirty="0" smtClean="0"/>
          </a:p>
          <a:p>
            <a:r>
              <a:rPr lang="en-IE" dirty="0" smtClean="0"/>
              <a:t>Commonly </a:t>
            </a:r>
            <a:r>
              <a:rPr lang="en-IE" dirty="0"/>
              <a:t>quoted authorities – </a:t>
            </a:r>
            <a:r>
              <a:rPr lang="en-IE" dirty="0" err="1"/>
              <a:t>McInerney</a:t>
            </a:r>
            <a:r>
              <a:rPr lang="en-IE" dirty="0"/>
              <a:t> Homes; </a:t>
            </a:r>
            <a:r>
              <a:rPr lang="en-IE" dirty="0" err="1"/>
              <a:t>Tivway</a:t>
            </a:r>
            <a:r>
              <a:rPr lang="en-IE" dirty="0"/>
              <a:t>; Millstream </a:t>
            </a:r>
            <a:r>
              <a:rPr lang="en-IE" dirty="0" smtClean="0"/>
              <a:t>Recycling, as well as  more recent insolvency rulings.</a:t>
            </a:r>
            <a:endParaRPr lang="en-IE" dirty="0"/>
          </a:p>
          <a:p>
            <a:endParaRPr lang="en-IE" dirty="0"/>
          </a:p>
        </p:txBody>
      </p:sp>
      <p:sp>
        <p:nvSpPr>
          <p:cNvPr id="4" name="Date Placeholder 3"/>
          <p:cNvSpPr>
            <a:spLocks noGrp="1"/>
          </p:cNvSpPr>
          <p:nvPr>
            <p:ph type="dt" sz="half" idx="10"/>
          </p:nvPr>
        </p:nvSpPr>
        <p:spPr/>
        <p:txBody>
          <a:bodyPr/>
          <a:lstStyle/>
          <a:p>
            <a:pPr>
              <a:defRPr/>
            </a:pPr>
            <a:r>
              <a:rPr lang="en-US" smtClean="0"/>
              <a:t>30/05/2017</a:t>
            </a:r>
            <a:endParaRPr lang="en-IE" dirty="0"/>
          </a:p>
        </p:txBody>
      </p:sp>
    </p:spTree>
    <p:extLst>
      <p:ext uri="{BB962C8B-B14F-4D97-AF65-F5344CB8AC3E}">
        <p14:creationId xmlns:p14="http://schemas.microsoft.com/office/powerpoint/2010/main" val="1641564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Court Review S115A</a:t>
            </a:r>
            <a:endParaRPr lang="en-IE" dirty="0"/>
          </a:p>
        </p:txBody>
      </p:sp>
      <p:sp>
        <p:nvSpPr>
          <p:cNvPr id="3" name="Content Placeholder 2"/>
          <p:cNvSpPr>
            <a:spLocks noGrp="1"/>
          </p:cNvSpPr>
          <p:nvPr>
            <p:ph idx="1"/>
          </p:nvPr>
        </p:nvSpPr>
        <p:spPr>
          <a:xfrm>
            <a:off x="495301" y="1124744"/>
            <a:ext cx="8915400" cy="4968551"/>
          </a:xfrm>
        </p:spPr>
        <p:txBody>
          <a:bodyPr/>
          <a:lstStyle/>
          <a:p>
            <a:endParaRPr lang="en-IE" dirty="0" smtClean="0"/>
          </a:p>
          <a:p>
            <a:r>
              <a:rPr lang="en-IE" dirty="0" smtClean="0"/>
              <a:t>S.115A defines ‘relevant debt’ – i.e. A debt secured on the debtor’s PPR,    for which debtor was in arrears on 1 January 2015 or having been, before 1 January 2015, in arrears, entered into an alternative repayment arrangement. </a:t>
            </a:r>
          </a:p>
          <a:p>
            <a:r>
              <a:rPr lang="en-IE" dirty="0" smtClean="0"/>
              <a:t>PIA proposal must have been voted on, and not approved, at creditors’ meeting. </a:t>
            </a:r>
          </a:p>
          <a:p>
            <a:r>
              <a:rPr lang="en-IE" dirty="0" smtClean="0"/>
              <a:t>PIP may make an application on behalf of debtor (debtor must instruct in writing) asking the Court to approve the PIA, if they believe reasonable grounds exist. </a:t>
            </a:r>
          </a:p>
          <a:p>
            <a:r>
              <a:rPr lang="en-IE" dirty="0" smtClean="0"/>
              <a:t>Application must be made not later than 14 days </a:t>
            </a:r>
            <a:r>
              <a:rPr lang="en-IE" u="sng" dirty="0" smtClean="0"/>
              <a:t>after</a:t>
            </a:r>
            <a:r>
              <a:rPr lang="en-IE" dirty="0" smtClean="0"/>
              <a:t> the creditors’ meeting. E.g. If creditors’ meeting held on 16 December, application must be made on or before 29 December. </a:t>
            </a:r>
          </a:p>
        </p:txBody>
      </p:sp>
      <p:sp>
        <p:nvSpPr>
          <p:cNvPr id="4" name="Date Placeholder 3"/>
          <p:cNvSpPr>
            <a:spLocks noGrp="1"/>
          </p:cNvSpPr>
          <p:nvPr>
            <p:ph type="dt" sz="half" idx="10"/>
          </p:nvPr>
        </p:nvSpPr>
        <p:spPr/>
        <p:txBody>
          <a:bodyPr/>
          <a:lstStyle/>
          <a:p>
            <a:pPr>
              <a:defRPr/>
            </a:pPr>
            <a:r>
              <a:rPr lang="en-US" smtClean="0"/>
              <a:t>30/05/2017</a:t>
            </a:r>
            <a:endParaRPr lang="en-IE"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s.115a reviews</a:t>
            </a:r>
            <a:endParaRPr lang="en-IE" dirty="0"/>
          </a:p>
        </p:txBody>
      </p:sp>
      <p:sp>
        <p:nvSpPr>
          <p:cNvPr id="3" name="Content Placeholder 2"/>
          <p:cNvSpPr>
            <a:spLocks noGrp="1"/>
          </p:cNvSpPr>
          <p:nvPr>
            <p:ph idx="1"/>
          </p:nvPr>
        </p:nvSpPr>
        <p:spPr>
          <a:xfrm>
            <a:off x="495301" y="1124744"/>
            <a:ext cx="8915400" cy="4896543"/>
          </a:xfrm>
        </p:spPr>
        <p:txBody>
          <a:bodyPr/>
          <a:lstStyle/>
          <a:p>
            <a:pPr>
              <a:buNone/>
            </a:pPr>
            <a:r>
              <a:rPr lang="en-IE" dirty="0" smtClean="0"/>
              <a:t>Points being raised in Creditor Objections to Review:</a:t>
            </a:r>
          </a:p>
          <a:p>
            <a:pPr>
              <a:buNone/>
            </a:pPr>
            <a:endParaRPr lang="en-IE" dirty="0" smtClean="0"/>
          </a:p>
          <a:p>
            <a:pPr>
              <a:buNone/>
            </a:pPr>
            <a:r>
              <a:rPr lang="en-IE" dirty="0" smtClean="0"/>
              <a:t>Procedural – correct timelines not met for  formal lodgement of papers</a:t>
            </a:r>
          </a:p>
          <a:p>
            <a:pPr>
              <a:buNone/>
            </a:pPr>
            <a:r>
              <a:rPr lang="en-IE" dirty="0" smtClean="0"/>
              <a:t>		   - class of creditors not clearly identified in Statement of Grounds</a:t>
            </a:r>
          </a:p>
          <a:p>
            <a:pPr>
              <a:buNone/>
            </a:pPr>
            <a:r>
              <a:rPr lang="en-IE" dirty="0" smtClean="0"/>
              <a:t>		   - voting certificate not correctly completed</a:t>
            </a:r>
          </a:p>
          <a:p>
            <a:pPr>
              <a:buNone/>
            </a:pPr>
            <a:r>
              <a:rPr lang="en-IE" dirty="0" smtClean="0"/>
              <a:t>		   - proper serving of papers to all parties</a:t>
            </a:r>
          </a:p>
          <a:p>
            <a:pPr>
              <a:buNone/>
            </a:pPr>
            <a:r>
              <a:rPr lang="en-IE" dirty="0" smtClean="0"/>
              <a:t>Proposal – creditor </a:t>
            </a:r>
            <a:r>
              <a:rPr lang="en-IE" b="1" dirty="0" smtClean="0"/>
              <a:t>unfairly</a:t>
            </a:r>
            <a:r>
              <a:rPr lang="en-IE" dirty="0" smtClean="0"/>
              <a:t> prejudiced </a:t>
            </a:r>
          </a:p>
          <a:p>
            <a:pPr>
              <a:buNone/>
            </a:pPr>
            <a:r>
              <a:rPr lang="en-IE" dirty="0" smtClean="0"/>
              <a:t>		- ability of debtors to meet higher mortgage after PIA </a:t>
            </a:r>
          </a:p>
          <a:p>
            <a:pPr>
              <a:buNone/>
            </a:pPr>
            <a:r>
              <a:rPr lang="en-IE" dirty="0" smtClean="0"/>
              <a:t>		- better return on </a:t>
            </a:r>
            <a:r>
              <a:rPr lang="en-IE" b="1" dirty="0" smtClean="0"/>
              <a:t>alternative proposals</a:t>
            </a:r>
          </a:p>
          <a:p>
            <a:pPr>
              <a:buNone/>
            </a:pPr>
            <a:r>
              <a:rPr lang="en-IE" b="1" dirty="0"/>
              <a:t>	</a:t>
            </a:r>
            <a:r>
              <a:rPr lang="en-IE" b="1" dirty="0" smtClean="0"/>
              <a:t>	- </a:t>
            </a:r>
            <a:r>
              <a:rPr lang="en-IE" dirty="0" smtClean="0"/>
              <a:t>challenging bankruptcy comparison, but not always providing 		   alternative figures</a:t>
            </a:r>
          </a:p>
          <a:p>
            <a:pPr>
              <a:buNone/>
            </a:pPr>
            <a:r>
              <a:rPr lang="en-IE" dirty="0" smtClean="0"/>
              <a:t>Often, preliminary ruling on particular point may mean grounds not fully examined and ruled on.	</a:t>
            </a:r>
          </a:p>
          <a:p>
            <a:pPr>
              <a:buNone/>
            </a:pPr>
            <a:endParaRPr lang="en-IE" dirty="0" smtClean="0"/>
          </a:p>
          <a:p>
            <a:pPr>
              <a:buNone/>
            </a:pPr>
            <a:r>
              <a:rPr lang="en-IE" dirty="0" smtClean="0"/>
              <a:t>	</a:t>
            </a:r>
          </a:p>
        </p:txBody>
      </p:sp>
      <p:sp>
        <p:nvSpPr>
          <p:cNvPr id="4" name="Date Placeholder 3"/>
          <p:cNvSpPr>
            <a:spLocks noGrp="1"/>
          </p:cNvSpPr>
          <p:nvPr>
            <p:ph type="dt" sz="half" idx="10"/>
          </p:nvPr>
        </p:nvSpPr>
        <p:spPr/>
        <p:txBody>
          <a:bodyPr/>
          <a:lstStyle/>
          <a:p>
            <a:pPr>
              <a:defRPr/>
            </a:pPr>
            <a:r>
              <a:rPr lang="en-US" smtClean="0"/>
              <a:t>30/05/2017</a:t>
            </a:r>
            <a:endParaRPr lang="en-IE"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144690" y="3093000"/>
            <a:ext cx="4206589" cy="1200096"/>
          </a:xfrm>
          <a:prstGeom prst="rect">
            <a:avLst/>
          </a:prstGeom>
          <a:noFill/>
        </p:spPr>
        <p:txBody>
          <a:bodyPr wrap="none" lIns="70979" tIns="35480" rIns="70979" bIns="35480" rtlCol="0" anchor="t">
            <a:noAutofit/>
          </a:bodyPr>
          <a:lstStyle/>
          <a:p>
            <a:pPr algn="r" defTabSz="907634" fontAlgn="base">
              <a:spcBef>
                <a:spcPct val="0"/>
              </a:spcBef>
              <a:spcAft>
                <a:spcPct val="0"/>
              </a:spcAft>
            </a:pPr>
            <a:r>
              <a:rPr lang="en-US" sz="3600" b="1" dirty="0" smtClean="0">
                <a:solidFill>
                  <a:srgbClr val="0070C0"/>
                </a:solidFill>
                <a:latin typeface="Verdana"/>
                <a:ea typeface="ＭＳ Ｐゴシック" charset="0"/>
                <a:cs typeface="Verdana"/>
              </a:rPr>
              <a:t>Thank You</a:t>
            </a:r>
            <a:endParaRPr lang="en-US" sz="3600" b="1" dirty="0">
              <a:solidFill>
                <a:srgbClr val="0070C0"/>
              </a:solidFill>
              <a:latin typeface="Verdana"/>
              <a:ea typeface="ＭＳ Ｐゴシック" charset="0"/>
              <a:cs typeface="Verdana"/>
            </a:endParaRPr>
          </a:p>
        </p:txBody>
      </p:sp>
      <p:sp>
        <p:nvSpPr>
          <p:cNvPr id="9" name="TextBox 8"/>
          <p:cNvSpPr txBox="1"/>
          <p:nvPr/>
        </p:nvSpPr>
        <p:spPr>
          <a:xfrm>
            <a:off x="2864769" y="4317136"/>
            <a:ext cx="4206589" cy="1200096"/>
          </a:xfrm>
          <a:prstGeom prst="rect">
            <a:avLst/>
          </a:prstGeom>
          <a:noFill/>
        </p:spPr>
        <p:txBody>
          <a:bodyPr wrap="none" lIns="70979" tIns="35480" rIns="70979" bIns="35480" rtlCol="0" anchor="t">
            <a:noAutofit/>
          </a:bodyPr>
          <a:lstStyle/>
          <a:p>
            <a:pPr algn="ctr" defTabSz="907634" fontAlgn="base">
              <a:spcBef>
                <a:spcPct val="0"/>
              </a:spcBef>
              <a:spcAft>
                <a:spcPct val="0"/>
              </a:spcAft>
            </a:pPr>
            <a:r>
              <a:rPr lang="en-US" sz="3600" b="1" dirty="0" smtClean="0">
                <a:solidFill>
                  <a:srgbClr val="0070C0"/>
                </a:solidFill>
                <a:latin typeface="Verdana"/>
                <a:ea typeface="ＭＳ Ｐゴシック" charset="0"/>
                <a:cs typeface="Verdana"/>
              </a:rPr>
              <a:t>Questions </a:t>
            </a:r>
          </a:p>
          <a:p>
            <a:pPr algn="ctr" defTabSz="907634" fontAlgn="base">
              <a:spcBef>
                <a:spcPct val="0"/>
              </a:spcBef>
              <a:spcAft>
                <a:spcPct val="0"/>
              </a:spcAft>
            </a:pPr>
            <a:r>
              <a:rPr lang="en-US" sz="3600" b="1" dirty="0" smtClean="0">
                <a:solidFill>
                  <a:srgbClr val="0070C0"/>
                </a:solidFill>
                <a:latin typeface="Verdana"/>
                <a:ea typeface="ＭＳ Ｐゴシック" charset="0"/>
                <a:cs typeface="Verdana"/>
              </a:rPr>
              <a:t>&amp; Answers</a:t>
            </a:r>
            <a:endParaRPr lang="en-US" sz="3600" b="1" dirty="0">
              <a:solidFill>
                <a:srgbClr val="0070C0"/>
              </a:solidFill>
              <a:latin typeface="Verdana"/>
              <a:ea typeface="ＭＳ Ｐゴシック" charset="0"/>
              <a:cs typeface="Verdana"/>
            </a:endParaRPr>
          </a:p>
        </p:txBody>
      </p:sp>
      <p:pic>
        <p:nvPicPr>
          <p:cNvPr id="10" name="Picture 9" descr="ISI logo.PNG"/>
          <p:cNvPicPr>
            <a:picLocks noChangeAspect="1"/>
          </p:cNvPicPr>
          <p:nvPr/>
        </p:nvPicPr>
        <p:blipFill>
          <a:blip r:embed="rId2" cstate="print"/>
          <a:stretch>
            <a:fillRect/>
          </a:stretch>
        </p:blipFill>
        <p:spPr>
          <a:xfrm>
            <a:off x="3829160" y="1120510"/>
            <a:ext cx="1915928" cy="1739074"/>
          </a:xfrm>
          <a:prstGeom prst="rect">
            <a:avLst/>
          </a:prstGeom>
        </p:spPr>
      </p:pic>
      <p:sp>
        <p:nvSpPr>
          <p:cNvPr id="5" name="Date Placeholder 4"/>
          <p:cNvSpPr>
            <a:spLocks noGrp="1"/>
          </p:cNvSpPr>
          <p:nvPr>
            <p:ph type="dt" sz="half" idx="10"/>
          </p:nvPr>
        </p:nvSpPr>
        <p:spPr/>
        <p:txBody>
          <a:bodyPr/>
          <a:lstStyle/>
          <a:p>
            <a:pPr>
              <a:defRPr/>
            </a:pPr>
            <a:r>
              <a:rPr lang="en-US" smtClean="0"/>
              <a:t>30/05/2017</a:t>
            </a:r>
            <a:endParaRPr lang="en-IE"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Court Review S115a</a:t>
            </a:r>
            <a:endParaRPr lang="en-IE" dirty="0"/>
          </a:p>
        </p:txBody>
      </p:sp>
      <p:sp>
        <p:nvSpPr>
          <p:cNvPr id="3" name="Content Placeholder 2"/>
          <p:cNvSpPr>
            <a:spLocks noGrp="1"/>
          </p:cNvSpPr>
          <p:nvPr>
            <p:ph idx="1"/>
          </p:nvPr>
        </p:nvSpPr>
        <p:spPr>
          <a:xfrm>
            <a:off x="495301" y="1124744"/>
            <a:ext cx="8915400" cy="5328592"/>
          </a:xfrm>
        </p:spPr>
        <p:txBody>
          <a:bodyPr/>
          <a:lstStyle/>
          <a:p>
            <a:r>
              <a:rPr lang="en-IE" sz="1800" dirty="0" smtClean="0"/>
              <a:t>Application will be on notice to the ISI, to each creditor concerned and to the debtor and must be accompanied by:</a:t>
            </a:r>
          </a:p>
          <a:p>
            <a:r>
              <a:rPr lang="en-IE" sz="1800" dirty="0" smtClean="0"/>
              <a:t>Statement of the grounds of the application, which must include - </a:t>
            </a:r>
          </a:p>
          <a:p>
            <a:pPr lvl="1"/>
            <a:r>
              <a:rPr lang="en-IE" sz="1800" dirty="0" smtClean="0"/>
              <a:t>Statement that proposal for a PIA not approved;</a:t>
            </a:r>
          </a:p>
          <a:p>
            <a:pPr lvl="1"/>
            <a:r>
              <a:rPr lang="en-IE" sz="1800" dirty="0" smtClean="0"/>
              <a:t>Statement identifying the creditor or creditors who, having voted yes, should be regarded as a class of creditors for the purposes of s.115A, giving reasons why;  </a:t>
            </a:r>
            <a:r>
              <a:rPr lang="en-IE" sz="1800" b="1" dirty="0" smtClean="0"/>
              <a:t>NB</a:t>
            </a:r>
          </a:p>
          <a:p>
            <a:pPr lvl="1"/>
            <a:r>
              <a:rPr lang="en-IE" sz="1800" dirty="0" smtClean="0"/>
              <a:t>Copy of the proposed PIA;</a:t>
            </a:r>
          </a:p>
          <a:p>
            <a:pPr lvl="1"/>
            <a:r>
              <a:rPr lang="en-IE" sz="1800" dirty="0" smtClean="0"/>
              <a:t>Copy of PIP report;</a:t>
            </a:r>
          </a:p>
          <a:p>
            <a:pPr lvl="1"/>
            <a:r>
              <a:rPr lang="en-IE" sz="1800" dirty="0" smtClean="0"/>
              <a:t>Certificate with result of vote, identifying proportions of respective categories of votes cast, and the creditors who voted for and against, and nature and value of debt for each (or statement regarding application of s.111A for single creditor); </a:t>
            </a:r>
            <a:r>
              <a:rPr lang="en-IE" sz="1800" b="1" dirty="0" smtClean="0"/>
              <a:t>NB</a:t>
            </a:r>
          </a:p>
          <a:p>
            <a:pPr lvl="1"/>
            <a:r>
              <a:rPr lang="en-IE" sz="1800" dirty="0" smtClean="0"/>
              <a:t>Statement of compliance with s.91 and s.99(2), and that the proposed PIA does not contain terms releasing debtor from an excluded  debt or excludable debt (other than permitted debt) or otherwise affect such a debt.</a:t>
            </a:r>
          </a:p>
        </p:txBody>
      </p:sp>
      <p:sp>
        <p:nvSpPr>
          <p:cNvPr id="4" name="Date Placeholder 3"/>
          <p:cNvSpPr>
            <a:spLocks noGrp="1"/>
          </p:cNvSpPr>
          <p:nvPr>
            <p:ph type="dt" sz="half" idx="10"/>
          </p:nvPr>
        </p:nvSpPr>
        <p:spPr/>
        <p:txBody>
          <a:bodyPr/>
          <a:lstStyle/>
          <a:p>
            <a:pPr>
              <a:defRPr/>
            </a:pPr>
            <a:r>
              <a:rPr lang="en-US" smtClean="0"/>
              <a:t>30/05/2017</a:t>
            </a:r>
            <a:endParaRPr lang="en-I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Court Review S115A</a:t>
            </a:r>
            <a:endParaRPr lang="en-IE" dirty="0"/>
          </a:p>
        </p:txBody>
      </p:sp>
      <p:sp>
        <p:nvSpPr>
          <p:cNvPr id="3" name="Content Placeholder 2"/>
          <p:cNvSpPr>
            <a:spLocks noGrp="1"/>
          </p:cNvSpPr>
          <p:nvPr>
            <p:ph idx="1"/>
          </p:nvPr>
        </p:nvSpPr>
        <p:spPr>
          <a:xfrm>
            <a:off x="495301" y="1124744"/>
            <a:ext cx="8915400" cy="4968551"/>
          </a:xfrm>
        </p:spPr>
        <p:txBody>
          <a:bodyPr/>
          <a:lstStyle/>
          <a:p>
            <a:r>
              <a:rPr lang="en-IE" dirty="0" smtClean="0"/>
              <a:t>“Class of creditor” – not restricted to secured/unsecured; E.g. Financial institution; credit union; trade creditor; etc.</a:t>
            </a:r>
          </a:p>
          <a:p>
            <a:r>
              <a:rPr lang="en-IE" dirty="0" smtClean="0"/>
              <a:t>Court may consider </a:t>
            </a:r>
          </a:p>
          <a:p>
            <a:pPr lvl="1"/>
            <a:r>
              <a:rPr lang="en-IE" dirty="0" smtClean="0"/>
              <a:t>one creditor, or </a:t>
            </a:r>
          </a:p>
          <a:p>
            <a:pPr lvl="1"/>
            <a:r>
              <a:rPr lang="en-IE" dirty="0" smtClean="0"/>
              <a:t>more than one creditor, where it considers creditors have interests or claims of a similar nature,</a:t>
            </a:r>
          </a:p>
          <a:p>
            <a:pPr lvl="1">
              <a:buNone/>
            </a:pPr>
            <a:r>
              <a:rPr lang="en-IE" dirty="0" smtClean="0"/>
              <a:t>to be a class of creditor.</a:t>
            </a:r>
          </a:p>
          <a:p>
            <a:pPr>
              <a:buFont typeface="Arial" pitchFamily="34" charset="0"/>
              <a:buChar char="•"/>
            </a:pPr>
            <a:r>
              <a:rPr lang="en-IE" dirty="0" smtClean="0"/>
              <a:t>Regard will be had to circumstances of the case, including	</a:t>
            </a:r>
          </a:p>
          <a:p>
            <a:pPr lvl="1"/>
            <a:r>
              <a:rPr lang="en-IE" dirty="0" smtClean="0"/>
              <a:t>Statement of Grounds, and </a:t>
            </a:r>
          </a:p>
          <a:p>
            <a:pPr lvl="1"/>
            <a:r>
              <a:rPr lang="en-IE" dirty="0" smtClean="0"/>
              <a:t>Certificate showing </a:t>
            </a:r>
          </a:p>
          <a:p>
            <a:pPr lvl="2"/>
            <a:r>
              <a:rPr lang="en-IE" dirty="0" smtClean="0"/>
              <a:t>overall number and composition of creditors who voted and</a:t>
            </a:r>
          </a:p>
          <a:p>
            <a:pPr lvl="2"/>
            <a:r>
              <a:rPr lang="en-IE" dirty="0" smtClean="0"/>
              <a:t>proportion of debtor’s debts due to creditors participating and voting represented by the creditor(s) concerned</a:t>
            </a:r>
          </a:p>
        </p:txBody>
      </p:sp>
      <p:sp>
        <p:nvSpPr>
          <p:cNvPr id="4" name="Date Placeholder 3"/>
          <p:cNvSpPr>
            <a:spLocks noGrp="1"/>
          </p:cNvSpPr>
          <p:nvPr>
            <p:ph type="dt" sz="half" idx="10"/>
          </p:nvPr>
        </p:nvSpPr>
        <p:spPr/>
        <p:txBody>
          <a:bodyPr/>
          <a:lstStyle/>
          <a:p>
            <a:pPr>
              <a:defRPr/>
            </a:pPr>
            <a:r>
              <a:rPr lang="en-US" smtClean="0"/>
              <a:t>30/05/2017</a:t>
            </a:r>
            <a:endParaRPr lang="en-IE"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Court Review S115a</a:t>
            </a:r>
            <a:endParaRPr lang="en-IE" dirty="0"/>
          </a:p>
        </p:txBody>
      </p:sp>
      <p:sp>
        <p:nvSpPr>
          <p:cNvPr id="3" name="Content Placeholder 2"/>
          <p:cNvSpPr>
            <a:spLocks noGrp="1"/>
          </p:cNvSpPr>
          <p:nvPr>
            <p:ph idx="1"/>
          </p:nvPr>
        </p:nvSpPr>
        <p:spPr>
          <a:xfrm>
            <a:off x="495301" y="980728"/>
            <a:ext cx="8915400" cy="5256584"/>
          </a:xfrm>
        </p:spPr>
        <p:txBody>
          <a:bodyPr/>
          <a:lstStyle/>
          <a:p>
            <a:endParaRPr lang="en-IE" dirty="0" smtClean="0"/>
          </a:p>
          <a:p>
            <a:r>
              <a:rPr lang="en-IE" dirty="0" smtClean="0"/>
              <a:t>PIP must advise creditor of ability to object;</a:t>
            </a:r>
          </a:p>
          <a:p>
            <a:r>
              <a:rPr lang="en-IE" dirty="0" smtClean="0"/>
              <a:t>Creditor MAY* object within 14 days;</a:t>
            </a:r>
          </a:p>
          <a:p>
            <a:r>
              <a:rPr lang="en-IE" dirty="0" smtClean="0"/>
              <a:t>Creditor puts ISI on notice if an objection is lodged;</a:t>
            </a:r>
          </a:p>
          <a:p>
            <a:r>
              <a:rPr lang="en-IE" dirty="0" smtClean="0"/>
              <a:t>PC continues in force until </a:t>
            </a:r>
          </a:p>
          <a:p>
            <a:pPr lvl="1"/>
            <a:r>
              <a:rPr lang="en-IE" dirty="0" smtClean="0"/>
              <a:t>PIA comes into effect, or </a:t>
            </a:r>
          </a:p>
          <a:p>
            <a:pPr lvl="1"/>
            <a:r>
              <a:rPr lang="en-IE" dirty="0" smtClean="0"/>
              <a:t>time to bring an appeal against refusal of court to approve PIA expires without an appeal being brought, or </a:t>
            </a:r>
          </a:p>
          <a:p>
            <a:pPr lvl="1"/>
            <a:r>
              <a:rPr lang="en-IE" dirty="0" smtClean="0"/>
              <a:t>appeal withdrawn, or </a:t>
            </a:r>
          </a:p>
          <a:p>
            <a:pPr lvl="1"/>
            <a:r>
              <a:rPr lang="en-IE" dirty="0" smtClean="0"/>
              <a:t>appeal determined.</a:t>
            </a:r>
          </a:p>
          <a:p>
            <a:pPr>
              <a:buNone/>
            </a:pPr>
            <a:endParaRPr lang="en-IE" sz="1800" dirty="0" smtClean="0"/>
          </a:p>
          <a:p>
            <a:pPr>
              <a:buNone/>
            </a:pPr>
            <a:endParaRPr lang="en-IE" sz="1800" dirty="0" smtClean="0"/>
          </a:p>
          <a:p>
            <a:endParaRPr lang="en-IE" dirty="0" smtClean="0"/>
          </a:p>
          <a:p>
            <a:pPr>
              <a:buFont typeface="Wingdings" pitchFamily="2" charset="2"/>
              <a:buChar char="v"/>
            </a:pPr>
            <a:endParaRPr lang="en-IE" u="sng" dirty="0"/>
          </a:p>
        </p:txBody>
      </p:sp>
      <p:sp>
        <p:nvSpPr>
          <p:cNvPr id="4" name="Date Placeholder 3"/>
          <p:cNvSpPr>
            <a:spLocks noGrp="1"/>
          </p:cNvSpPr>
          <p:nvPr>
            <p:ph type="dt" sz="half" idx="10"/>
          </p:nvPr>
        </p:nvSpPr>
        <p:spPr/>
        <p:txBody>
          <a:bodyPr/>
          <a:lstStyle/>
          <a:p>
            <a:pPr>
              <a:defRPr/>
            </a:pPr>
            <a:r>
              <a:rPr lang="en-US" smtClean="0"/>
              <a:t>30/05/2017</a:t>
            </a:r>
            <a:endParaRPr lang="en-IE"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8504" y="260648"/>
            <a:ext cx="8915400" cy="490537"/>
          </a:xfrm>
        </p:spPr>
        <p:txBody>
          <a:bodyPr/>
          <a:lstStyle/>
          <a:p>
            <a:r>
              <a:rPr lang="en-IE" dirty="0" smtClean="0"/>
              <a:t>Court Review S115a</a:t>
            </a:r>
            <a:endParaRPr lang="en-IE" dirty="0"/>
          </a:p>
        </p:txBody>
      </p:sp>
      <p:sp>
        <p:nvSpPr>
          <p:cNvPr id="3" name="Content Placeholder 2"/>
          <p:cNvSpPr>
            <a:spLocks noGrp="1"/>
          </p:cNvSpPr>
          <p:nvPr>
            <p:ph idx="1"/>
          </p:nvPr>
        </p:nvSpPr>
        <p:spPr>
          <a:xfrm>
            <a:off x="495301" y="1124744"/>
            <a:ext cx="8915400" cy="5040559"/>
          </a:xfrm>
        </p:spPr>
        <p:txBody>
          <a:bodyPr/>
          <a:lstStyle/>
          <a:p>
            <a:pPr>
              <a:buNone/>
            </a:pPr>
            <a:endParaRPr lang="en-IE" dirty="0" smtClean="0"/>
          </a:p>
          <a:p>
            <a:pPr>
              <a:buNone/>
            </a:pPr>
            <a:r>
              <a:rPr lang="en-IE" dirty="0" smtClean="0"/>
              <a:t>Court will consider making an order only where</a:t>
            </a:r>
          </a:p>
          <a:p>
            <a:pPr>
              <a:buNone/>
            </a:pPr>
            <a:r>
              <a:rPr lang="en-IE" dirty="0" smtClean="0"/>
              <a:t>	-	it is satisfied that eligibility criteria under s.91 have been met</a:t>
            </a:r>
          </a:p>
          <a:p>
            <a:pPr>
              <a:buNone/>
            </a:pPr>
            <a:r>
              <a:rPr lang="en-IE" dirty="0" smtClean="0"/>
              <a:t>	-	mandatory requirements under s.99 have been complied with</a:t>
            </a:r>
          </a:p>
          <a:p>
            <a:pPr>
              <a:buNone/>
            </a:pPr>
            <a:r>
              <a:rPr lang="en-IE" dirty="0" smtClean="0"/>
              <a:t>	-	proposed PIA does not contain any terms releasing debtor from 	excluded/excludable debt</a:t>
            </a:r>
          </a:p>
          <a:p>
            <a:pPr>
              <a:buNone/>
            </a:pPr>
            <a:r>
              <a:rPr lang="en-IE" dirty="0" smtClean="0"/>
              <a:t>	-	considers that no grounds specified in s.120 apply to debtor or proposed PIA.</a:t>
            </a:r>
          </a:p>
          <a:p>
            <a:pPr>
              <a:buNone/>
            </a:pPr>
            <a:r>
              <a:rPr lang="en-IE" dirty="0" smtClean="0"/>
              <a:t>	-	It is satisfied that proper service was given to all relevant parties pursuant to s.134 (permission to serve by email must be agreed in advance)</a:t>
            </a:r>
          </a:p>
          <a:p>
            <a:pPr>
              <a:buNone/>
            </a:pPr>
            <a:r>
              <a:rPr lang="en-IE" dirty="0" smtClean="0"/>
              <a:t>	-	Notice of Motion </a:t>
            </a:r>
            <a:r>
              <a:rPr lang="en-IE" b="1" dirty="0" smtClean="0"/>
              <a:t>must include </a:t>
            </a:r>
            <a:r>
              <a:rPr lang="en-IE" dirty="0" smtClean="0"/>
              <a:t>the court return date. </a:t>
            </a:r>
          </a:p>
          <a:p>
            <a:pPr>
              <a:buNone/>
            </a:pPr>
            <a:endParaRPr lang="en-IE" dirty="0"/>
          </a:p>
        </p:txBody>
      </p:sp>
      <p:sp>
        <p:nvSpPr>
          <p:cNvPr id="4" name="Date Placeholder 3"/>
          <p:cNvSpPr>
            <a:spLocks noGrp="1"/>
          </p:cNvSpPr>
          <p:nvPr>
            <p:ph type="dt" sz="half" idx="10"/>
          </p:nvPr>
        </p:nvSpPr>
        <p:spPr/>
        <p:txBody>
          <a:bodyPr/>
          <a:lstStyle/>
          <a:p>
            <a:pPr>
              <a:defRPr/>
            </a:pPr>
            <a:r>
              <a:rPr lang="en-US" smtClean="0"/>
              <a:t>30/05/2017</a:t>
            </a:r>
            <a:endParaRPr lang="en-IE"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t>Court Review S115a</a:t>
            </a:r>
            <a:endParaRPr lang="en-IE" b="1" dirty="0"/>
          </a:p>
        </p:txBody>
      </p:sp>
      <p:sp>
        <p:nvSpPr>
          <p:cNvPr id="3" name="Content Placeholder 2"/>
          <p:cNvSpPr>
            <a:spLocks noGrp="1"/>
          </p:cNvSpPr>
          <p:nvPr>
            <p:ph idx="1"/>
          </p:nvPr>
        </p:nvSpPr>
        <p:spPr>
          <a:xfrm>
            <a:off x="495301" y="1124744"/>
            <a:ext cx="8915400" cy="4968551"/>
          </a:xfrm>
        </p:spPr>
        <p:txBody>
          <a:bodyPr/>
          <a:lstStyle/>
          <a:p>
            <a:r>
              <a:rPr lang="en-IE" dirty="0" smtClean="0"/>
              <a:t>Following a hearing, Court may make an order confirming coming into effect of proposed PIA, only where satisfied that:</a:t>
            </a:r>
          </a:p>
          <a:p>
            <a:pPr lvl="1"/>
            <a:r>
              <a:rPr lang="en-IE" sz="2000" dirty="0" smtClean="0"/>
              <a:t>Terms of proposed PIA formulated </a:t>
            </a:r>
            <a:r>
              <a:rPr lang="en-IE" sz="2000" b="1" dirty="0" smtClean="0"/>
              <a:t>in accordance with s.104 </a:t>
            </a:r>
            <a:r>
              <a:rPr lang="en-IE" sz="2000" dirty="0" smtClean="0"/>
              <a:t>(PPR in a PIA)</a:t>
            </a:r>
          </a:p>
          <a:p>
            <a:pPr lvl="1"/>
            <a:r>
              <a:rPr lang="en-IE" sz="2000" dirty="0" smtClean="0"/>
              <a:t>Reasonable prospect that confirmation of proposed PIA will </a:t>
            </a:r>
            <a:r>
              <a:rPr lang="en-IE" sz="2000" b="1" dirty="0" smtClean="0"/>
              <a:t>enable debtor to resolve indebtedness</a:t>
            </a:r>
            <a:r>
              <a:rPr lang="en-IE" sz="2000" dirty="0" smtClean="0"/>
              <a:t> without recourse to bankruptcy; enable </a:t>
            </a:r>
            <a:r>
              <a:rPr lang="en-IE" sz="2000" b="1" dirty="0" smtClean="0"/>
              <a:t>creditors to recover debts due </a:t>
            </a:r>
            <a:r>
              <a:rPr lang="en-IE" sz="2000" dirty="0" smtClean="0"/>
              <a:t>to the extent that means of debtor permits; enable </a:t>
            </a:r>
            <a:r>
              <a:rPr lang="en-IE" sz="2000" b="1" dirty="0" smtClean="0"/>
              <a:t>debtor not to dispose of interest </a:t>
            </a:r>
            <a:r>
              <a:rPr lang="en-IE" sz="2000" dirty="0" smtClean="0"/>
              <a:t>in, or cease to occupy PPR.</a:t>
            </a:r>
          </a:p>
          <a:p>
            <a:pPr lvl="1"/>
            <a:r>
              <a:rPr lang="en-IE" sz="2000" dirty="0" smtClean="0"/>
              <a:t>Debtor </a:t>
            </a:r>
            <a:r>
              <a:rPr lang="en-IE" sz="2000" b="1" dirty="0" smtClean="0"/>
              <a:t>reasonably likely to be able to comply</a:t>
            </a:r>
          </a:p>
          <a:p>
            <a:pPr lvl="1"/>
            <a:r>
              <a:rPr lang="en-IE" sz="2000" dirty="0" smtClean="0"/>
              <a:t>Cost of debtor staying in PPR </a:t>
            </a:r>
            <a:r>
              <a:rPr lang="en-IE" sz="2000" b="1" dirty="0" smtClean="0"/>
              <a:t>not disproportionately large</a:t>
            </a:r>
          </a:p>
          <a:p>
            <a:pPr lvl="1"/>
            <a:r>
              <a:rPr lang="en-IE" sz="2000" dirty="0" smtClean="0"/>
              <a:t>Proposed PIA </a:t>
            </a:r>
            <a:r>
              <a:rPr lang="en-IE" sz="2000" b="1" dirty="0" smtClean="0"/>
              <a:t>fair and equitable to each class</a:t>
            </a:r>
            <a:r>
              <a:rPr lang="en-IE" sz="2000" dirty="0" smtClean="0"/>
              <a:t> of creditor that has not approved proposal</a:t>
            </a:r>
          </a:p>
          <a:p>
            <a:pPr lvl="1"/>
            <a:r>
              <a:rPr lang="en-IE" sz="2000" dirty="0" smtClean="0"/>
              <a:t>Proposed PIA </a:t>
            </a:r>
            <a:r>
              <a:rPr lang="en-IE" sz="2000" b="1" dirty="0" smtClean="0"/>
              <a:t>not unfairly prejudicial </a:t>
            </a:r>
            <a:r>
              <a:rPr lang="en-IE" sz="2000" dirty="0" smtClean="0"/>
              <a:t>to any interest party</a:t>
            </a:r>
          </a:p>
          <a:p>
            <a:pPr lvl="1"/>
            <a:r>
              <a:rPr lang="en-IE" sz="2000" dirty="0" smtClean="0"/>
              <a:t>Except in case of single creditor, that </a:t>
            </a:r>
            <a:r>
              <a:rPr lang="en-IE" sz="2000" b="1" dirty="0" smtClean="0"/>
              <a:t>at least one class of creditor has accepted </a:t>
            </a:r>
            <a:r>
              <a:rPr lang="en-IE" sz="2000" dirty="0" smtClean="0"/>
              <a:t>proposal by majority of over 50% of debt in that class.</a:t>
            </a:r>
          </a:p>
          <a:p>
            <a:pPr>
              <a:buNone/>
            </a:pPr>
            <a:endParaRPr lang="en-IE" dirty="0" smtClean="0"/>
          </a:p>
        </p:txBody>
      </p:sp>
      <p:sp>
        <p:nvSpPr>
          <p:cNvPr id="4" name="Date Placeholder 3"/>
          <p:cNvSpPr>
            <a:spLocks noGrp="1"/>
          </p:cNvSpPr>
          <p:nvPr>
            <p:ph type="dt" sz="half" idx="10"/>
          </p:nvPr>
        </p:nvSpPr>
        <p:spPr/>
        <p:txBody>
          <a:bodyPr/>
          <a:lstStyle/>
          <a:p>
            <a:pPr>
              <a:defRPr/>
            </a:pPr>
            <a:r>
              <a:rPr lang="en-US" smtClean="0"/>
              <a:t>30/05/2017</a:t>
            </a:r>
            <a:endParaRPr lang="en-IE" dirty="0"/>
          </a:p>
        </p:txBody>
      </p:sp>
    </p:spTree>
  </p:cSld>
  <p:clrMapOvr>
    <a:masterClrMapping/>
  </p:clrMapOvr>
</p:sld>
</file>

<file path=ppt/theme/theme1.xml><?xml version="1.0" encoding="utf-8"?>
<a:theme xmlns:a="http://schemas.openxmlformats.org/drawingml/2006/main" name="Final powerpoint template">
  <a:themeElements>
    <a:clrScheme name="ISI">
      <a:dk1>
        <a:srgbClr val="24185C"/>
      </a:dk1>
      <a:lt1>
        <a:srgbClr val="FFFFFF"/>
      </a:lt1>
      <a:dk2>
        <a:srgbClr val="F39200"/>
      </a:dk2>
      <a:lt2>
        <a:srgbClr val="808080"/>
      </a:lt2>
      <a:accent1>
        <a:srgbClr val="C1C2AE"/>
      </a:accent1>
      <a:accent2>
        <a:srgbClr val="24185C"/>
      </a:accent2>
      <a:accent3>
        <a:srgbClr val="FFFFFF"/>
      </a:accent3>
      <a:accent4>
        <a:srgbClr val="40225C"/>
      </a:accent4>
      <a:accent5>
        <a:srgbClr val="9A1832"/>
      </a:accent5>
      <a:accent6>
        <a:srgbClr val="24185C"/>
      </a:accent6>
      <a:hlink>
        <a:srgbClr val="808080"/>
      </a:hlink>
      <a:folHlink>
        <a:srgbClr val="29662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ISI_Presentation1">
  <a:themeElements>
    <a:clrScheme name="ISI">
      <a:dk1>
        <a:srgbClr val="24185C"/>
      </a:dk1>
      <a:lt1>
        <a:srgbClr val="FFFFFF"/>
      </a:lt1>
      <a:dk2>
        <a:srgbClr val="F39200"/>
      </a:dk2>
      <a:lt2>
        <a:srgbClr val="808080"/>
      </a:lt2>
      <a:accent1>
        <a:srgbClr val="C1C2AE"/>
      </a:accent1>
      <a:accent2>
        <a:srgbClr val="24185C"/>
      </a:accent2>
      <a:accent3>
        <a:srgbClr val="FFFFFF"/>
      </a:accent3>
      <a:accent4>
        <a:srgbClr val="40225C"/>
      </a:accent4>
      <a:accent5>
        <a:srgbClr val="9A1832"/>
      </a:accent5>
      <a:accent6>
        <a:srgbClr val="24185C"/>
      </a:accent6>
      <a:hlink>
        <a:srgbClr val="808080"/>
      </a:hlink>
      <a:folHlink>
        <a:srgbClr val="29662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Final powerpoint template</Template>
  <TotalTime>6869</TotalTime>
  <Words>3810</Words>
  <Application>Microsoft Office PowerPoint</Application>
  <PresentationFormat>A4 Paper (210x297 mm)</PresentationFormat>
  <Paragraphs>407</Paragraphs>
  <Slides>41</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41</vt:i4>
      </vt:variant>
    </vt:vector>
  </HeadingPairs>
  <TitlesOfParts>
    <vt:vector size="48" baseType="lpstr">
      <vt:lpstr>ＭＳ Ｐゴシック</vt:lpstr>
      <vt:lpstr>Arial</vt:lpstr>
      <vt:lpstr>Calibri</vt:lpstr>
      <vt:lpstr>Verdana</vt:lpstr>
      <vt:lpstr>Wingdings</vt:lpstr>
      <vt:lpstr>Final powerpoint template</vt:lpstr>
      <vt:lpstr>ISI_Presentation1</vt:lpstr>
      <vt:lpstr>Recent Legislative Amendments to Personal Insolvency Acts &amp; Court Review of Arrangements</vt:lpstr>
      <vt:lpstr>Personal Insolvency (Amendment) Act 2015</vt:lpstr>
      <vt:lpstr>Personal Insolvency (Amendment) Act 2015</vt:lpstr>
      <vt:lpstr>Court Review S115A</vt:lpstr>
      <vt:lpstr>Court Review S115a</vt:lpstr>
      <vt:lpstr>Court Review S115A</vt:lpstr>
      <vt:lpstr>Court Review S115a</vt:lpstr>
      <vt:lpstr>Court Review S115a</vt:lpstr>
      <vt:lpstr>Court Review S115a</vt:lpstr>
      <vt:lpstr>Court Review S115a</vt:lpstr>
      <vt:lpstr>Court Rules</vt:lpstr>
      <vt:lpstr>Court Rules</vt:lpstr>
      <vt:lpstr>S.115A Reviews</vt:lpstr>
      <vt:lpstr>S.115a reviews</vt:lpstr>
      <vt:lpstr>Creditor objections (s.120)</vt:lpstr>
      <vt:lpstr>S.115A Reviews –  Notable Decisions to date</vt:lpstr>
      <vt:lpstr>S115A Outcomes to date</vt:lpstr>
      <vt:lpstr>S115A Outcomes to date</vt:lpstr>
      <vt:lpstr>s115A outcomes to date</vt:lpstr>
      <vt:lpstr>s115A outcomes to date </vt:lpstr>
      <vt:lpstr>S115A Outcomes to date</vt:lpstr>
      <vt:lpstr>s115A Outcomes </vt:lpstr>
      <vt:lpstr>S115A Outcomes to date</vt:lpstr>
      <vt:lpstr>S115A Outcomes to date</vt:lpstr>
      <vt:lpstr>S115A Outcomes to date</vt:lpstr>
      <vt:lpstr>S115A Outcomes to date</vt:lpstr>
      <vt:lpstr>S115A Outcomes to date</vt:lpstr>
      <vt:lpstr>S115A Outcomes to date</vt:lpstr>
      <vt:lpstr>S115A Outcomes to date</vt:lpstr>
      <vt:lpstr>S115A Outcomes to date</vt:lpstr>
      <vt:lpstr>S115A Outcomes to date</vt:lpstr>
      <vt:lpstr>S115A Outcomes to date</vt:lpstr>
      <vt:lpstr>S115A Outcomes to date</vt:lpstr>
      <vt:lpstr>S.115A Reviews</vt:lpstr>
      <vt:lpstr>S.115A Reviews</vt:lpstr>
      <vt:lpstr>Summary review stats to 15 May 2017</vt:lpstr>
      <vt:lpstr>Summary review stats to 15 may 2017</vt:lpstr>
      <vt:lpstr>S.115A Reviews –  Notable Decisions to date</vt:lpstr>
      <vt:lpstr>S.115A Reviews</vt:lpstr>
      <vt:lpstr>s.115a reviews</vt:lpstr>
      <vt:lpstr>PowerPoint Presentation</vt:lpstr>
    </vt:vector>
  </TitlesOfParts>
  <Company>Department of Justice and Equality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Staff Briefing</dc:title>
  <dc:creator>quinnlx</dc:creator>
  <cp:lastModifiedBy>Kevin Kirwan</cp:lastModifiedBy>
  <cp:revision>365</cp:revision>
  <cp:lastPrinted>2017-05-22T10:19:12Z</cp:lastPrinted>
  <dcterms:created xsi:type="dcterms:W3CDTF">2015-05-26T15:17:51Z</dcterms:created>
  <dcterms:modified xsi:type="dcterms:W3CDTF">2017-05-29T10:19:54Z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W_IntOfficeMacros">
    <vt:lpwstr>Disabled</vt:lpwstr>
  </property>
  <property fmtid="{D5CDD505-2E9C-101B-9397-08002B2CF9AE}" pid="3" name="SW_CustomTitle">
    <vt:lpwstr/>
  </property>
</Properties>
</file>