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259" r:id="rId3"/>
    <p:sldId id="480" r:id="rId4"/>
    <p:sldId id="513" r:id="rId5"/>
    <p:sldId id="515" r:id="rId6"/>
    <p:sldId id="484" r:id="rId7"/>
    <p:sldId id="502" r:id="rId8"/>
    <p:sldId id="445" r:id="rId9"/>
    <p:sldId id="521" r:id="rId10"/>
    <p:sldId id="537" r:id="rId11"/>
    <p:sldId id="533" r:id="rId12"/>
    <p:sldId id="535" r:id="rId13"/>
    <p:sldId id="536" r:id="rId14"/>
    <p:sldId id="451" r:id="rId15"/>
    <p:sldId id="523" r:id="rId16"/>
    <p:sldId id="517" r:id="rId17"/>
    <p:sldId id="538" r:id="rId18"/>
    <p:sldId id="539" r:id="rId19"/>
    <p:sldId id="526" r:id="rId20"/>
    <p:sldId id="527" r:id="rId21"/>
    <p:sldId id="525" r:id="rId22"/>
    <p:sldId id="540" r:id="rId23"/>
    <p:sldId id="528" r:id="rId24"/>
    <p:sldId id="510" r:id="rId25"/>
    <p:sldId id="511" r:id="rId26"/>
    <p:sldId id="530" r:id="rId27"/>
    <p:sldId id="512" r:id="rId28"/>
    <p:sldId id="509" r:id="rId29"/>
    <p:sldId id="258"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marie O'Connor - MABS" initials="AO-M" lastIdx="20" clrIdx="0"/>
  <p:cmAuthor id="1" name="Carol Dunne" initials="CD" lastIdx="28" clrIdx="1"/>
  <p:cmAuthor id="2" name="Eimear O'Farrell" initials="EOF"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B9705"/>
    <a:srgbClr val="E9C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83126" autoAdjust="0"/>
  </p:normalViewPr>
  <p:slideViewPr>
    <p:cSldViewPr>
      <p:cViewPr varScale="1">
        <p:scale>
          <a:sx n="76" d="100"/>
          <a:sy n="76" d="100"/>
        </p:scale>
        <p:origin x="-11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60" cy="496332"/>
          </a:xfrm>
          <a:prstGeom prst="rect">
            <a:avLst/>
          </a:prstGeom>
        </p:spPr>
        <p:txBody>
          <a:bodyPr vert="horz" lIns="92093" tIns="46046" rIns="92093" bIns="46046" rtlCol="0"/>
          <a:lstStyle>
            <a:lvl1pPr algn="l">
              <a:defRPr sz="1200"/>
            </a:lvl1pPr>
          </a:lstStyle>
          <a:p>
            <a:endParaRPr lang="en-IE" dirty="0"/>
          </a:p>
        </p:txBody>
      </p:sp>
      <p:sp>
        <p:nvSpPr>
          <p:cNvPr id="3" name="Date Placeholder 2"/>
          <p:cNvSpPr>
            <a:spLocks noGrp="1"/>
          </p:cNvSpPr>
          <p:nvPr>
            <p:ph type="dt" sz="quarter" idx="1"/>
          </p:nvPr>
        </p:nvSpPr>
        <p:spPr>
          <a:xfrm>
            <a:off x="3850442" y="2"/>
            <a:ext cx="2945660" cy="496332"/>
          </a:xfrm>
          <a:prstGeom prst="rect">
            <a:avLst/>
          </a:prstGeom>
        </p:spPr>
        <p:txBody>
          <a:bodyPr vert="horz" lIns="92093" tIns="46046" rIns="92093" bIns="46046" rtlCol="0"/>
          <a:lstStyle>
            <a:lvl1pPr algn="r">
              <a:defRPr sz="1200"/>
            </a:lvl1pPr>
          </a:lstStyle>
          <a:p>
            <a:fld id="{AFB31982-0550-4A6E-AAFC-9E3BAD30B1F1}" type="datetimeFigureOut">
              <a:rPr lang="en-IE" smtClean="0"/>
              <a:pPr/>
              <a:t>29/05/2017</a:t>
            </a:fld>
            <a:endParaRPr lang="en-IE" dirty="0"/>
          </a:p>
        </p:txBody>
      </p:sp>
      <p:sp>
        <p:nvSpPr>
          <p:cNvPr id="4" name="Footer Placeholder 3"/>
          <p:cNvSpPr>
            <a:spLocks noGrp="1"/>
          </p:cNvSpPr>
          <p:nvPr>
            <p:ph type="ftr" sz="quarter" idx="2"/>
          </p:nvPr>
        </p:nvSpPr>
        <p:spPr>
          <a:xfrm>
            <a:off x="0" y="9428585"/>
            <a:ext cx="2945660" cy="496332"/>
          </a:xfrm>
          <a:prstGeom prst="rect">
            <a:avLst/>
          </a:prstGeom>
        </p:spPr>
        <p:txBody>
          <a:bodyPr vert="horz" lIns="92093" tIns="46046" rIns="92093" bIns="46046"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2" y="9428585"/>
            <a:ext cx="2945660" cy="496332"/>
          </a:xfrm>
          <a:prstGeom prst="rect">
            <a:avLst/>
          </a:prstGeom>
        </p:spPr>
        <p:txBody>
          <a:bodyPr vert="horz" lIns="92093" tIns="46046" rIns="92093" bIns="46046" rtlCol="0" anchor="b"/>
          <a:lstStyle>
            <a:lvl1pPr algn="r">
              <a:defRPr sz="1200"/>
            </a:lvl1pPr>
          </a:lstStyle>
          <a:p>
            <a:fld id="{004D7871-371C-4A5B-AD56-53FD4AE4E51F}" type="slidenum">
              <a:rPr lang="en-IE" smtClean="0"/>
              <a:pPr/>
              <a:t>‹#›</a:t>
            </a:fld>
            <a:endParaRPr lang="en-IE" dirty="0"/>
          </a:p>
        </p:txBody>
      </p:sp>
    </p:spTree>
    <p:extLst>
      <p:ext uri="{BB962C8B-B14F-4D97-AF65-F5344CB8AC3E}">
        <p14:creationId xmlns:p14="http://schemas.microsoft.com/office/powerpoint/2010/main" val="396675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60" cy="496332"/>
          </a:xfrm>
          <a:prstGeom prst="rect">
            <a:avLst/>
          </a:prstGeom>
        </p:spPr>
        <p:txBody>
          <a:bodyPr vert="horz" lIns="92093" tIns="46046" rIns="92093" bIns="46046" rtlCol="0"/>
          <a:lstStyle>
            <a:lvl1pPr algn="l">
              <a:defRPr sz="1200"/>
            </a:lvl1pPr>
          </a:lstStyle>
          <a:p>
            <a:endParaRPr lang="en-IE" dirty="0"/>
          </a:p>
        </p:txBody>
      </p:sp>
      <p:sp>
        <p:nvSpPr>
          <p:cNvPr id="3" name="Date Placeholder 2"/>
          <p:cNvSpPr>
            <a:spLocks noGrp="1"/>
          </p:cNvSpPr>
          <p:nvPr>
            <p:ph type="dt" idx="1"/>
          </p:nvPr>
        </p:nvSpPr>
        <p:spPr>
          <a:xfrm>
            <a:off x="3850442" y="2"/>
            <a:ext cx="2945660" cy="496332"/>
          </a:xfrm>
          <a:prstGeom prst="rect">
            <a:avLst/>
          </a:prstGeom>
        </p:spPr>
        <p:txBody>
          <a:bodyPr vert="horz" lIns="92093" tIns="46046" rIns="92093" bIns="46046" rtlCol="0"/>
          <a:lstStyle>
            <a:lvl1pPr algn="r">
              <a:defRPr sz="1200"/>
            </a:lvl1pPr>
          </a:lstStyle>
          <a:p>
            <a:fld id="{F7A170C4-855C-486E-9CF3-BD049A68D4DF}" type="datetimeFigureOut">
              <a:rPr lang="en-IE" smtClean="0"/>
              <a:pPr/>
              <a:t>29/05/2017</a:t>
            </a:fld>
            <a:endParaRPr lang="en-IE" dirty="0"/>
          </a:p>
        </p:txBody>
      </p:sp>
      <p:sp>
        <p:nvSpPr>
          <p:cNvPr id="4" name="Slide Image Placeholder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2093" tIns="46046" rIns="92093" bIns="46046" rtlCol="0" anchor="ctr"/>
          <a:lstStyle/>
          <a:p>
            <a:endParaRPr lang="en-IE"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2093" tIns="46046" rIns="92093" bIns="460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5"/>
            <a:ext cx="2945660" cy="496332"/>
          </a:xfrm>
          <a:prstGeom prst="rect">
            <a:avLst/>
          </a:prstGeom>
        </p:spPr>
        <p:txBody>
          <a:bodyPr vert="horz" lIns="92093" tIns="46046" rIns="92093" bIns="46046"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2" y="9428585"/>
            <a:ext cx="2945660" cy="496332"/>
          </a:xfrm>
          <a:prstGeom prst="rect">
            <a:avLst/>
          </a:prstGeom>
        </p:spPr>
        <p:txBody>
          <a:bodyPr vert="horz" lIns="92093" tIns="46046" rIns="92093" bIns="46046" rtlCol="0" anchor="b"/>
          <a:lstStyle>
            <a:lvl1pPr algn="r">
              <a:defRPr sz="1200"/>
            </a:lvl1pPr>
          </a:lstStyle>
          <a:p>
            <a:fld id="{9D96FC8D-854A-4CE5-9FB8-17F9A4D3CE85}" type="slidenum">
              <a:rPr lang="en-IE" smtClean="0"/>
              <a:pPr/>
              <a:t>‹#›</a:t>
            </a:fld>
            <a:endParaRPr lang="en-IE" dirty="0"/>
          </a:p>
        </p:txBody>
      </p:sp>
    </p:spTree>
    <p:extLst>
      <p:ext uri="{BB962C8B-B14F-4D97-AF65-F5344CB8AC3E}">
        <p14:creationId xmlns:p14="http://schemas.microsoft.com/office/powerpoint/2010/main" val="126283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AC36555-E367-4B55-B1B0-2B9AA9955B33}" type="slidenum">
              <a:rPr lang="en-US" smtClean="0"/>
              <a:pPr/>
              <a:t>1</a:t>
            </a:fld>
            <a:endParaRPr lang="en-US" dirty="0" smtClean="0"/>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9957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28</a:t>
            </a:fld>
            <a:endParaRPr lang="en-IE" dirty="0"/>
          </a:p>
        </p:txBody>
      </p:sp>
    </p:spTree>
    <p:extLst>
      <p:ext uri="{BB962C8B-B14F-4D97-AF65-F5344CB8AC3E}">
        <p14:creationId xmlns:p14="http://schemas.microsoft.com/office/powerpoint/2010/main" val="111440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2</a:t>
            </a:fld>
            <a:endParaRPr lang="en-IE" dirty="0"/>
          </a:p>
        </p:txBody>
      </p:sp>
    </p:spTree>
    <p:extLst>
      <p:ext uri="{BB962C8B-B14F-4D97-AF65-F5344CB8AC3E}">
        <p14:creationId xmlns:p14="http://schemas.microsoft.com/office/powerpoint/2010/main" val="295385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5</a:t>
            </a:fld>
            <a:endParaRPr lang="en-IE" dirty="0"/>
          </a:p>
        </p:txBody>
      </p:sp>
    </p:spTree>
    <p:extLst>
      <p:ext uri="{BB962C8B-B14F-4D97-AF65-F5344CB8AC3E}">
        <p14:creationId xmlns:p14="http://schemas.microsoft.com/office/powerpoint/2010/main" val="389641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6</a:t>
            </a:fld>
            <a:endParaRPr lang="en-IE" dirty="0"/>
          </a:p>
        </p:txBody>
      </p:sp>
    </p:spTree>
    <p:extLst>
      <p:ext uri="{BB962C8B-B14F-4D97-AF65-F5344CB8AC3E}">
        <p14:creationId xmlns:p14="http://schemas.microsoft.com/office/powerpoint/2010/main" val="401696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7</a:t>
            </a:fld>
            <a:endParaRPr lang="en-IE" dirty="0"/>
          </a:p>
        </p:txBody>
      </p:sp>
    </p:spTree>
    <p:extLst>
      <p:ext uri="{BB962C8B-B14F-4D97-AF65-F5344CB8AC3E}">
        <p14:creationId xmlns:p14="http://schemas.microsoft.com/office/powerpoint/2010/main" val="203373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8</a:t>
            </a:fld>
            <a:endParaRPr lang="en-IE" dirty="0"/>
          </a:p>
        </p:txBody>
      </p:sp>
    </p:spTree>
    <p:extLst>
      <p:ext uri="{BB962C8B-B14F-4D97-AF65-F5344CB8AC3E}">
        <p14:creationId xmlns:p14="http://schemas.microsoft.com/office/powerpoint/2010/main" val="86312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Court</a:t>
            </a:r>
            <a:r>
              <a:rPr lang="en-IE" baseline="0" dirty="0" smtClean="0"/>
              <a:t> Mentor and DMA are separate roles.  </a:t>
            </a:r>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13</a:t>
            </a:fld>
            <a:endParaRPr lang="en-IE" dirty="0"/>
          </a:p>
        </p:txBody>
      </p:sp>
    </p:spTree>
    <p:extLst>
      <p:ext uri="{BB962C8B-B14F-4D97-AF65-F5344CB8AC3E}">
        <p14:creationId xmlns:p14="http://schemas.microsoft.com/office/powerpoint/2010/main" val="171391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15</a:t>
            </a:fld>
            <a:endParaRPr lang="en-IE" dirty="0"/>
          </a:p>
        </p:txBody>
      </p:sp>
    </p:spTree>
    <p:extLst>
      <p:ext uri="{BB962C8B-B14F-4D97-AF65-F5344CB8AC3E}">
        <p14:creationId xmlns:p14="http://schemas.microsoft.com/office/powerpoint/2010/main" val="252771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D96FC8D-854A-4CE5-9FB8-17F9A4D3CE85}" type="slidenum">
              <a:rPr lang="en-IE" smtClean="0"/>
              <a:pPr/>
              <a:t>23</a:t>
            </a:fld>
            <a:endParaRPr lang="en-IE" dirty="0"/>
          </a:p>
        </p:txBody>
      </p:sp>
    </p:spTree>
    <p:extLst>
      <p:ext uri="{BB962C8B-B14F-4D97-AF65-F5344CB8AC3E}">
        <p14:creationId xmlns:p14="http://schemas.microsoft.com/office/powerpoint/2010/main" val="4217346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0" y="3048000"/>
            <a:ext cx="5791200" cy="1143000"/>
          </a:xfrm>
        </p:spPr>
        <p:txBody>
          <a:bodyPr/>
          <a:lstStyle>
            <a:lvl1pPr>
              <a:defRPr>
                <a:solidFill>
                  <a:srgbClr val="BFD730"/>
                </a:solidFill>
              </a:defRPr>
            </a:lvl1pPr>
          </a:lstStyle>
          <a:p>
            <a:r>
              <a:rPr lang="en-US" smtClean="0"/>
              <a:t>Click to edit Master title style</a:t>
            </a:r>
            <a:endParaRPr lang="en-IE"/>
          </a:p>
        </p:txBody>
      </p:sp>
      <p:sp>
        <p:nvSpPr>
          <p:cNvPr id="7171" name="Rectangle 3"/>
          <p:cNvSpPr>
            <a:spLocks noGrp="1" noChangeArrowheads="1"/>
          </p:cNvSpPr>
          <p:nvPr>
            <p:ph type="subTitle" idx="1"/>
          </p:nvPr>
        </p:nvSpPr>
        <p:spPr>
          <a:xfrm>
            <a:off x="838200" y="4724400"/>
            <a:ext cx="5715000" cy="1752600"/>
          </a:xfrm>
        </p:spPr>
        <p:txBody>
          <a:bodyPr/>
          <a:lstStyle>
            <a:lvl1pPr marL="0" indent="0">
              <a:buFont typeface="Times" pitchFamily="1" charset="0"/>
              <a:buNone/>
              <a:defRPr b="1">
                <a:solidFill>
                  <a:schemeClr val="bg1"/>
                </a:solidFill>
              </a:defRPr>
            </a:lvl1pPr>
          </a:lstStyle>
          <a:p>
            <a:r>
              <a:rPr lang="en-US" smtClean="0"/>
              <a:t>Click to edit Master subtitle style</a:t>
            </a: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762000" y="1484784"/>
            <a:ext cx="77724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5626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3048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49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09107"/>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7089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7620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244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64497"/>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766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a:p>
        </p:txBody>
      </p:sp>
      <p:sp>
        <p:nvSpPr>
          <p:cNvPr id="4" name="Text Placeholder 3"/>
          <p:cNvSpPr>
            <a:spLocks noGrp="1"/>
          </p:cNvSpPr>
          <p:nvPr>
            <p:ph type="body" sz="half" idx="2"/>
          </p:nvPr>
        </p:nvSpPr>
        <p:spPr>
          <a:xfrm>
            <a:off x="1792288" y="5231235"/>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3F499F"/>
          </a:solidFill>
          <a:latin typeface="+mj-lt"/>
          <a:ea typeface="+mj-ea"/>
          <a:cs typeface="ＭＳ Ｐゴシック"/>
        </a:defRPr>
      </a:lvl1pPr>
      <a:lvl2pPr algn="l" rtl="0" eaLnBrk="1" fontAlgn="base" hangingPunct="1">
        <a:spcBef>
          <a:spcPct val="0"/>
        </a:spcBef>
        <a:spcAft>
          <a:spcPct val="0"/>
        </a:spcAft>
        <a:defRPr sz="3200" b="1">
          <a:solidFill>
            <a:srgbClr val="3F499F"/>
          </a:solidFill>
          <a:latin typeface="Arial" charset="0"/>
          <a:ea typeface="ＭＳ Ｐゴシック" pitchFamily="1" charset="-128"/>
          <a:cs typeface="ＭＳ Ｐゴシック"/>
        </a:defRPr>
      </a:lvl2pPr>
      <a:lvl3pPr algn="l" rtl="0" eaLnBrk="1" fontAlgn="base" hangingPunct="1">
        <a:spcBef>
          <a:spcPct val="0"/>
        </a:spcBef>
        <a:spcAft>
          <a:spcPct val="0"/>
        </a:spcAft>
        <a:defRPr sz="3200" b="1">
          <a:solidFill>
            <a:srgbClr val="3F499F"/>
          </a:solidFill>
          <a:latin typeface="Arial" charset="0"/>
          <a:ea typeface="ＭＳ Ｐゴシック" pitchFamily="1" charset="-128"/>
          <a:cs typeface="ＭＳ Ｐゴシック"/>
        </a:defRPr>
      </a:lvl3pPr>
      <a:lvl4pPr algn="l" rtl="0" eaLnBrk="1" fontAlgn="base" hangingPunct="1">
        <a:spcBef>
          <a:spcPct val="0"/>
        </a:spcBef>
        <a:spcAft>
          <a:spcPct val="0"/>
        </a:spcAft>
        <a:defRPr sz="3200" b="1">
          <a:solidFill>
            <a:srgbClr val="3F499F"/>
          </a:solidFill>
          <a:latin typeface="Arial" charset="0"/>
          <a:ea typeface="ＭＳ Ｐゴシック" pitchFamily="1" charset="-128"/>
          <a:cs typeface="ＭＳ Ｐゴシック"/>
        </a:defRPr>
      </a:lvl4pPr>
      <a:lvl5pPr algn="l" rtl="0" eaLnBrk="1" fontAlgn="base" hangingPunct="1">
        <a:spcBef>
          <a:spcPct val="0"/>
        </a:spcBef>
        <a:spcAft>
          <a:spcPct val="0"/>
        </a:spcAft>
        <a:defRPr sz="3200" b="1">
          <a:solidFill>
            <a:srgbClr val="3F499F"/>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3F499F"/>
          </a:solidFill>
          <a:latin typeface="Arial" charset="0"/>
          <a:ea typeface="ＭＳ Ｐゴシック" pitchFamily="1" charset="-128"/>
        </a:defRPr>
      </a:lvl6pPr>
      <a:lvl7pPr marL="914400" algn="l" rtl="0" eaLnBrk="1" fontAlgn="base" hangingPunct="1">
        <a:spcBef>
          <a:spcPct val="0"/>
        </a:spcBef>
        <a:spcAft>
          <a:spcPct val="0"/>
        </a:spcAft>
        <a:defRPr sz="3200" b="1">
          <a:solidFill>
            <a:srgbClr val="3F499F"/>
          </a:solidFill>
          <a:latin typeface="Arial" charset="0"/>
          <a:ea typeface="ＭＳ Ｐゴシック" pitchFamily="1" charset="-128"/>
        </a:defRPr>
      </a:lvl7pPr>
      <a:lvl8pPr marL="1371600" algn="l" rtl="0" eaLnBrk="1" fontAlgn="base" hangingPunct="1">
        <a:spcBef>
          <a:spcPct val="0"/>
        </a:spcBef>
        <a:spcAft>
          <a:spcPct val="0"/>
        </a:spcAft>
        <a:defRPr sz="3200" b="1">
          <a:solidFill>
            <a:srgbClr val="3F499F"/>
          </a:solidFill>
          <a:latin typeface="Arial" charset="0"/>
          <a:ea typeface="ＭＳ Ｐゴシック" pitchFamily="1" charset="-128"/>
        </a:defRPr>
      </a:lvl8pPr>
      <a:lvl9pPr marL="1828800" algn="l" rtl="0" eaLnBrk="1" fontAlgn="base" hangingPunct="1">
        <a:spcBef>
          <a:spcPct val="0"/>
        </a:spcBef>
        <a:spcAft>
          <a:spcPct val="0"/>
        </a:spcAft>
        <a:defRPr sz="3200" b="1">
          <a:solidFill>
            <a:srgbClr val="3F499F"/>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rgbClr val="D31464"/>
        </a:buClr>
        <a:buFont typeface="Times"/>
        <a:buChar char="•"/>
        <a:defRPr>
          <a:solidFill>
            <a:schemeClr val="tx1"/>
          </a:solidFill>
          <a:latin typeface="+mn-lt"/>
          <a:ea typeface="+mn-ea"/>
          <a:cs typeface="ＭＳ Ｐゴシック"/>
        </a:defRPr>
      </a:lvl1pPr>
      <a:lvl2pPr marL="742950" indent="-285750" algn="l" rtl="0" eaLnBrk="1" fontAlgn="base" hangingPunct="1">
        <a:spcBef>
          <a:spcPct val="20000"/>
        </a:spcBef>
        <a:spcAft>
          <a:spcPct val="0"/>
        </a:spcAft>
        <a:buClr>
          <a:srgbClr val="D31464"/>
        </a:buClr>
        <a:buFont typeface="Times"/>
        <a:buChar char="•"/>
        <a:defRPr>
          <a:solidFill>
            <a:schemeClr val="tx1"/>
          </a:solidFill>
          <a:latin typeface="+mn-lt"/>
          <a:ea typeface="+mn-ea"/>
          <a:cs typeface="ＭＳ Ｐゴシック"/>
        </a:defRPr>
      </a:lvl2pPr>
      <a:lvl3pPr marL="1143000" indent="-228600" algn="l" rtl="0" eaLnBrk="1" fontAlgn="base" hangingPunct="1">
        <a:spcBef>
          <a:spcPct val="20000"/>
        </a:spcBef>
        <a:spcAft>
          <a:spcPct val="0"/>
        </a:spcAft>
        <a:buClr>
          <a:srgbClr val="D31464"/>
        </a:buClr>
        <a:buFont typeface="Times"/>
        <a:buChar char="•"/>
        <a:defRPr>
          <a:solidFill>
            <a:schemeClr val="tx1"/>
          </a:solidFill>
          <a:latin typeface="+mn-lt"/>
          <a:ea typeface="+mn-ea"/>
          <a:cs typeface="ＭＳ Ｐゴシック"/>
        </a:defRPr>
      </a:lvl3pPr>
      <a:lvl4pPr marL="1600200" indent="-228600" algn="l" rtl="0" eaLnBrk="1" fontAlgn="base" hangingPunct="1">
        <a:spcBef>
          <a:spcPct val="20000"/>
        </a:spcBef>
        <a:spcAft>
          <a:spcPct val="0"/>
        </a:spcAft>
        <a:buClr>
          <a:srgbClr val="D31464"/>
        </a:buClr>
        <a:buFont typeface="Times"/>
        <a:buChar char="•"/>
        <a:defRPr>
          <a:solidFill>
            <a:schemeClr val="tx1"/>
          </a:solidFill>
          <a:latin typeface="+mn-lt"/>
          <a:ea typeface="+mn-ea"/>
          <a:cs typeface="ＭＳ Ｐゴシック"/>
        </a:defRPr>
      </a:lvl4pPr>
      <a:lvl5pPr marL="2057400" indent="-228600" algn="l" rtl="0" eaLnBrk="1" fontAlgn="base" hangingPunct="1">
        <a:spcBef>
          <a:spcPct val="20000"/>
        </a:spcBef>
        <a:spcAft>
          <a:spcPct val="0"/>
        </a:spcAft>
        <a:buClr>
          <a:srgbClr val="D31464"/>
        </a:buClr>
        <a:buFont typeface="Times"/>
        <a:buChar char="•"/>
        <a:defRPr>
          <a:solidFill>
            <a:schemeClr val="tx1"/>
          </a:solidFill>
          <a:latin typeface="+mn-lt"/>
          <a:ea typeface="+mn-ea"/>
          <a:cs typeface="ＭＳ Ｐゴシック"/>
        </a:defRPr>
      </a:lvl5pPr>
      <a:lvl6pPr marL="2514600" indent="-228600" algn="l" rtl="0" eaLnBrk="1" fontAlgn="base" hangingPunct="1">
        <a:spcBef>
          <a:spcPct val="20000"/>
        </a:spcBef>
        <a:spcAft>
          <a:spcPct val="0"/>
        </a:spcAft>
        <a:buClr>
          <a:srgbClr val="D31464"/>
        </a:buClr>
        <a:buFont typeface="Times" pitchFamily="1" charset="0"/>
        <a:buChar char="•"/>
        <a:defRPr>
          <a:solidFill>
            <a:schemeClr val="tx1"/>
          </a:solidFill>
          <a:latin typeface="+mn-lt"/>
          <a:ea typeface="+mn-ea"/>
        </a:defRPr>
      </a:lvl6pPr>
      <a:lvl7pPr marL="2971800" indent="-228600" algn="l" rtl="0" eaLnBrk="1" fontAlgn="base" hangingPunct="1">
        <a:spcBef>
          <a:spcPct val="20000"/>
        </a:spcBef>
        <a:spcAft>
          <a:spcPct val="0"/>
        </a:spcAft>
        <a:buClr>
          <a:srgbClr val="D31464"/>
        </a:buClr>
        <a:buFont typeface="Times" pitchFamily="1" charset="0"/>
        <a:buChar char="•"/>
        <a:defRPr>
          <a:solidFill>
            <a:schemeClr val="tx1"/>
          </a:solidFill>
          <a:latin typeface="+mn-lt"/>
          <a:ea typeface="+mn-ea"/>
        </a:defRPr>
      </a:lvl7pPr>
      <a:lvl8pPr marL="3429000" indent="-228600" algn="l" rtl="0" eaLnBrk="1" fontAlgn="base" hangingPunct="1">
        <a:spcBef>
          <a:spcPct val="20000"/>
        </a:spcBef>
        <a:spcAft>
          <a:spcPct val="0"/>
        </a:spcAft>
        <a:buClr>
          <a:srgbClr val="D31464"/>
        </a:buClr>
        <a:buFont typeface="Times" pitchFamily="1" charset="0"/>
        <a:buChar char="•"/>
        <a:defRPr>
          <a:solidFill>
            <a:schemeClr val="tx1"/>
          </a:solidFill>
          <a:latin typeface="+mn-lt"/>
          <a:ea typeface="+mn-ea"/>
        </a:defRPr>
      </a:lvl8pPr>
      <a:lvl9pPr marL="3886200" indent="-228600" algn="l" rtl="0" eaLnBrk="1" fontAlgn="base" hangingPunct="1">
        <a:spcBef>
          <a:spcPct val="20000"/>
        </a:spcBef>
        <a:spcAft>
          <a:spcPct val="0"/>
        </a:spcAft>
        <a:buClr>
          <a:srgbClr val="D31464"/>
        </a:buClr>
        <a:buFont typeface="Times" pitchFamily="1"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90662"/>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996952"/>
            <a:ext cx="5791200" cy="1800274"/>
          </a:xfrm>
        </p:spPr>
        <p:txBody>
          <a:bodyPr/>
          <a:lstStyle/>
          <a:p>
            <a:r>
              <a:rPr lang="en-IE" dirty="0" smtClean="0"/>
              <a:t/>
            </a:r>
            <a:br>
              <a:rPr lang="en-IE" dirty="0" smtClean="0"/>
            </a:br>
            <a:r>
              <a:rPr lang="en-IE" dirty="0" smtClean="0"/>
              <a:t> </a:t>
            </a:r>
            <a:br>
              <a:rPr lang="en-IE" dirty="0" smtClean="0"/>
            </a:br>
            <a:r>
              <a:rPr lang="en-IE" dirty="0" smtClean="0"/>
              <a:t/>
            </a:r>
            <a:br>
              <a:rPr lang="en-IE" dirty="0" smtClean="0"/>
            </a:br>
            <a:r>
              <a:rPr lang="en-IE" dirty="0" smtClean="0"/>
              <a:t/>
            </a:r>
            <a:br>
              <a:rPr lang="en-IE" dirty="0" smtClean="0"/>
            </a:br>
            <a:r>
              <a:rPr lang="en-IE" dirty="0" smtClean="0">
                <a:latin typeface="Tahoma" pitchFamily="34" charset="0"/>
                <a:cs typeface="Tahoma" pitchFamily="34" charset="0"/>
              </a:rPr>
              <a:t/>
            </a:r>
            <a:br>
              <a:rPr lang="en-IE" dirty="0" smtClean="0">
                <a:latin typeface="Tahoma" pitchFamily="34" charset="0"/>
                <a:cs typeface="Tahoma" pitchFamily="34" charset="0"/>
              </a:rPr>
            </a:br>
            <a:endParaRPr lang="en-US" sz="2000" dirty="0" smtClean="0">
              <a:latin typeface="Tahoma" pitchFamily="34" charset="0"/>
              <a:cs typeface="Tahoma" pitchFamily="34" charset="0"/>
            </a:endParaRPr>
          </a:p>
        </p:txBody>
      </p:sp>
      <p:sp>
        <p:nvSpPr>
          <p:cNvPr id="3075" name="Rectangle 3"/>
          <p:cNvSpPr>
            <a:spLocks noGrp="1" noChangeArrowheads="1"/>
          </p:cNvSpPr>
          <p:nvPr>
            <p:ph type="subTitle" idx="1"/>
          </p:nvPr>
        </p:nvSpPr>
        <p:spPr>
          <a:xfrm>
            <a:off x="611560" y="2996952"/>
            <a:ext cx="6448425" cy="2493963"/>
          </a:xfrm>
        </p:spPr>
        <p:txBody>
          <a:bodyPr/>
          <a:lstStyle/>
          <a:p>
            <a:pPr>
              <a:lnSpc>
                <a:spcPct val="80000"/>
              </a:lnSpc>
            </a:pPr>
            <a:endParaRPr lang="en-IE" sz="1400" b="0" dirty="0" smtClean="0">
              <a:latin typeface="Calibri" pitchFamily="34" charset="0"/>
            </a:endParaRPr>
          </a:p>
          <a:p>
            <a:pPr algn="ctr">
              <a:lnSpc>
                <a:spcPct val="80000"/>
              </a:lnSpc>
            </a:pPr>
            <a:r>
              <a:rPr lang="en-IE" sz="2600" dirty="0" smtClean="0">
                <a:latin typeface="Calibri" pitchFamily="34" charset="0"/>
              </a:rPr>
              <a:t>Dedicated Mortgage Arrears (DMA) MABS</a:t>
            </a:r>
          </a:p>
          <a:p>
            <a:pPr algn="ctr">
              <a:lnSpc>
                <a:spcPct val="80000"/>
              </a:lnSpc>
            </a:pPr>
            <a:endParaRPr lang="en-IE" sz="2600" dirty="0" smtClean="0">
              <a:latin typeface="Calibri" pitchFamily="34" charset="0"/>
            </a:endParaRPr>
          </a:p>
          <a:p>
            <a:pPr algn="ctr">
              <a:lnSpc>
                <a:spcPct val="80000"/>
              </a:lnSpc>
            </a:pPr>
            <a:r>
              <a:rPr lang="en-IE" dirty="0" smtClean="0">
                <a:latin typeface="Calibri" pitchFamily="34" charset="0"/>
              </a:rPr>
              <a:t>Annmarie O’Connor - Business Manager, MABS National Development  Limited </a:t>
            </a:r>
          </a:p>
          <a:p>
            <a:pPr algn="ctr">
              <a:lnSpc>
                <a:spcPct val="80000"/>
              </a:lnSpc>
            </a:pPr>
            <a:endParaRPr lang="en-IE" dirty="0" smtClean="0">
              <a:latin typeface="Calibri" pitchFamily="34" charset="0"/>
            </a:endParaRPr>
          </a:p>
          <a:p>
            <a:pPr algn="ctr">
              <a:lnSpc>
                <a:spcPct val="80000"/>
              </a:lnSpc>
            </a:pPr>
            <a:r>
              <a:rPr lang="en-IE" dirty="0" smtClean="0">
                <a:latin typeface="Calibri" pitchFamily="34" charset="0"/>
              </a:rPr>
              <a:t>Ciara Cullen – Relief Dedicated Mortgage Arrears Adviser, MABS National Development</a:t>
            </a:r>
          </a:p>
          <a:p>
            <a:pPr algn="ctr">
              <a:lnSpc>
                <a:spcPct val="80000"/>
              </a:lnSpc>
            </a:pPr>
            <a:endParaRPr lang="en-IE" sz="1400" dirty="0">
              <a:latin typeface="Calibri" pitchFamily="34" charset="0"/>
            </a:endParaRPr>
          </a:p>
          <a:p>
            <a:pPr algn="ctr">
              <a:lnSpc>
                <a:spcPct val="80000"/>
              </a:lnSpc>
            </a:pPr>
            <a:r>
              <a:rPr lang="en-IE" dirty="0" smtClean="0">
                <a:latin typeface="Calibri" pitchFamily="34" charset="0"/>
              </a:rPr>
              <a:t>30</a:t>
            </a:r>
            <a:r>
              <a:rPr lang="en-IE" baseline="30000" dirty="0" smtClean="0">
                <a:latin typeface="Calibri" pitchFamily="34" charset="0"/>
              </a:rPr>
              <a:t>th</a:t>
            </a:r>
            <a:r>
              <a:rPr lang="en-IE" dirty="0" smtClean="0">
                <a:latin typeface="Calibri" pitchFamily="34" charset="0"/>
              </a:rPr>
              <a:t> May 2017</a:t>
            </a:r>
          </a:p>
          <a:p>
            <a:pPr>
              <a:lnSpc>
                <a:spcPct val="80000"/>
              </a:lnSpc>
            </a:pPr>
            <a:endParaRPr lang="en-IE" sz="1400" dirty="0">
              <a:latin typeface="Calibri" pitchFamily="34" charset="0"/>
            </a:endParaRPr>
          </a:p>
          <a:p>
            <a:pPr>
              <a:lnSpc>
                <a:spcPct val="80000"/>
              </a:lnSpc>
            </a:pPr>
            <a:endParaRPr lang="en-IE" sz="1400" dirty="0" smtClean="0">
              <a:latin typeface="Calibri" pitchFamily="34" charset="0"/>
            </a:endParaRPr>
          </a:p>
          <a:p>
            <a:pPr>
              <a:lnSpc>
                <a:spcPct val="80000"/>
              </a:lnSpc>
            </a:pPr>
            <a:endParaRPr lang="en-IE" sz="1400" dirty="0">
              <a:latin typeface="Calibri" pitchFamily="34" charset="0"/>
            </a:endParaRPr>
          </a:p>
          <a:p>
            <a:pPr>
              <a:lnSpc>
                <a:spcPct val="80000"/>
              </a:lnSpc>
            </a:pPr>
            <a:endParaRPr lang="en-IE" sz="1400" dirty="0" smtClean="0">
              <a:latin typeface="Calibri" pitchFamily="34" charset="0"/>
            </a:endParaRPr>
          </a:p>
          <a:p>
            <a:pPr>
              <a:lnSpc>
                <a:spcPct val="80000"/>
              </a:lnSpc>
            </a:pPr>
            <a:endParaRPr lang="en-IE" sz="1400" dirty="0">
              <a:latin typeface="Calibri" pitchFamily="34" charset="0"/>
            </a:endParaRPr>
          </a:p>
          <a:p>
            <a:pPr>
              <a:lnSpc>
                <a:spcPct val="80000"/>
              </a:lnSpc>
            </a:pPr>
            <a:endParaRPr lang="en-IE" sz="1400" dirty="0" smtClean="0">
              <a:latin typeface="Calibri" pitchFamily="34" charset="0"/>
            </a:endParaRPr>
          </a:p>
          <a:p>
            <a:pPr>
              <a:lnSpc>
                <a:spcPct val="80000"/>
              </a:lnSpc>
            </a:pPr>
            <a:endParaRPr lang="en-IE" sz="1400" dirty="0">
              <a:latin typeface="Calibri" pitchFamily="34" charset="0"/>
            </a:endParaRPr>
          </a:p>
          <a:p>
            <a:pPr>
              <a:lnSpc>
                <a:spcPct val="80000"/>
              </a:lnSpc>
            </a:pPr>
            <a:endParaRPr lang="en-IE" sz="1400" dirty="0" smtClean="0">
              <a:latin typeface="Calibri" pitchFamily="34" charset="0"/>
            </a:endParaRPr>
          </a:p>
          <a:p>
            <a:pPr>
              <a:lnSpc>
                <a:spcPct val="80000"/>
              </a:lnSpc>
            </a:pPr>
            <a:endParaRPr lang="en-IE" sz="1400" dirty="0">
              <a:latin typeface="Calibri" pitchFamily="34" charset="0"/>
            </a:endParaRPr>
          </a:p>
          <a:p>
            <a:pPr>
              <a:lnSpc>
                <a:spcPct val="80000"/>
              </a:lnSpc>
            </a:pPr>
            <a:endParaRPr lang="en-IE" sz="1400" dirty="0" smtClean="0">
              <a:latin typeface="Calibri" pitchFamily="34" charset="0"/>
            </a:endParaRPr>
          </a:p>
          <a:p>
            <a:pPr>
              <a:lnSpc>
                <a:spcPct val="80000"/>
              </a:lnSpc>
            </a:pPr>
            <a:r>
              <a:rPr lang="en-IE" sz="1400" dirty="0" smtClean="0">
                <a:latin typeface="Calibri" pitchFamily="34" charset="0"/>
              </a:rPr>
              <a:t>© MABS National Development Limited</a:t>
            </a:r>
          </a:p>
          <a:p>
            <a:pPr>
              <a:lnSpc>
                <a:spcPct val="80000"/>
              </a:lnSpc>
            </a:pPr>
            <a:endParaRPr lang="en-IE" sz="1400" dirty="0" smtClean="0">
              <a:latin typeface="Calibri" pitchFamily="34" charset="0"/>
            </a:endParaRPr>
          </a:p>
          <a:p>
            <a:pPr eaLnBrk="1" hangingPunct="1">
              <a:lnSpc>
                <a:spcPct val="80000"/>
              </a:lnSpc>
            </a:pPr>
            <a:endParaRPr lang="en-IE" sz="800" dirty="0" smtClean="0">
              <a:latin typeface="Calibri" pitchFamily="34" charset="0"/>
            </a:endParaRPr>
          </a:p>
        </p:txBody>
      </p:sp>
      <p:pic>
        <p:nvPicPr>
          <p:cNvPr id="1026" name="Picture 2" descr="W:\LOGOS\Logos\CIB F&amp;S Logo 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460" y="476672"/>
            <a:ext cx="1584176" cy="523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DMA Caseload By Age Category  </a:t>
            </a:r>
            <a:endParaRPr lang="en-IE" dirty="0"/>
          </a:p>
        </p:txBody>
      </p:sp>
      <p:sp>
        <p:nvSpPr>
          <p:cNvPr id="3" name="Content Placeholder 2"/>
          <p:cNvSpPr>
            <a:spLocks noGrp="1"/>
          </p:cNvSpPr>
          <p:nvPr>
            <p:ph idx="1"/>
          </p:nvPr>
        </p:nvSpPr>
        <p:spPr>
          <a:xfrm>
            <a:off x="762000" y="1268760"/>
            <a:ext cx="7772400" cy="4598640"/>
          </a:xfrm>
        </p:spPr>
        <p:txBody>
          <a:bodyPr/>
          <a:lstStyle/>
          <a:p>
            <a:pPr marL="0" indent="0">
              <a:buNone/>
            </a:pPr>
            <a:r>
              <a:rPr lang="en-IE" i="1" dirty="0" smtClean="0"/>
              <a:t> </a:t>
            </a:r>
            <a:endParaRPr lang="en-IE" i="1" dirty="0"/>
          </a:p>
        </p:txBody>
      </p:sp>
      <p:sp>
        <p:nvSpPr>
          <p:cNvPr id="5" name="Rectangle 4"/>
          <p:cNvSpPr/>
          <p:nvPr/>
        </p:nvSpPr>
        <p:spPr>
          <a:xfrm>
            <a:off x="6300192" y="1484784"/>
            <a:ext cx="2441997" cy="3416320"/>
          </a:xfrm>
          <a:prstGeom prst="rect">
            <a:avLst/>
          </a:prstGeom>
          <a:ln>
            <a:solidFill>
              <a:srgbClr val="333399"/>
            </a:solidFill>
          </a:ln>
        </p:spPr>
        <p:txBody>
          <a:bodyPr wrap="square">
            <a:spAutoFit/>
          </a:bodyPr>
          <a:lstStyle/>
          <a:p>
            <a:r>
              <a:rPr lang="en-IE" dirty="0"/>
              <a:t>72% of </a:t>
            </a:r>
            <a:r>
              <a:rPr lang="en-IE" dirty="0" smtClean="0"/>
              <a:t>DMA </a:t>
            </a:r>
            <a:r>
              <a:rPr lang="en-IE" dirty="0"/>
              <a:t>clients are aged 41+</a:t>
            </a:r>
          </a:p>
          <a:p>
            <a:r>
              <a:rPr lang="en-IE" dirty="0"/>
              <a:t>Age is a significant factor </a:t>
            </a:r>
            <a:r>
              <a:rPr lang="en-IE" dirty="0" smtClean="0"/>
              <a:t>:</a:t>
            </a:r>
            <a:endParaRPr lang="en-IE" dirty="0"/>
          </a:p>
          <a:p>
            <a:pPr marL="285750" indent="-285750">
              <a:buFont typeface="Arial" panose="020B0604020202020204" pitchFamily="34" charset="0"/>
              <a:buChar char="•"/>
            </a:pPr>
            <a:r>
              <a:rPr lang="en-IE" dirty="0"/>
              <a:t>When seeking term extensions</a:t>
            </a:r>
          </a:p>
          <a:p>
            <a:pPr marL="285750" indent="-285750">
              <a:buFont typeface="Arial" panose="020B0604020202020204" pitchFamily="34" charset="0"/>
              <a:buChar char="•"/>
            </a:pPr>
            <a:r>
              <a:rPr lang="en-IE" dirty="0"/>
              <a:t>In addressing arrears within contractual term</a:t>
            </a:r>
          </a:p>
          <a:p>
            <a:pPr marL="285750" indent="-285750">
              <a:buFont typeface="Arial" panose="020B0604020202020204" pitchFamily="34" charset="0"/>
              <a:buChar char="•"/>
            </a:pPr>
            <a:r>
              <a:rPr lang="en-IE" dirty="0"/>
              <a:t>When considering long term income prospects</a:t>
            </a:r>
          </a:p>
        </p:txBody>
      </p:sp>
      <p:pic>
        <p:nvPicPr>
          <p:cNvPr id="4" name="Picture 3"/>
          <p:cNvPicPr>
            <a:picLocks noChangeAspect="1"/>
          </p:cNvPicPr>
          <p:nvPr/>
        </p:nvPicPr>
        <p:blipFill>
          <a:blip r:embed="rId2"/>
          <a:stretch>
            <a:fillRect/>
          </a:stretch>
        </p:blipFill>
        <p:spPr>
          <a:xfrm>
            <a:off x="375320" y="1294331"/>
            <a:ext cx="5695950" cy="3502821"/>
          </a:xfrm>
          <a:prstGeom prst="rect">
            <a:avLst/>
          </a:prstGeom>
        </p:spPr>
      </p:pic>
    </p:spTree>
    <p:extLst>
      <p:ext uri="{BB962C8B-B14F-4D97-AF65-F5344CB8AC3E}">
        <p14:creationId xmlns:p14="http://schemas.microsoft.com/office/powerpoint/2010/main" val="90709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DMA Caseload – Family Status </a:t>
            </a:r>
            <a:endParaRPr lang="en-IE" dirty="0"/>
          </a:p>
        </p:txBody>
      </p:sp>
      <p:sp>
        <p:nvSpPr>
          <p:cNvPr id="3" name="Content Placeholder 2"/>
          <p:cNvSpPr>
            <a:spLocks noGrp="1"/>
          </p:cNvSpPr>
          <p:nvPr>
            <p:ph idx="1"/>
          </p:nvPr>
        </p:nvSpPr>
        <p:spPr>
          <a:xfrm>
            <a:off x="762000" y="1340768"/>
            <a:ext cx="7772400" cy="4526632"/>
          </a:xfrm>
        </p:spPr>
        <p:txBody>
          <a:bodyPr/>
          <a:lstStyle/>
          <a:p>
            <a:r>
              <a:rPr lang="en-IE" sz="2000" dirty="0"/>
              <a:t>Married People represent 49.7% of DMA cases (Census 2011 47.4%)</a:t>
            </a:r>
          </a:p>
          <a:p>
            <a:r>
              <a:rPr lang="en-IE" sz="2000" dirty="0"/>
              <a:t>Single People represent 16.4% of DMA cases (Census 2011 41.7%)</a:t>
            </a:r>
          </a:p>
          <a:p>
            <a:r>
              <a:rPr lang="en-IE" sz="2000" b="1" dirty="0"/>
              <a:t>Separated/Divorced/Widowed People represent 31.6% of DMA cases (Census 2011 11.0%)</a:t>
            </a:r>
          </a:p>
          <a:p>
            <a:r>
              <a:rPr lang="en-IE" sz="2000" dirty="0" smtClean="0"/>
              <a:t>Single/separated households </a:t>
            </a:r>
            <a:r>
              <a:rPr lang="en-IE" sz="2000" dirty="0"/>
              <a:t>present particular </a:t>
            </a:r>
            <a:r>
              <a:rPr lang="en-IE" sz="2000" dirty="0" smtClean="0"/>
              <a:t>difficulties:</a:t>
            </a:r>
            <a:endParaRPr lang="en-IE" sz="2000" dirty="0"/>
          </a:p>
          <a:p>
            <a:pPr lvl="1"/>
            <a:r>
              <a:rPr lang="en-IE" sz="2000" dirty="0"/>
              <a:t>Insufficient income to meet mortgage</a:t>
            </a:r>
          </a:p>
          <a:p>
            <a:pPr lvl="1"/>
            <a:r>
              <a:rPr lang="en-IE" sz="2000" dirty="0"/>
              <a:t>Mortgage more readily deemed unsustainable by lenders</a:t>
            </a:r>
          </a:p>
          <a:p>
            <a:pPr lvl="1"/>
            <a:r>
              <a:rPr lang="en-IE" sz="2000" dirty="0"/>
              <a:t>Non co-operating former partner and the barriers to progressing solutions</a:t>
            </a:r>
          </a:p>
        </p:txBody>
      </p:sp>
    </p:spTree>
    <p:extLst>
      <p:ext uri="{BB962C8B-B14F-4D97-AF65-F5344CB8AC3E}">
        <p14:creationId xmlns:p14="http://schemas.microsoft.com/office/powerpoint/2010/main" val="3350355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DMA Caseload- Income Status</a:t>
            </a:r>
            <a:endParaRPr lang="en-IE" dirty="0"/>
          </a:p>
        </p:txBody>
      </p:sp>
      <p:sp>
        <p:nvSpPr>
          <p:cNvPr id="3" name="Content Placeholder 2"/>
          <p:cNvSpPr>
            <a:spLocks noGrp="1"/>
          </p:cNvSpPr>
          <p:nvPr>
            <p:ph idx="1"/>
          </p:nvPr>
        </p:nvSpPr>
        <p:spPr>
          <a:xfrm>
            <a:off x="762000" y="1412776"/>
            <a:ext cx="7772400" cy="4454624"/>
          </a:xfrm>
        </p:spPr>
        <p:txBody>
          <a:bodyPr/>
          <a:lstStyle/>
          <a:p>
            <a:r>
              <a:rPr lang="en-IE" sz="2000" dirty="0"/>
              <a:t>47% of DMA cases are self employed or working (57% Census 2011)</a:t>
            </a:r>
          </a:p>
          <a:p>
            <a:r>
              <a:rPr lang="en-IE" sz="2000" dirty="0"/>
              <a:t>20% are in receipt of Disability Payments (5% Census 2011)</a:t>
            </a:r>
          </a:p>
          <a:p>
            <a:r>
              <a:rPr lang="en-IE" sz="2000" dirty="0"/>
              <a:t>21% in receipt of Unemployment Benefits </a:t>
            </a:r>
          </a:p>
          <a:p>
            <a:r>
              <a:rPr lang="en-IE" sz="2000" dirty="0"/>
              <a:t>3% receive Retirement Pensions (14% Census 2011)</a:t>
            </a:r>
          </a:p>
          <a:p>
            <a:endParaRPr lang="en-IE" sz="2000" dirty="0"/>
          </a:p>
          <a:p>
            <a:r>
              <a:rPr lang="en-IE" sz="2000" b="1" dirty="0"/>
              <a:t>Higher proportions of DMA cases are in receipt of welfare payments</a:t>
            </a:r>
          </a:p>
          <a:p>
            <a:r>
              <a:rPr lang="en-IE" sz="2000" b="1" dirty="0"/>
              <a:t>A particular feature of DMA cases is the high percentage where these welfare payments are long term, </a:t>
            </a:r>
            <a:r>
              <a:rPr lang="en-IE" sz="2000" b="1" dirty="0" smtClean="0"/>
              <a:t>e.g. disability </a:t>
            </a:r>
            <a:r>
              <a:rPr lang="en-IE" sz="2000" b="1" dirty="0"/>
              <a:t>benefits</a:t>
            </a:r>
          </a:p>
        </p:txBody>
      </p:sp>
    </p:spTree>
    <p:extLst>
      <p:ext uri="{BB962C8B-B14F-4D97-AF65-F5344CB8AC3E}">
        <p14:creationId xmlns:p14="http://schemas.microsoft.com/office/powerpoint/2010/main" val="141223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04800"/>
            <a:ext cx="8307833" cy="459904"/>
          </a:xfrm>
        </p:spPr>
        <p:txBody>
          <a:bodyPr/>
          <a:lstStyle/>
          <a:p>
            <a:r>
              <a:rPr lang="en-IE" dirty="0" smtClean="0"/>
              <a:t>Court Mentor</a:t>
            </a:r>
            <a:endParaRPr lang="en-IE" dirty="0"/>
          </a:p>
        </p:txBody>
      </p:sp>
      <p:sp>
        <p:nvSpPr>
          <p:cNvPr id="3" name="Content Placeholder 2"/>
          <p:cNvSpPr>
            <a:spLocks noGrp="1"/>
          </p:cNvSpPr>
          <p:nvPr>
            <p:ph idx="1"/>
          </p:nvPr>
        </p:nvSpPr>
        <p:spPr>
          <a:xfrm>
            <a:off x="323528" y="692696"/>
            <a:ext cx="8568952" cy="4968552"/>
          </a:xfrm>
        </p:spPr>
        <p:txBody>
          <a:bodyPr/>
          <a:lstStyle/>
          <a:p>
            <a:pPr marL="0" indent="0">
              <a:buClr>
                <a:schemeClr val="tx1"/>
              </a:buClr>
              <a:buNone/>
            </a:pPr>
            <a:r>
              <a:rPr lang="en-IE" sz="2000" dirty="0" smtClean="0">
                <a:latin typeface="Calibri" panose="020F0502020204030204" pitchFamily="34" charset="0"/>
              </a:rPr>
              <a:t>Some MABS staff started attending Court in late 2014– as a response to the needs of clients – at that time only in certain Courts on the basis of discussion and agreement with Courts &amp; Registrar</a:t>
            </a:r>
          </a:p>
          <a:p>
            <a:pPr marL="0" indent="0">
              <a:buClr>
                <a:schemeClr val="tx1"/>
              </a:buClr>
              <a:buNone/>
            </a:pPr>
            <a:r>
              <a:rPr lang="en-IE" sz="2000" dirty="0" smtClean="0">
                <a:latin typeface="Calibri" panose="020F0502020204030204" pitchFamily="34" charset="0"/>
              </a:rPr>
              <a:t>Joint MABS/ISI pilot in July 2015 - MABS advice staff now attend all possession hearings nationwide – there is usually (space permitting) a MABS stand in Court</a:t>
            </a:r>
          </a:p>
          <a:p>
            <a:pPr>
              <a:buClr>
                <a:schemeClr val="tx1"/>
              </a:buClr>
            </a:pPr>
            <a:r>
              <a:rPr lang="en-IE" sz="2000" dirty="0">
                <a:latin typeface="Calibri" panose="020F0502020204030204" pitchFamily="34" charset="0"/>
              </a:rPr>
              <a:t>A friendly face </a:t>
            </a:r>
            <a:r>
              <a:rPr lang="en-IE" sz="2000" dirty="0" smtClean="0">
                <a:latin typeface="Calibri" panose="020F0502020204030204" pitchFamily="34" charset="0"/>
              </a:rPr>
              <a:t>who understands what's going on</a:t>
            </a:r>
            <a:endParaRPr lang="en-IE" sz="2000" dirty="0">
              <a:latin typeface="Calibri" panose="020F0502020204030204" pitchFamily="34" charset="0"/>
            </a:endParaRPr>
          </a:p>
          <a:p>
            <a:pPr>
              <a:buClr>
                <a:schemeClr val="tx1"/>
              </a:buClr>
            </a:pPr>
            <a:r>
              <a:rPr lang="en-IE" sz="2000" dirty="0" smtClean="0">
                <a:latin typeface="Calibri" panose="020F0502020204030204" pitchFamily="34" charset="0"/>
              </a:rPr>
              <a:t>Court </a:t>
            </a:r>
            <a:r>
              <a:rPr lang="en-IE" sz="2000" dirty="0">
                <a:latin typeface="Calibri" panose="020F0502020204030204" pitchFamily="34" charset="0"/>
              </a:rPr>
              <a:t>Mentor is </a:t>
            </a:r>
            <a:r>
              <a:rPr lang="en-IE" sz="2000" dirty="0" smtClean="0">
                <a:latin typeface="Calibri" panose="020F0502020204030204" pitchFamily="34" charset="0"/>
              </a:rPr>
              <a:t>a </a:t>
            </a:r>
            <a:r>
              <a:rPr lang="en-IE" sz="2000" dirty="0">
                <a:latin typeface="Calibri" panose="020F0502020204030204" pitchFamily="34" charset="0"/>
              </a:rPr>
              <a:t>point of referral </a:t>
            </a:r>
            <a:r>
              <a:rPr lang="en-IE" sz="2000" dirty="0" smtClean="0">
                <a:latin typeface="Calibri" panose="020F0502020204030204" pitchFamily="34" charset="0"/>
              </a:rPr>
              <a:t>to MABS </a:t>
            </a:r>
            <a:r>
              <a:rPr lang="en-IE" sz="2000" dirty="0">
                <a:latin typeface="Calibri" panose="020F0502020204030204" pitchFamily="34" charset="0"/>
              </a:rPr>
              <a:t>/</a:t>
            </a:r>
            <a:r>
              <a:rPr lang="en-IE" sz="2000" dirty="0" smtClean="0">
                <a:latin typeface="Calibri" panose="020F0502020204030204" pitchFamily="34" charset="0"/>
              </a:rPr>
              <a:t>ABHAILE Services</a:t>
            </a:r>
          </a:p>
          <a:p>
            <a:pPr>
              <a:buClr>
                <a:schemeClr val="tx1"/>
              </a:buClr>
            </a:pPr>
            <a:r>
              <a:rPr lang="en-IE" sz="2000" dirty="0" smtClean="0">
                <a:latin typeface="Calibri" panose="020F0502020204030204" pitchFamily="34" charset="0"/>
              </a:rPr>
              <a:t>Further development on foot of new Scheme – Duty Solicitor </a:t>
            </a:r>
          </a:p>
          <a:p>
            <a:pPr>
              <a:buClr>
                <a:schemeClr val="tx1"/>
              </a:buClr>
            </a:pPr>
            <a:r>
              <a:rPr lang="en-IE" sz="2000" dirty="0" smtClean="0">
                <a:latin typeface="Calibri" panose="020F0502020204030204" pitchFamily="34" charset="0"/>
              </a:rPr>
              <a:t>Awareness of boundaries - MABS cannot represent clients in Court, we can only support</a:t>
            </a:r>
          </a:p>
          <a:p>
            <a:pPr>
              <a:buClr>
                <a:schemeClr val="tx1"/>
              </a:buClr>
            </a:pPr>
            <a:r>
              <a:rPr lang="en-IE" sz="2000" dirty="0" smtClean="0">
                <a:latin typeface="Calibri" panose="020F0502020204030204" pitchFamily="34" charset="0"/>
              </a:rPr>
              <a:t>Fast tracking cases depending on the Court dates (i.e. if a client is due back in Court) </a:t>
            </a:r>
          </a:p>
          <a:p>
            <a:pPr marL="457200" lvl="1" indent="0" algn="ctr">
              <a:buClr>
                <a:schemeClr val="tx1"/>
              </a:buClr>
              <a:buNone/>
            </a:pPr>
            <a:r>
              <a:rPr lang="en-IE" sz="2000" b="1" dirty="0">
                <a:solidFill>
                  <a:srgbClr val="333399"/>
                </a:solidFill>
                <a:latin typeface="Calibri" panose="020F0502020204030204" pitchFamily="34" charset="0"/>
              </a:rPr>
              <a:t>Low numbers of </a:t>
            </a:r>
            <a:r>
              <a:rPr lang="en-IE" sz="2000" b="1" dirty="0" smtClean="0">
                <a:solidFill>
                  <a:srgbClr val="333399"/>
                </a:solidFill>
                <a:latin typeface="Calibri" panose="020F0502020204030204" pitchFamily="34" charset="0"/>
              </a:rPr>
              <a:t> borrowers attend </a:t>
            </a:r>
            <a:r>
              <a:rPr lang="en-IE" sz="2000" b="1" dirty="0">
                <a:solidFill>
                  <a:srgbClr val="333399"/>
                </a:solidFill>
                <a:latin typeface="Calibri" panose="020F0502020204030204" pitchFamily="34" charset="0"/>
              </a:rPr>
              <a:t>Court but of those that </a:t>
            </a:r>
            <a:r>
              <a:rPr lang="en-IE" sz="2000" b="1" dirty="0" smtClean="0">
                <a:solidFill>
                  <a:srgbClr val="333399"/>
                </a:solidFill>
                <a:latin typeface="Calibri" panose="020F0502020204030204" pitchFamily="34" charset="0"/>
              </a:rPr>
              <a:t>do - there are many now  going to MABS to address their  difficulties</a:t>
            </a:r>
            <a:endParaRPr lang="en-IE" sz="2000" b="1" dirty="0">
              <a:solidFill>
                <a:srgbClr val="333399"/>
              </a:solidFill>
              <a:latin typeface="Calibri" panose="020F0502020204030204" pitchFamily="34" charset="0"/>
            </a:endParaRPr>
          </a:p>
        </p:txBody>
      </p:sp>
    </p:spTree>
    <p:extLst>
      <p:ext uri="{BB962C8B-B14F-4D97-AF65-F5344CB8AC3E}">
        <p14:creationId xmlns:p14="http://schemas.microsoft.com/office/powerpoint/2010/main" val="333407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Court Mentor  - Trim (Meath MABS)</a:t>
            </a:r>
            <a:endParaRPr lang="en-IE" dirty="0"/>
          </a:p>
        </p:txBody>
      </p:sp>
      <p:sp>
        <p:nvSpPr>
          <p:cNvPr id="3" name="Content Placeholder 2"/>
          <p:cNvSpPr>
            <a:spLocks noGrp="1"/>
          </p:cNvSpPr>
          <p:nvPr>
            <p:ph idx="1"/>
          </p:nvPr>
        </p:nvSpPr>
        <p:spPr/>
        <p:txBody>
          <a:bodyPr/>
          <a:lstStyle/>
          <a:p>
            <a:endParaRPr lang="en-IE" dirty="0"/>
          </a:p>
        </p:txBody>
      </p:sp>
      <p:pic>
        <p:nvPicPr>
          <p:cNvPr id="1026" name="Picture 2" descr="C:\Users\annmarie.oconnor\AppData\Local\Microsoft\Windows\Temporary Internet Files\Content.Outlook\F2DOV2QZ\IMAG1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96752"/>
            <a:ext cx="7488832" cy="422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7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22704" cy="819944"/>
          </a:xfrm>
        </p:spPr>
        <p:txBody>
          <a:bodyPr/>
          <a:lstStyle/>
          <a:p>
            <a:r>
              <a:rPr lang="en-IE" dirty="0" smtClean="0"/>
              <a:t>MABS -  Lender Protocol</a:t>
            </a:r>
            <a:endParaRPr lang="en-IE" dirty="0"/>
          </a:p>
        </p:txBody>
      </p:sp>
      <p:sp>
        <p:nvSpPr>
          <p:cNvPr id="3" name="Content Placeholder 2"/>
          <p:cNvSpPr>
            <a:spLocks noGrp="1"/>
          </p:cNvSpPr>
          <p:nvPr>
            <p:ph idx="1"/>
          </p:nvPr>
        </p:nvSpPr>
        <p:spPr>
          <a:xfrm>
            <a:off x="251520" y="1052736"/>
            <a:ext cx="8568952" cy="4330824"/>
          </a:xfrm>
        </p:spPr>
        <p:txBody>
          <a:bodyPr/>
          <a:lstStyle/>
          <a:p>
            <a:pPr lvl="1">
              <a:buClr>
                <a:schemeClr val="tx1"/>
              </a:buClr>
            </a:pPr>
            <a:r>
              <a:rPr lang="en-IE" sz="2000" dirty="0">
                <a:latin typeface="Calibri" panose="020F0502020204030204" pitchFamily="34" charset="0"/>
                <a:ea typeface="Tahoma" panose="020B0604030504040204" pitchFamily="34" charset="0"/>
                <a:cs typeface="Tahoma" panose="020B0604030504040204" pitchFamily="34" charset="0"/>
              </a:rPr>
              <a:t>High level requirements from </a:t>
            </a:r>
            <a:r>
              <a:rPr lang="en-IE" sz="2000" dirty="0" smtClean="0">
                <a:latin typeface="Calibri" panose="020F0502020204030204" pitchFamily="34" charset="0"/>
                <a:ea typeface="Tahoma" panose="020B0604030504040204" pitchFamily="34" charset="0"/>
                <a:cs typeface="Tahoma" panose="020B0604030504040204" pitchFamily="34" charset="0"/>
              </a:rPr>
              <a:t>MABS:</a:t>
            </a:r>
            <a:endParaRPr lang="en-IE" sz="2000" dirty="0">
              <a:latin typeface="Calibri" panose="020F0502020204030204" pitchFamily="34" charset="0"/>
              <a:ea typeface="Tahoma" panose="020B0604030504040204" pitchFamily="34" charset="0"/>
              <a:cs typeface="Tahoma" panose="020B0604030504040204" pitchFamily="34" charset="0"/>
            </a:endParaRPr>
          </a:p>
          <a:p>
            <a:pPr marL="1257300" lvl="2" indent="-342900">
              <a:buClr>
                <a:schemeClr val="tx1"/>
              </a:buClr>
              <a:buFont typeface="+mj-lt"/>
              <a:buAutoNum type="arabicPeriod"/>
            </a:pPr>
            <a:r>
              <a:rPr lang="en-IE" sz="2000" dirty="0">
                <a:latin typeface="Calibri" panose="020F0502020204030204" pitchFamily="34" charset="0"/>
                <a:ea typeface="Tahoma" panose="020B0604030504040204" pitchFamily="34" charset="0"/>
                <a:cs typeface="Tahoma" panose="020B0604030504040204" pitchFamily="34" charset="0"/>
              </a:rPr>
              <a:t>Priority for MABS </a:t>
            </a:r>
            <a:r>
              <a:rPr lang="en-IE" sz="2000" dirty="0" smtClean="0">
                <a:latin typeface="Calibri" panose="020F0502020204030204" pitchFamily="34" charset="0"/>
                <a:ea typeface="Tahoma" panose="020B0604030504040204" pitchFamily="34" charset="0"/>
                <a:cs typeface="Tahoma" panose="020B0604030504040204" pitchFamily="34" charset="0"/>
              </a:rPr>
              <a:t>clients </a:t>
            </a: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Specific </a:t>
            </a:r>
            <a:r>
              <a:rPr lang="en-IE" sz="2000" dirty="0">
                <a:latin typeface="Calibri" panose="020F0502020204030204" pitchFamily="34" charset="0"/>
                <a:ea typeface="Tahoma" panose="020B0604030504040204" pitchFamily="34" charset="0"/>
                <a:cs typeface="Tahoma" panose="020B0604030504040204" pitchFamily="34" charset="0"/>
              </a:rPr>
              <a:t>timelines for </a:t>
            </a:r>
            <a:r>
              <a:rPr lang="en-IE" sz="2000" dirty="0" smtClean="0">
                <a:latin typeface="Calibri" panose="020F0502020204030204" pitchFamily="34" charset="0"/>
                <a:ea typeface="Tahoma" panose="020B0604030504040204" pitchFamily="34" charset="0"/>
                <a:cs typeface="Tahoma" panose="020B0604030504040204" pitchFamily="34" charset="0"/>
              </a:rPr>
              <a:t>correspondence between MABS and lenders (no delays) </a:t>
            </a:r>
            <a:endParaRPr lang="en-IE" sz="2000" b="1" dirty="0" smtClean="0">
              <a:solidFill>
                <a:srgbClr val="FF0000"/>
              </a:solidFill>
              <a:latin typeface="Calibri" panose="020F0502020204030204" pitchFamily="34" charset="0"/>
              <a:ea typeface="Tahoma" panose="020B0604030504040204" pitchFamily="34" charset="0"/>
              <a:cs typeface="Tahoma" panose="020B0604030504040204" pitchFamily="34" charset="0"/>
            </a:endParaRP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A </a:t>
            </a:r>
            <a:r>
              <a:rPr lang="en-IE" sz="2000" dirty="0">
                <a:latin typeface="Calibri" panose="020F0502020204030204" pitchFamily="34" charset="0"/>
                <a:ea typeface="Tahoma" panose="020B0604030504040204" pitchFamily="34" charset="0"/>
                <a:cs typeface="Tahoma" panose="020B0604030504040204" pitchFamily="34" charset="0"/>
              </a:rPr>
              <a:t>named contact within an </a:t>
            </a:r>
            <a:r>
              <a:rPr lang="en-IE" sz="2000" dirty="0" smtClean="0">
                <a:latin typeface="Calibri" panose="020F0502020204030204" pitchFamily="34" charset="0"/>
                <a:ea typeface="Tahoma" panose="020B0604030504040204" pitchFamily="34" charset="0"/>
                <a:cs typeface="Tahoma" panose="020B0604030504040204" pitchFamily="34" charset="0"/>
              </a:rPr>
              <a:t>Arrears Support Unit  </a:t>
            </a:r>
            <a:endParaRPr lang="en-IE" sz="2000" b="1" dirty="0">
              <a:solidFill>
                <a:srgbClr val="FF0000"/>
              </a:solidFill>
              <a:latin typeface="Calibri" panose="020F0502020204030204" pitchFamily="34" charset="0"/>
              <a:ea typeface="Tahoma" panose="020B0604030504040204" pitchFamily="34" charset="0"/>
              <a:cs typeface="Tahoma" panose="020B0604030504040204" pitchFamily="34" charset="0"/>
            </a:endParaRPr>
          </a:p>
          <a:p>
            <a:pPr marL="1257300" lvl="2" indent="-342900">
              <a:buClr>
                <a:schemeClr val="tx1"/>
              </a:buClr>
              <a:buFont typeface="+mj-lt"/>
              <a:buAutoNum type="arabicPeriod"/>
            </a:pPr>
            <a:r>
              <a:rPr lang="en-IE" sz="2000" dirty="0">
                <a:latin typeface="Calibri" panose="020F0502020204030204" pitchFamily="34" charset="0"/>
                <a:ea typeface="Tahoma" panose="020B0604030504040204" pitchFamily="34" charset="0"/>
                <a:cs typeface="Tahoma" panose="020B0604030504040204" pitchFamily="34" charset="0"/>
              </a:rPr>
              <a:t>Access to a decision-maker </a:t>
            </a:r>
            <a:r>
              <a:rPr lang="en-IE" sz="2000" dirty="0" smtClean="0">
                <a:latin typeface="Calibri" panose="020F0502020204030204" pitchFamily="34" charset="0"/>
                <a:ea typeface="Tahoma" panose="020B0604030504040204" pitchFamily="34" charset="0"/>
                <a:cs typeface="Tahoma" panose="020B0604030504040204" pitchFamily="34" charset="0"/>
              </a:rPr>
              <a:t>/ face -to-face where necessary to discuss a case</a:t>
            </a: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Stay </a:t>
            </a:r>
            <a:r>
              <a:rPr lang="en-IE" sz="2000" dirty="0">
                <a:latin typeface="Calibri" panose="020F0502020204030204" pitchFamily="34" charset="0"/>
                <a:ea typeface="Tahoma" panose="020B0604030504040204" pitchFamily="34" charset="0"/>
                <a:cs typeface="Tahoma" panose="020B0604030504040204" pitchFamily="34" charset="0"/>
              </a:rPr>
              <a:t>on any further legal action while engaging with </a:t>
            </a:r>
            <a:r>
              <a:rPr lang="en-IE" sz="2000" dirty="0" smtClean="0">
                <a:latin typeface="Calibri" panose="020F0502020204030204" pitchFamily="34" charset="0"/>
                <a:ea typeface="Tahoma" panose="020B0604030504040204" pitchFamily="34" charset="0"/>
                <a:cs typeface="Tahoma" panose="020B0604030504040204" pitchFamily="34" charset="0"/>
              </a:rPr>
              <a:t>MABS – (UNLIKELY)</a:t>
            </a: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Freeze </a:t>
            </a:r>
            <a:r>
              <a:rPr lang="en-IE" sz="2000" dirty="0">
                <a:latin typeface="Calibri" panose="020F0502020204030204" pitchFamily="34" charset="0"/>
                <a:ea typeface="Tahoma" panose="020B0604030504040204" pitchFamily="34" charset="0"/>
                <a:cs typeface="Tahoma" panose="020B0604030504040204" pitchFamily="34" charset="0"/>
              </a:rPr>
              <a:t>any  additional charges on the mortgage account  </a:t>
            </a:r>
            <a:endParaRPr lang="en-IE" sz="2000" dirty="0" smtClean="0">
              <a:latin typeface="Calibri" panose="020F0502020204030204" pitchFamily="34" charset="0"/>
              <a:ea typeface="Tahoma" panose="020B0604030504040204" pitchFamily="34" charset="0"/>
              <a:cs typeface="Tahoma" panose="020B0604030504040204" pitchFamily="34" charset="0"/>
            </a:endParaRP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Commitment to  improve practices &amp; outcomes from around </a:t>
            </a:r>
            <a:r>
              <a:rPr lang="en-IE" sz="2000" dirty="0">
                <a:latin typeface="Calibri" panose="020F0502020204030204" pitchFamily="34" charset="0"/>
                <a:ea typeface="Tahoma" panose="020B0604030504040204" pitchFamily="34" charset="0"/>
                <a:cs typeface="Tahoma" panose="020B0604030504040204" pitchFamily="34" charset="0"/>
              </a:rPr>
              <a:t>specific cohort of borrowers e.g. separated couples, over </a:t>
            </a:r>
            <a:r>
              <a:rPr lang="en-IE" sz="2000" dirty="0" smtClean="0">
                <a:latin typeface="Calibri" panose="020F0502020204030204" pitchFamily="34" charset="0"/>
                <a:ea typeface="Tahoma" panose="020B0604030504040204" pitchFamily="34" charset="0"/>
                <a:cs typeface="Tahoma" panose="020B0604030504040204" pitchFamily="34" charset="0"/>
              </a:rPr>
              <a:t>65s</a:t>
            </a:r>
          </a:p>
          <a:p>
            <a:pPr marL="1257300" lvl="2" indent="-342900">
              <a:buClr>
                <a:schemeClr val="tx1"/>
              </a:buClr>
              <a:buFont typeface="+mj-lt"/>
              <a:buAutoNum type="arabicPeriod"/>
            </a:pPr>
            <a:r>
              <a:rPr lang="en-IE" sz="2000" dirty="0" smtClean="0">
                <a:latin typeface="Calibri" panose="020F0502020204030204" pitchFamily="34" charset="0"/>
                <a:ea typeface="Tahoma" panose="020B0604030504040204" pitchFamily="34" charset="0"/>
                <a:cs typeface="Tahoma" panose="020B0604030504040204" pitchFamily="34" charset="0"/>
              </a:rPr>
              <a:t>Regular meetings around process issues</a:t>
            </a:r>
          </a:p>
          <a:p>
            <a:pPr marL="914400" lvl="2" indent="0">
              <a:buClr>
                <a:schemeClr val="tx1"/>
              </a:buClr>
              <a:buNone/>
            </a:pPr>
            <a:endParaRPr lang="en-IE" dirty="0">
              <a:latin typeface="Calibri" panose="020F0502020204030204" pitchFamily="34" charset="0"/>
            </a:endParaRPr>
          </a:p>
        </p:txBody>
      </p:sp>
    </p:spTree>
    <p:extLst>
      <p:ext uri="{BB962C8B-B14F-4D97-AF65-F5344CB8AC3E}">
        <p14:creationId xmlns:p14="http://schemas.microsoft.com/office/powerpoint/2010/main" val="26027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85" y="-32637"/>
            <a:ext cx="7772400" cy="1143000"/>
          </a:xfrm>
        </p:spPr>
        <p:txBody>
          <a:bodyPr/>
          <a:lstStyle/>
          <a:p>
            <a:pPr algn="ctr"/>
            <a:r>
              <a:rPr lang="en-IE" sz="2800" dirty="0" smtClean="0"/>
              <a:t>Professionalism,</a:t>
            </a:r>
            <a:br>
              <a:rPr lang="en-IE" sz="2800" dirty="0" smtClean="0"/>
            </a:br>
            <a:r>
              <a:rPr lang="en-IE" sz="2800" dirty="0">
                <a:solidFill>
                  <a:schemeClr val="accent2"/>
                </a:solidFill>
              </a:rPr>
              <a:t>C</a:t>
            </a:r>
            <a:r>
              <a:rPr lang="en-IE" sz="2800" dirty="0" smtClean="0">
                <a:solidFill>
                  <a:schemeClr val="accent2"/>
                </a:solidFill>
              </a:rPr>
              <a:t>ompassion &amp; Commitment</a:t>
            </a:r>
            <a:endParaRPr lang="en-IE" sz="2800" dirty="0">
              <a:solidFill>
                <a:schemeClr val="accent2"/>
              </a:solidFill>
            </a:endParaRPr>
          </a:p>
        </p:txBody>
      </p:sp>
      <p:sp>
        <p:nvSpPr>
          <p:cNvPr id="3" name="Content Placeholder 2"/>
          <p:cNvSpPr>
            <a:spLocks noGrp="1"/>
          </p:cNvSpPr>
          <p:nvPr>
            <p:ph idx="1"/>
          </p:nvPr>
        </p:nvSpPr>
        <p:spPr>
          <a:xfrm>
            <a:off x="395536" y="1083969"/>
            <a:ext cx="8477867" cy="1892424"/>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IE" b="1" i="1" dirty="0" smtClean="0"/>
              <a:t>The Court Mentor </a:t>
            </a:r>
            <a:r>
              <a:rPr lang="en-IE" i="1" dirty="0" smtClean="0"/>
              <a:t>was </a:t>
            </a:r>
            <a:r>
              <a:rPr lang="en-IE" i="1" dirty="0"/>
              <a:t>ever so helpful and professional in how she explained the court process and  in the advice she gave us. </a:t>
            </a:r>
            <a:r>
              <a:rPr lang="en-IE" i="1" dirty="0" smtClean="0"/>
              <a:t>She </a:t>
            </a:r>
            <a:r>
              <a:rPr lang="en-IE" b="1" i="1" dirty="0" smtClean="0"/>
              <a:t>arranged </a:t>
            </a:r>
            <a:r>
              <a:rPr lang="en-IE" b="1" i="1" dirty="0"/>
              <a:t>vouchers for us and phoned on a number of occasions to see how we were getting on. On the day of our court appearance she could not have been more attentive and helpful to us</a:t>
            </a:r>
            <a:r>
              <a:rPr lang="en-IE" i="1" dirty="0"/>
              <a:t>, while at the same time supporting others whose cases were also before the County Registrar</a:t>
            </a:r>
            <a:r>
              <a:rPr lang="en-IE" dirty="0"/>
              <a:t>.</a:t>
            </a:r>
          </a:p>
        </p:txBody>
      </p:sp>
      <p:sp>
        <p:nvSpPr>
          <p:cNvPr id="4" name="Rectangle 3"/>
          <p:cNvSpPr/>
          <p:nvPr/>
        </p:nvSpPr>
        <p:spPr>
          <a:xfrm>
            <a:off x="414613" y="2976393"/>
            <a:ext cx="8496944" cy="15327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20000"/>
              </a:spcBef>
              <a:spcAft>
                <a:spcPct val="0"/>
              </a:spcAft>
              <a:buClr>
                <a:srgbClr val="D31464"/>
              </a:buClr>
            </a:pPr>
            <a:r>
              <a:rPr lang="en-IE" i="1" dirty="0"/>
              <a:t>‘In a time of despair </a:t>
            </a:r>
            <a:r>
              <a:rPr lang="en-IE" b="1" i="1" dirty="0"/>
              <a:t>the MABS Money Adviser helped me </a:t>
            </a:r>
            <a:r>
              <a:rPr lang="en-IE" i="1" dirty="0"/>
              <a:t>– and by extension my young family- to overcome the obstacles that presented themselves.  </a:t>
            </a:r>
            <a:r>
              <a:rPr lang="en-IE" b="1" i="1" dirty="0"/>
              <a:t>In direct contrast to the behaviour of the callous financial institutions her empathy, understanding and kindness should make </a:t>
            </a:r>
          </a:p>
          <a:p>
            <a:pPr algn="ctr" fontAlgn="base">
              <a:spcBef>
                <a:spcPct val="20000"/>
              </a:spcBef>
              <a:spcAft>
                <a:spcPct val="0"/>
              </a:spcAft>
              <a:buClr>
                <a:srgbClr val="D31464"/>
              </a:buClr>
            </a:pPr>
            <a:r>
              <a:rPr lang="en-IE" b="1" i="1" dirty="0"/>
              <a:t>your organisation proud’ </a:t>
            </a:r>
          </a:p>
        </p:txBody>
      </p:sp>
      <p:sp>
        <p:nvSpPr>
          <p:cNvPr id="5" name="Rectangle 4"/>
          <p:cNvSpPr/>
          <p:nvPr/>
        </p:nvSpPr>
        <p:spPr>
          <a:xfrm>
            <a:off x="395536" y="4509120"/>
            <a:ext cx="849694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E" i="1" dirty="0"/>
              <a:t>I was suicidal </a:t>
            </a:r>
            <a:r>
              <a:rPr lang="en-IE" i="1" dirty="0" smtClean="0"/>
              <a:t>but </a:t>
            </a:r>
            <a:r>
              <a:rPr lang="en-IE" i="1" dirty="0"/>
              <a:t>something </a:t>
            </a:r>
            <a:r>
              <a:rPr lang="en-IE" i="1" dirty="0" smtClean="0"/>
              <a:t>changed… </a:t>
            </a:r>
            <a:r>
              <a:rPr lang="en-IE" b="1" i="1" dirty="0"/>
              <a:t>MABS gave me a place to share my fear, my </a:t>
            </a:r>
            <a:r>
              <a:rPr lang="en-IE" b="1" i="1" dirty="0" smtClean="0"/>
              <a:t>hopelessness….it </a:t>
            </a:r>
            <a:r>
              <a:rPr lang="en-IE" b="1" i="1" dirty="0"/>
              <a:t>gave me a structure, things to do when I could not think </a:t>
            </a:r>
            <a:r>
              <a:rPr lang="en-IE" b="1" i="1" dirty="0" smtClean="0"/>
              <a:t>clearly.  </a:t>
            </a:r>
            <a:r>
              <a:rPr lang="en-IE" b="1" i="1" dirty="0"/>
              <a:t>I put my trust in you and </a:t>
            </a:r>
            <a:r>
              <a:rPr lang="en-IE" b="1" i="1" dirty="0" smtClean="0"/>
              <a:t>you delivered</a:t>
            </a:r>
            <a:r>
              <a:rPr lang="en-IE" i="1" dirty="0" smtClean="0"/>
              <a:t>.</a:t>
            </a:r>
            <a:endParaRPr lang="en-IE" i="1" dirty="0"/>
          </a:p>
        </p:txBody>
      </p:sp>
    </p:spTree>
    <p:extLst>
      <p:ext uri="{BB962C8B-B14F-4D97-AF65-F5344CB8AC3E}">
        <p14:creationId xmlns:p14="http://schemas.microsoft.com/office/powerpoint/2010/main" val="3363409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IE" sz="2800" b="1" i="1" dirty="0">
              <a:solidFill>
                <a:srgbClr val="0070C0"/>
              </a:solidFill>
            </a:endParaRPr>
          </a:p>
        </p:txBody>
      </p:sp>
      <p:sp>
        <p:nvSpPr>
          <p:cNvPr id="4" name="Rectangle 3"/>
          <p:cNvSpPr/>
          <p:nvPr/>
        </p:nvSpPr>
        <p:spPr>
          <a:xfrm>
            <a:off x="395536" y="1484784"/>
            <a:ext cx="8496944" cy="30008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IE" i="1" dirty="0"/>
              <a:t>Before engaging with MABS I was in denial of my financial situation, believing there was </a:t>
            </a:r>
            <a:r>
              <a:rPr lang="en-IE" i="1" dirty="0" smtClean="0"/>
              <a:t>no hope</a:t>
            </a:r>
            <a:r>
              <a:rPr lang="en-IE" i="1" dirty="0"/>
              <a:t>. Not talking to anyone about it - family or friends.</a:t>
            </a:r>
          </a:p>
          <a:p>
            <a:pPr algn="ctr">
              <a:lnSpc>
                <a:spcPct val="150000"/>
              </a:lnSpc>
            </a:pPr>
            <a:r>
              <a:rPr lang="en-IE" i="1" dirty="0"/>
              <a:t>I came across the following quote:</a:t>
            </a:r>
          </a:p>
          <a:p>
            <a:pPr algn="ctr">
              <a:lnSpc>
                <a:spcPct val="150000"/>
              </a:lnSpc>
            </a:pPr>
            <a:r>
              <a:rPr lang="en-IE" i="1" dirty="0"/>
              <a:t>"</a:t>
            </a:r>
            <a:r>
              <a:rPr lang="en-IE" b="1" i="1" dirty="0">
                <a:solidFill>
                  <a:srgbClr val="0070C0"/>
                </a:solidFill>
              </a:rPr>
              <a:t>Just when the caterpillar thought the world was over it became a butterfly."</a:t>
            </a:r>
          </a:p>
          <a:p>
            <a:pPr algn="ctr">
              <a:lnSpc>
                <a:spcPct val="150000"/>
              </a:lnSpc>
            </a:pPr>
            <a:r>
              <a:rPr lang="en-IE" i="1" dirty="0"/>
              <a:t>That's how I'm feeling today, a butterfly. I have my life back again, no more sleepless nights</a:t>
            </a:r>
          </a:p>
          <a:p>
            <a:pPr algn="ctr">
              <a:lnSpc>
                <a:spcPct val="150000"/>
              </a:lnSpc>
            </a:pPr>
            <a:r>
              <a:rPr lang="en-IE" i="1" dirty="0"/>
              <a:t>or fear of the post dropping through the </a:t>
            </a:r>
            <a:r>
              <a:rPr lang="en-IE" i="1" dirty="0" smtClean="0"/>
              <a:t>letterbox </a:t>
            </a:r>
            <a:r>
              <a:rPr lang="en-IE" dirty="0" smtClean="0"/>
              <a:t>(DMA client – case struck out )</a:t>
            </a:r>
            <a:endParaRPr lang="en-IE" dirty="0"/>
          </a:p>
        </p:txBody>
      </p:sp>
      <p:sp>
        <p:nvSpPr>
          <p:cNvPr id="5" name="Title 4"/>
          <p:cNvSpPr>
            <a:spLocks noGrp="1"/>
          </p:cNvSpPr>
          <p:nvPr>
            <p:ph type="title"/>
          </p:nvPr>
        </p:nvSpPr>
        <p:spPr/>
        <p:txBody>
          <a:bodyPr/>
          <a:lstStyle/>
          <a:p>
            <a:r>
              <a:rPr lang="en-IE" dirty="0" smtClean="0"/>
              <a:t>Does it make a difference?</a:t>
            </a:r>
            <a:endParaRPr lang="en-IE" dirty="0"/>
          </a:p>
        </p:txBody>
      </p:sp>
    </p:spTree>
    <p:extLst>
      <p:ext uri="{BB962C8B-B14F-4D97-AF65-F5344CB8AC3E}">
        <p14:creationId xmlns:p14="http://schemas.microsoft.com/office/powerpoint/2010/main" val="235132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DMA Perspective – Ciara Cullen</a:t>
            </a:r>
            <a:endParaRPr lang="en-IE" dirty="0"/>
          </a:p>
        </p:txBody>
      </p:sp>
      <p:sp>
        <p:nvSpPr>
          <p:cNvPr id="3" name="Content Placeholder 2"/>
          <p:cNvSpPr>
            <a:spLocks noGrp="1"/>
          </p:cNvSpPr>
          <p:nvPr>
            <p:ph idx="1"/>
          </p:nvPr>
        </p:nvSpPr>
        <p:spPr>
          <a:xfrm>
            <a:off x="762000" y="1196752"/>
            <a:ext cx="7772400" cy="4670648"/>
          </a:xfrm>
        </p:spPr>
        <p:txBody>
          <a:bodyPr/>
          <a:lstStyle/>
          <a:p>
            <a:r>
              <a:rPr lang="en-IE" dirty="0" smtClean="0"/>
              <a:t>Money Adviser Dundrum/Rathfarnham MABS – March 2009</a:t>
            </a:r>
            <a:endParaRPr lang="en-IE" dirty="0"/>
          </a:p>
          <a:p>
            <a:r>
              <a:rPr lang="en-IE" dirty="0" smtClean="0"/>
              <a:t>Approved Intermediary for Debt Relief Notices (DRNs) </a:t>
            </a:r>
            <a:r>
              <a:rPr lang="en-IE" dirty="0"/>
              <a:t>since </a:t>
            </a:r>
            <a:r>
              <a:rPr lang="en-IE" dirty="0" smtClean="0"/>
              <a:t>May 2016 </a:t>
            </a:r>
          </a:p>
          <a:p>
            <a:r>
              <a:rPr lang="en-IE" dirty="0" smtClean="0"/>
              <a:t>Dedicated Mortgage Arrears (DMA) Adviser since July 2016</a:t>
            </a:r>
          </a:p>
          <a:p>
            <a:r>
              <a:rPr lang="en-IE" dirty="0" smtClean="0"/>
              <a:t>Previously 60% cases with mortgage arrears, now 100% </a:t>
            </a:r>
          </a:p>
          <a:p>
            <a:r>
              <a:rPr lang="en-IE" dirty="0" smtClean="0"/>
              <a:t>Fewer cases – more in-depth analysis</a:t>
            </a:r>
          </a:p>
          <a:p>
            <a:r>
              <a:rPr lang="en-IE" dirty="0" smtClean="0"/>
              <a:t>Complex and urgent cases:</a:t>
            </a:r>
          </a:p>
          <a:p>
            <a:pPr lvl="1">
              <a:buFont typeface="Wingdings" panose="05000000000000000000" pitchFamily="2" charset="2"/>
              <a:buChar char="Ø"/>
            </a:pPr>
            <a:r>
              <a:rPr lang="en-IE" dirty="0" smtClean="0"/>
              <a:t>Late stage mortgage arrears</a:t>
            </a:r>
          </a:p>
          <a:p>
            <a:pPr lvl="1">
              <a:buFont typeface="Wingdings" panose="05000000000000000000" pitchFamily="2" charset="2"/>
              <a:buChar char="Ø"/>
            </a:pPr>
            <a:r>
              <a:rPr lang="en-IE" dirty="0" smtClean="0"/>
              <a:t>Usually outside of MARP – 75% of cases already in Court</a:t>
            </a:r>
          </a:p>
          <a:p>
            <a:pPr lvl="1">
              <a:buFont typeface="Wingdings" panose="05000000000000000000" pitchFamily="2" charset="2"/>
              <a:buChar char="Ø"/>
            </a:pPr>
            <a:r>
              <a:rPr lang="en-IE" dirty="0" smtClean="0"/>
              <a:t>High levels of arrears</a:t>
            </a:r>
          </a:p>
          <a:p>
            <a:pPr lvl="1">
              <a:buFont typeface="Wingdings" panose="05000000000000000000" pitchFamily="2" charset="2"/>
              <a:buChar char="Ø"/>
            </a:pPr>
            <a:r>
              <a:rPr lang="en-IE" dirty="0" smtClean="0"/>
              <a:t>Affordability &amp; sustainability issues</a:t>
            </a:r>
          </a:p>
          <a:p>
            <a:pPr lvl="1">
              <a:buFont typeface="Wingdings" panose="05000000000000000000" pitchFamily="2" charset="2"/>
              <a:buChar char="Ø"/>
            </a:pPr>
            <a:r>
              <a:rPr lang="en-IE" dirty="0" smtClean="0"/>
              <a:t>Separated couples, self-employed, pensioners, widowed, vulnerable clients </a:t>
            </a:r>
          </a:p>
          <a:p>
            <a:pPr lvl="1">
              <a:buFont typeface="Wingdings" panose="05000000000000000000" pitchFamily="2" charset="2"/>
              <a:buChar char="Ø"/>
            </a:pPr>
            <a:r>
              <a:rPr lang="en-IE" dirty="0" smtClean="0"/>
              <a:t>Multiple properties, multiple debts</a:t>
            </a:r>
          </a:p>
          <a:p>
            <a:endParaRPr lang="en-IE" dirty="0" smtClean="0"/>
          </a:p>
        </p:txBody>
      </p:sp>
    </p:spTree>
    <p:extLst>
      <p:ext uri="{BB962C8B-B14F-4D97-AF65-F5344CB8AC3E}">
        <p14:creationId xmlns:p14="http://schemas.microsoft.com/office/powerpoint/2010/main" val="244231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447800"/>
          </a:xfrm>
        </p:spPr>
        <p:txBody>
          <a:bodyPr/>
          <a:lstStyle/>
          <a:p>
            <a:pPr algn="ctr"/>
            <a:r>
              <a:rPr lang="en-IE" dirty="0" smtClean="0"/>
              <a:t>DMA Adviser </a:t>
            </a:r>
            <a:r>
              <a:rPr lang="en-IE" dirty="0"/>
              <a:t>R</a:t>
            </a:r>
            <a:r>
              <a:rPr lang="en-IE" dirty="0" smtClean="0"/>
              <a:t>ole in Practice</a:t>
            </a:r>
            <a:endParaRPr lang="en-IE" dirty="0"/>
          </a:p>
        </p:txBody>
      </p:sp>
      <p:sp>
        <p:nvSpPr>
          <p:cNvPr id="3" name="Content Placeholder 2"/>
          <p:cNvSpPr>
            <a:spLocks noGrp="1"/>
          </p:cNvSpPr>
          <p:nvPr>
            <p:ph idx="1"/>
          </p:nvPr>
        </p:nvSpPr>
        <p:spPr>
          <a:xfrm>
            <a:off x="323528" y="1196752"/>
            <a:ext cx="8210872" cy="4670648"/>
          </a:xfrm>
        </p:spPr>
        <p:txBody>
          <a:bodyPr/>
          <a:lstStyle/>
          <a:p>
            <a:pPr marL="457200" indent="-457200">
              <a:buFont typeface="+mj-lt"/>
              <a:buAutoNum type="arabicPeriod"/>
            </a:pPr>
            <a:r>
              <a:rPr lang="en-IE" sz="1900" dirty="0" smtClean="0"/>
              <a:t>Full assessment for new MABS clients – holistic approach</a:t>
            </a:r>
          </a:p>
          <a:p>
            <a:pPr marL="457200" indent="-457200">
              <a:buFont typeface="+mj-lt"/>
              <a:buAutoNum type="arabicPeriod"/>
            </a:pPr>
            <a:r>
              <a:rPr lang="en-IE" sz="1900" dirty="0" smtClean="0"/>
              <a:t>Seek to maximise income – social welfare, tax credits, TRS, FIS, etc.</a:t>
            </a:r>
          </a:p>
          <a:p>
            <a:pPr marL="457200" indent="-457200">
              <a:buFont typeface="+mj-lt"/>
              <a:buAutoNum type="arabicPeriod"/>
            </a:pPr>
            <a:r>
              <a:rPr lang="en-IE" sz="1900" dirty="0" smtClean="0"/>
              <a:t>Redirect income to mortgage – priority debt</a:t>
            </a:r>
          </a:p>
          <a:p>
            <a:pPr marL="457200" indent="-457200">
              <a:buFont typeface="+mj-lt"/>
              <a:buAutoNum type="arabicPeriod"/>
            </a:pPr>
            <a:r>
              <a:rPr lang="en-IE" sz="1900" dirty="0" smtClean="0"/>
              <a:t>Complete SFS – send with proposal. Sometimes only seeking short-term Alternative Repayment Arrangement (ARA) until income / situation improves but most proposals based on long term repayment arrangements</a:t>
            </a:r>
          </a:p>
          <a:p>
            <a:pPr marL="457200" indent="-457200">
              <a:buFont typeface="+mj-lt"/>
              <a:buAutoNum type="arabicPeriod"/>
            </a:pPr>
            <a:r>
              <a:rPr lang="en-IE" sz="1900" dirty="0" smtClean="0"/>
              <a:t>Negotiate with lenders – very important.  Is proposal more attractive than alternatives, e.g. bankruptcy? Better than what they might get in a Personal Insolvency Arrangement? Better than possession &amp; sale?</a:t>
            </a:r>
          </a:p>
          <a:p>
            <a:pPr marL="457200" indent="-457200">
              <a:buFont typeface="+mj-lt"/>
              <a:buAutoNum type="arabicPeriod"/>
            </a:pPr>
            <a:r>
              <a:rPr lang="en-IE" sz="1900" dirty="0" smtClean="0"/>
              <a:t>Consider &amp; prepare for ‘other options’ – MTR, surrender, voluntary sale, social housing.  Proposals for dealing with residual debt.</a:t>
            </a:r>
          </a:p>
          <a:p>
            <a:pPr marL="457200" indent="-457200">
              <a:buFont typeface="+mj-lt"/>
              <a:buAutoNum type="arabicPeriod"/>
            </a:pPr>
            <a:r>
              <a:rPr lang="en-IE" sz="1900" dirty="0" smtClean="0"/>
              <a:t>Make referrals – PIPs, CAVA, FLAC… and now you!</a:t>
            </a:r>
          </a:p>
          <a:p>
            <a:endParaRPr lang="en-IE" dirty="0" smtClean="0"/>
          </a:p>
          <a:p>
            <a:endParaRPr lang="en-IE" dirty="0" smtClean="0"/>
          </a:p>
        </p:txBody>
      </p:sp>
    </p:spTree>
    <p:extLst>
      <p:ext uri="{BB962C8B-B14F-4D97-AF65-F5344CB8AC3E}">
        <p14:creationId xmlns:p14="http://schemas.microsoft.com/office/powerpoint/2010/main" val="375677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2800" dirty="0" smtClean="0"/>
              <a:t>Agenda </a:t>
            </a:r>
            <a:endParaRPr lang="en-IE" sz="2800" dirty="0"/>
          </a:p>
        </p:txBody>
      </p:sp>
      <p:sp>
        <p:nvSpPr>
          <p:cNvPr id="5" name="Content Placeholder 2"/>
          <p:cNvSpPr>
            <a:spLocks noGrp="1"/>
          </p:cNvSpPr>
          <p:nvPr>
            <p:ph sz="half" idx="2"/>
          </p:nvPr>
        </p:nvSpPr>
        <p:spPr>
          <a:xfrm>
            <a:off x="467544" y="1124744"/>
            <a:ext cx="7632848" cy="4239320"/>
          </a:xfrm>
        </p:spPr>
        <p:txBody>
          <a:bodyPr/>
          <a:lstStyle/>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About MABS </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Present Mortgage </a:t>
            </a:r>
            <a:r>
              <a:rPr lang="en-IE" sz="2000" dirty="0">
                <a:solidFill>
                  <a:schemeClr val="tx2"/>
                </a:solidFill>
                <a:latin typeface="Calibri" panose="020F0502020204030204" pitchFamily="34" charset="0"/>
              </a:rPr>
              <a:t>Arrears Situation</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Background and Origins of Dedicated Mortgage Arrears Advice Service in MABS</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A National Service – delivered from  key locations </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The role of the Dedicated Mortgage Arrears Advisors</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What is a DMA Case ?</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Lender Protocol</a:t>
            </a:r>
          </a:p>
          <a:p>
            <a:pPr marL="457200" indent="-457200">
              <a:buClr>
                <a:schemeClr val="tx1"/>
              </a:buClr>
              <a:buFont typeface="+mj-lt"/>
              <a:buAutoNum type="arabicPeriod"/>
            </a:pPr>
            <a:r>
              <a:rPr lang="en-IE" sz="2000" dirty="0" smtClean="0">
                <a:solidFill>
                  <a:schemeClr val="tx2"/>
                </a:solidFill>
                <a:latin typeface="Calibri" panose="020F0502020204030204" pitchFamily="34" charset="0"/>
              </a:rPr>
              <a:t>Added value</a:t>
            </a:r>
          </a:p>
          <a:p>
            <a:pPr marL="0" indent="0">
              <a:buClr>
                <a:schemeClr val="tx1"/>
              </a:buClr>
              <a:buNone/>
            </a:pPr>
            <a:r>
              <a:rPr lang="en-IE" sz="2000" dirty="0" smtClean="0">
                <a:solidFill>
                  <a:schemeClr val="tx2"/>
                </a:solidFill>
                <a:latin typeface="Calibri" panose="020F0502020204030204" pitchFamily="34" charset="0"/>
              </a:rPr>
              <a:t>9.     DMA Perspective – Ciara Cullen</a:t>
            </a:r>
          </a:p>
        </p:txBody>
      </p:sp>
      <p:pic>
        <p:nvPicPr>
          <p:cNvPr id="4" name="Picture 2" descr="W:\LOGOS\Logos\CIB F&amp;S Logo 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877271"/>
            <a:ext cx="1584176" cy="52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76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75928"/>
          </a:xfrm>
        </p:spPr>
        <p:txBody>
          <a:bodyPr/>
          <a:lstStyle/>
          <a:p>
            <a:r>
              <a:rPr lang="en-IE" dirty="0" smtClean="0"/>
              <a:t>Court Mentor – Dublin</a:t>
            </a:r>
            <a:endParaRPr lang="en-IE" dirty="0"/>
          </a:p>
        </p:txBody>
      </p:sp>
      <p:sp>
        <p:nvSpPr>
          <p:cNvPr id="3" name="Content Placeholder 2"/>
          <p:cNvSpPr>
            <a:spLocks noGrp="1"/>
          </p:cNvSpPr>
          <p:nvPr>
            <p:ph idx="1"/>
          </p:nvPr>
        </p:nvSpPr>
        <p:spPr>
          <a:xfrm>
            <a:off x="-180528" y="980728"/>
            <a:ext cx="9145016" cy="4392488"/>
          </a:xfrm>
        </p:spPr>
        <p:txBody>
          <a:bodyPr/>
          <a:lstStyle/>
          <a:p>
            <a:pPr lvl="1"/>
            <a:r>
              <a:rPr lang="en-IE" dirty="0"/>
              <a:t>From 2016 – Court Mentor in all 28 County Registrar Courts </a:t>
            </a:r>
            <a:r>
              <a:rPr lang="en-IE" dirty="0" smtClean="0"/>
              <a:t>nationwide</a:t>
            </a:r>
          </a:p>
          <a:p>
            <a:pPr lvl="1"/>
            <a:r>
              <a:rPr lang="en-IE" dirty="0" smtClean="0"/>
              <a:t>2 Court sittings per week in Dublin – average 40-50 mortgage cases per sitting</a:t>
            </a:r>
          </a:p>
          <a:p>
            <a:pPr lvl="1"/>
            <a:r>
              <a:rPr lang="en-IE" dirty="0" smtClean="0"/>
              <a:t>County </a:t>
            </a:r>
            <a:r>
              <a:rPr lang="en-IE" smtClean="0"/>
              <a:t>Registrar </a:t>
            </a:r>
            <a:r>
              <a:rPr lang="en-IE" smtClean="0"/>
              <a:t> may make </a:t>
            </a:r>
            <a:r>
              <a:rPr lang="en-IE" dirty="0" smtClean="0"/>
              <a:t>reference to </a:t>
            </a:r>
            <a:r>
              <a:rPr lang="en-IE" smtClean="0"/>
              <a:t>and </a:t>
            </a:r>
            <a:r>
              <a:rPr lang="en-IE" smtClean="0"/>
              <a:t>introduce </a:t>
            </a:r>
            <a:r>
              <a:rPr lang="en-IE" dirty="0" smtClean="0"/>
              <a:t>the Court Mentor at the beginning of each sitting. </a:t>
            </a:r>
          </a:p>
          <a:p>
            <a:pPr lvl="1"/>
            <a:r>
              <a:rPr lang="en-IE" dirty="0" smtClean="0"/>
              <a:t>County Registrar </a:t>
            </a:r>
            <a:r>
              <a:rPr lang="en-IE" dirty="0" smtClean="0"/>
              <a:t>may make </a:t>
            </a:r>
            <a:r>
              <a:rPr lang="en-IE" dirty="0" smtClean="0"/>
              <a:t>direct referrals to MABS through the Court Mentor and allows the defendant time to engage with the Service</a:t>
            </a:r>
          </a:p>
          <a:p>
            <a:pPr lvl="1"/>
            <a:r>
              <a:rPr lang="en-IE" dirty="0" smtClean="0"/>
              <a:t>Although no rights of audience, County Registrar may ask Court Mentor for an update on cases during Court</a:t>
            </a:r>
          </a:p>
          <a:p>
            <a:pPr lvl="1"/>
            <a:r>
              <a:rPr lang="en-IE" dirty="0" smtClean="0"/>
              <a:t>Court Mentor introduces the MABS client to the Duty Solicitor before court and briefs the Duty Solicitor on the case.  Where permitted by the County Registrar, the Duty Solicitor then briefs the Court.</a:t>
            </a:r>
          </a:p>
          <a:p>
            <a:pPr lvl="1"/>
            <a:r>
              <a:rPr lang="en-IE" dirty="0" smtClean="0"/>
              <a:t>Duty Solicitor also available to advise defendants present in Court who have no representation or have never been to MABS</a:t>
            </a:r>
          </a:p>
          <a:p>
            <a:pPr lvl="1"/>
            <a:r>
              <a:rPr lang="en-IE" dirty="0" smtClean="0"/>
              <a:t>More borrowers attending Court now – know that MABS / Duty Solicitor available for support – very </a:t>
            </a:r>
            <a:r>
              <a:rPr lang="en-IE" b="1" dirty="0" smtClean="0"/>
              <a:t>empowering </a:t>
            </a:r>
            <a:r>
              <a:rPr lang="en-IE" dirty="0" smtClean="0"/>
              <a:t>for the borrower</a:t>
            </a:r>
          </a:p>
          <a:p>
            <a:pPr lvl="1"/>
            <a:endParaRPr lang="en-IE" dirty="0" smtClean="0"/>
          </a:p>
        </p:txBody>
      </p:sp>
    </p:spTree>
    <p:extLst>
      <p:ext uri="{BB962C8B-B14F-4D97-AF65-F5344CB8AC3E}">
        <p14:creationId xmlns:p14="http://schemas.microsoft.com/office/powerpoint/2010/main" val="1865999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MABS Role in Respect of Access to Legal </a:t>
            </a:r>
            <a:r>
              <a:rPr lang="en-IE" dirty="0"/>
              <a:t>A</a:t>
            </a:r>
            <a:r>
              <a:rPr lang="en-IE" dirty="0" smtClean="0"/>
              <a:t>dvice (Consultation </a:t>
            </a:r>
            <a:r>
              <a:rPr lang="en-IE" dirty="0"/>
              <a:t>S</a:t>
            </a:r>
            <a:r>
              <a:rPr lang="en-IE" dirty="0" smtClean="0"/>
              <a:t>olicitor) </a:t>
            </a:r>
            <a:endParaRPr lang="en-IE" dirty="0"/>
          </a:p>
        </p:txBody>
      </p:sp>
      <p:sp>
        <p:nvSpPr>
          <p:cNvPr id="3" name="Content Placeholder 2"/>
          <p:cNvSpPr>
            <a:spLocks noGrp="1"/>
          </p:cNvSpPr>
          <p:nvPr>
            <p:ph idx="1"/>
          </p:nvPr>
        </p:nvSpPr>
        <p:spPr>
          <a:xfrm>
            <a:off x="755576" y="1531344"/>
            <a:ext cx="7772400" cy="3924223"/>
          </a:xfrm>
        </p:spPr>
        <p:txBody>
          <a:bodyPr/>
          <a:lstStyle/>
          <a:p>
            <a:pPr>
              <a:lnSpc>
                <a:spcPct val="150000"/>
              </a:lnSpc>
              <a:buFont typeface="+mj-lt"/>
              <a:buAutoNum type="arabicPeriod"/>
            </a:pPr>
            <a:r>
              <a:rPr lang="en-IE" dirty="0" smtClean="0"/>
              <a:t>MABS – completes MARP SFS with client </a:t>
            </a:r>
          </a:p>
          <a:p>
            <a:pPr>
              <a:lnSpc>
                <a:spcPct val="150000"/>
              </a:lnSpc>
              <a:buFont typeface="+mj-lt"/>
              <a:buAutoNum type="arabicPeriod"/>
            </a:pPr>
            <a:r>
              <a:rPr lang="en-IE" dirty="0" smtClean="0"/>
              <a:t>Determines client fits criteria for advice under scheme </a:t>
            </a:r>
          </a:p>
          <a:p>
            <a:pPr>
              <a:lnSpc>
                <a:spcPct val="150000"/>
              </a:lnSpc>
              <a:buFont typeface="+mj-lt"/>
              <a:buAutoNum type="arabicPeriod"/>
            </a:pPr>
            <a:r>
              <a:rPr lang="en-IE" dirty="0" smtClean="0"/>
              <a:t>Informs client about scheme, certifies eligibility and applies for voucher for client </a:t>
            </a:r>
          </a:p>
          <a:p>
            <a:pPr>
              <a:lnSpc>
                <a:spcPct val="150000"/>
              </a:lnSpc>
              <a:buFont typeface="+mj-lt"/>
              <a:buAutoNum type="arabicPeriod"/>
            </a:pPr>
            <a:r>
              <a:rPr lang="en-IE" dirty="0" smtClean="0"/>
              <a:t>Provides voucher and list of panel solicitors to client </a:t>
            </a:r>
          </a:p>
          <a:p>
            <a:pPr>
              <a:lnSpc>
                <a:spcPct val="150000"/>
              </a:lnSpc>
              <a:buFont typeface="+mj-lt"/>
              <a:buAutoNum type="arabicPeriod"/>
            </a:pPr>
            <a:r>
              <a:rPr lang="en-IE" dirty="0" smtClean="0"/>
              <a:t>Transfers MARP SFS with client’s consent to the solicitor </a:t>
            </a:r>
          </a:p>
          <a:p>
            <a:pPr>
              <a:lnSpc>
                <a:spcPct val="150000"/>
              </a:lnSpc>
              <a:buFont typeface="+mj-lt"/>
              <a:buAutoNum type="arabicPeriod"/>
            </a:pPr>
            <a:r>
              <a:rPr lang="en-IE" dirty="0" smtClean="0"/>
              <a:t>Continues to support client in accordance with their wishes</a:t>
            </a:r>
            <a:endParaRPr lang="en-IE" dirty="0"/>
          </a:p>
        </p:txBody>
      </p:sp>
    </p:spTree>
    <p:extLst>
      <p:ext uri="{BB962C8B-B14F-4D97-AF65-F5344CB8AC3E}">
        <p14:creationId xmlns:p14="http://schemas.microsoft.com/office/powerpoint/2010/main" val="223695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r>
              <a:rPr lang="en-IE" dirty="0"/>
              <a:t>Where does </a:t>
            </a:r>
            <a:r>
              <a:rPr lang="en-IE" dirty="0" smtClean="0"/>
              <a:t>Legal </a:t>
            </a:r>
            <a:r>
              <a:rPr lang="en-IE" dirty="0"/>
              <a:t>A</a:t>
            </a:r>
            <a:r>
              <a:rPr lang="en-IE" dirty="0" smtClean="0"/>
              <a:t>dvice </a:t>
            </a:r>
            <a:r>
              <a:rPr lang="en-IE" dirty="0"/>
              <a:t>come in? </a:t>
            </a:r>
          </a:p>
        </p:txBody>
      </p:sp>
      <p:sp>
        <p:nvSpPr>
          <p:cNvPr id="3" name="Content Placeholder 2"/>
          <p:cNvSpPr>
            <a:spLocks noGrp="1"/>
          </p:cNvSpPr>
          <p:nvPr>
            <p:ph idx="1"/>
          </p:nvPr>
        </p:nvSpPr>
        <p:spPr>
          <a:xfrm>
            <a:off x="323528" y="1052736"/>
            <a:ext cx="8568952" cy="4536504"/>
          </a:xfrm>
        </p:spPr>
        <p:txBody>
          <a:bodyPr/>
          <a:lstStyle/>
          <a:p>
            <a:r>
              <a:rPr lang="en-IE" sz="2000" b="1" u="sng" dirty="0" smtClean="0"/>
              <a:t>75% of DMA cases already in Court</a:t>
            </a:r>
          </a:p>
          <a:p>
            <a:pPr marL="0" indent="0">
              <a:buNone/>
            </a:pPr>
            <a:endParaRPr lang="en-IE" dirty="0" smtClean="0"/>
          </a:p>
          <a:p>
            <a:r>
              <a:rPr lang="en-IE" dirty="0" smtClean="0"/>
              <a:t>Legal Advice required:</a:t>
            </a:r>
          </a:p>
          <a:p>
            <a:pPr lvl="1">
              <a:buFont typeface="Wingdings" panose="05000000000000000000" pitchFamily="2" charset="2"/>
              <a:buChar char="Ø"/>
            </a:pPr>
            <a:r>
              <a:rPr lang="en-IE" dirty="0" smtClean="0"/>
              <a:t>New contracts / ARAs / restructures offered by lenders</a:t>
            </a:r>
          </a:p>
          <a:p>
            <a:pPr lvl="1">
              <a:buFont typeface="Wingdings" panose="05000000000000000000" pitchFamily="2" charset="2"/>
              <a:buChar char="Ø"/>
            </a:pPr>
            <a:r>
              <a:rPr lang="en-IE" dirty="0" smtClean="0"/>
              <a:t>Separated / divorced couples</a:t>
            </a:r>
          </a:p>
          <a:p>
            <a:pPr lvl="1">
              <a:buFont typeface="Wingdings" panose="05000000000000000000" pitchFamily="2" charset="2"/>
              <a:buChar char="Ø"/>
            </a:pPr>
            <a:r>
              <a:rPr lang="en-IE" dirty="0" smtClean="0"/>
              <a:t>Land law issues – rights of way, easements (water, etc.), planning permission issues, mapping issues, incorrect mortgage / charge registration.  Some may reduce value of property &amp; make ARA proposal more attractive to lender than possession &amp; sale</a:t>
            </a:r>
          </a:p>
          <a:p>
            <a:pPr lvl="1">
              <a:buFont typeface="Wingdings" panose="05000000000000000000" pitchFamily="2" charset="2"/>
              <a:buChar char="Ø"/>
            </a:pPr>
            <a:r>
              <a:rPr lang="en-IE" dirty="0" smtClean="0"/>
              <a:t>Technical issues – non-service of Civil Bill, inaccuracies</a:t>
            </a:r>
          </a:p>
          <a:p>
            <a:pPr lvl="1">
              <a:buFont typeface="Wingdings" panose="05000000000000000000" pitchFamily="2" charset="2"/>
              <a:buChar char="Ø"/>
            </a:pPr>
            <a:r>
              <a:rPr lang="en-IE" dirty="0" smtClean="0"/>
              <a:t>Circuit Court Jurisdiction &amp; ‘Rateable Valuation’:</a:t>
            </a:r>
            <a:r>
              <a:rPr lang="en-IE" dirty="0"/>
              <a:t> </a:t>
            </a:r>
            <a:r>
              <a:rPr lang="en-IE" dirty="0" smtClean="0"/>
              <a:t>Permanent TSB </a:t>
            </a:r>
            <a:r>
              <a:rPr lang="en-IE" dirty="0"/>
              <a:t>–v- David </a:t>
            </a:r>
            <a:r>
              <a:rPr lang="en-IE" dirty="0" err="1"/>
              <a:t>Langan</a:t>
            </a:r>
            <a:r>
              <a:rPr lang="en-IE" dirty="0" smtClean="0"/>
              <a:t> referred by Case Stated to Court of Appeal</a:t>
            </a:r>
          </a:p>
          <a:p>
            <a:pPr lvl="1">
              <a:buFont typeface="Wingdings" panose="05000000000000000000" pitchFamily="2" charset="2"/>
              <a:buChar char="Ø"/>
            </a:pPr>
            <a:r>
              <a:rPr lang="en-IE" dirty="0" smtClean="0"/>
              <a:t>Bankruptcy advice &amp; assistance</a:t>
            </a:r>
          </a:p>
          <a:p>
            <a:pPr marL="0" indent="0">
              <a:buNone/>
            </a:pPr>
            <a:endParaRPr lang="en-IE" dirty="0" smtClean="0"/>
          </a:p>
          <a:p>
            <a:pPr lvl="1"/>
            <a:endParaRPr lang="en-IE" dirty="0" smtClean="0"/>
          </a:p>
          <a:p>
            <a:endParaRPr lang="en-IE" dirty="0"/>
          </a:p>
        </p:txBody>
      </p:sp>
    </p:spTree>
    <p:extLst>
      <p:ext uri="{BB962C8B-B14F-4D97-AF65-F5344CB8AC3E}">
        <p14:creationId xmlns:p14="http://schemas.microsoft.com/office/powerpoint/2010/main" val="182795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75928"/>
          </a:xfrm>
        </p:spPr>
        <p:txBody>
          <a:bodyPr/>
          <a:lstStyle/>
          <a:p>
            <a:r>
              <a:rPr lang="en-IE" dirty="0" smtClean="0"/>
              <a:t>Outcomes from the DMA Service </a:t>
            </a:r>
            <a:endParaRPr lang="en-IE" dirty="0"/>
          </a:p>
        </p:txBody>
      </p:sp>
      <p:sp>
        <p:nvSpPr>
          <p:cNvPr id="3" name="Content Placeholder 2"/>
          <p:cNvSpPr>
            <a:spLocks noGrp="1"/>
          </p:cNvSpPr>
          <p:nvPr>
            <p:ph idx="1"/>
          </p:nvPr>
        </p:nvSpPr>
        <p:spPr>
          <a:xfrm>
            <a:off x="251520" y="908720"/>
            <a:ext cx="8712968" cy="4536504"/>
          </a:xfrm>
        </p:spPr>
        <p:txBody>
          <a:bodyPr/>
          <a:lstStyle/>
          <a:p>
            <a:r>
              <a:rPr lang="en-IE" dirty="0" smtClean="0"/>
              <a:t>John and Teresa, both late 60s, family home (PPR), </a:t>
            </a:r>
            <a:r>
              <a:rPr lang="en-IE" dirty="0"/>
              <a:t>arrears </a:t>
            </a:r>
            <a:r>
              <a:rPr lang="en-IE" dirty="0" smtClean="0"/>
              <a:t>of €</a:t>
            </a:r>
            <a:r>
              <a:rPr lang="en-IE" dirty="0"/>
              <a:t>6</a:t>
            </a:r>
            <a:r>
              <a:rPr lang="en-IE" dirty="0" smtClean="0"/>
              <a:t>0k, total </a:t>
            </a:r>
            <a:r>
              <a:rPr lang="en-IE" dirty="0"/>
              <a:t>outstanding </a:t>
            </a:r>
            <a:r>
              <a:rPr lang="en-IE" dirty="0" smtClean="0"/>
              <a:t>- </a:t>
            </a:r>
            <a:r>
              <a:rPr lang="en-IE" dirty="0"/>
              <a:t>almost </a:t>
            </a:r>
            <a:r>
              <a:rPr lang="en-IE" dirty="0" smtClean="0"/>
              <a:t>€214k, 11 </a:t>
            </a:r>
            <a:r>
              <a:rPr lang="en-IE" dirty="0"/>
              <a:t>years </a:t>
            </a:r>
            <a:r>
              <a:rPr lang="en-IE" dirty="0" smtClean="0"/>
              <a:t>remaining, paying €600 per month</a:t>
            </a:r>
            <a:endParaRPr lang="en-IE" dirty="0"/>
          </a:p>
          <a:p>
            <a:r>
              <a:rPr lang="en-IE" dirty="0" smtClean="0"/>
              <a:t>Mortgage deemed unsustainable in 2012; PIP proposal rejected</a:t>
            </a:r>
          </a:p>
          <a:p>
            <a:r>
              <a:rPr lang="en-IE" dirty="0" smtClean="0"/>
              <a:t>High Court proceedings initiated in 2015; Judge adjourned the case  in Feb 2015 as there was no evidence of alternative options present to the clients</a:t>
            </a:r>
          </a:p>
          <a:p>
            <a:r>
              <a:rPr lang="en-IE" dirty="0" smtClean="0"/>
              <a:t>Order for Possession granted in November 2015 with a stay until 1</a:t>
            </a:r>
            <a:r>
              <a:rPr lang="en-IE" baseline="30000" dirty="0" smtClean="0"/>
              <a:t>st</a:t>
            </a:r>
            <a:r>
              <a:rPr lang="en-IE" dirty="0" smtClean="0"/>
              <a:t> Feb 2016</a:t>
            </a:r>
            <a:endParaRPr lang="en-IE" dirty="0"/>
          </a:p>
          <a:p>
            <a:r>
              <a:rPr lang="en-IE" dirty="0" smtClean="0"/>
              <a:t>Legal Aid Board lodged an appeal on behalf of the clients</a:t>
            </a:r>
          </a:p>
          <a:p>
            <a:r>
              <a:rPr lang="en-IE" dirty="0" smtClean="0"/>
              <a:t>DMA MABS adviser suggested making a settlement offer to the lender. Clients contacted local Credit Union and got approval in principal for a loan of €50,000 based on affordability to pay €600 per month over 10 years.</a:t>
            </a:r>
          </a:p>
          <a:p>
            <a:r>
              <a:rPr lang="en-IE" dirty="0" smtClean="0"/>
              <a:t>Full &amp; final settlement offer of €50k made to lender based on client’s ages and current market value of the property which was significantly reduced due to sceptic tank and boundary issues.</a:t>
            </a:r>
          </a:p>
          <a:p>
            <a:r>
              <a:rPr lang="en-IE" dirty="0" smtClean="0"/>
              <a:t>Settlement offer accepted, Credit Union loan drawn down in October 2016 and deeds of property released by the lender in November 2016.</a:t>
            </a:r>
            <a:endParaRPr lang="en-IE" dirty="0"/>
          </a:p>
          <a:p>
            <a:pPr marL="0" indent="0">
              <a:buNone/>
            </a:pPr>
            <a:endParaRPr lang="en-IE" sz="2400" dirty="0" smtClean="0"/>
          </a:p>
          <a:p>
            <a:endParaRPr lang="en-IE" dirty="0" smtClean="0"/>
          </a:p>
          <a:p>
            <a:endParaRPr lang="en-IE" dirty="0"/>
          </a:p>
        </p:txBody>
      </p:sp>
    </p:spTree>
    <p:extLst>
      <p:ext uri="{BB962C8B-B14F-4D97-AF65-F5344CB8AC3E}">
        <p14:creationId xmlns:p14="http://schemas.microsoft.com/office/powerpoint/2010/main" val="1273382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4800"/>
            <a:ext cx="8278688" cy="819944"/>
          </a:xfrm>
        </p:spPr>
        <p:txBody>
          <a:bodyPr/>
          <a:lstStyle/>
          <a:p>
            <a:r>
              <a:rPr lang="en-IE" dirty="0" smtClean="0"/>
              <a:t>	Outcomes from the DMA Service </a:t>
            </a:r>
            <a:endParaRPr lang="en-IE" dirty="0"/>
          </a:p>
        </p:txBody>
      </p:sp>
      <p:sp>
        <p:nvSpPr>
          <p:cNvPr id="3" name="Content Placeholder 2"/>
          <p:cNvSpPr>
            <a:spLocks noGrp="1"/>
          </p:cNvSpPr>
          <p:nvPr>
            <p:ph idx="1"/>
          </p:nvPr>
        </p:nvSpPr>
        <p:spPr>
          <a:xfrm>
            <a:off x="395536" y="980728"/>
            <a:ext cx="8138864" cy="4670648"/>
          </a:xfrm>
        </p:spPr>
        <p:txBody>
          <a:bodyPr/>
          <a:lstStyle/>
          <a:p>
            <a:r>
              <a:rPr lang="en-IE" dirty="0" smtClean="0"/>
              <a:t>Tracy (35) is a single parent with 2 </a:t>
            </a:r>
            <a:r>
              <a:rPr lang="en-IE" dirty="0"/>
              <a:t>children, she got into mortgage arrears following separation </a:t>
            </a:r>
            <a:r>
              <a:rPr lang="en-IE" dirty="0" smtClean="0"/>
              <a:t>from her husband.</a:t>
            </a:r>
            <a:endParaRPr lang="en-IE" dirty="0"/>
          </a:p>
          <a:p>
            <a:r>
              <a:rPr lang="en-IE" dirty="0"/>
              <a:t>Legal proceedings were in the advanced stage and client was referred to MABS </a:t>
            </a:r>
            <a:r>
              <a:rPr lang="en-IE" dirty="0" smtClean="0"/>
              <a:t>in the Registrar’s Court.</a:t>
            </a:r>
          </a:p>
          <a:p>
            <a:r>
              <a:rPr lang="en-IE" dirty="0" smtClean="0"/>
              <a:t>Balance on the mortgage was €185k, arrears of €23k (originally borrowed €179k in 2005)</a:t>
            </a:r>
          </a:p>
          <a:p>
            <a:r>
              <a:rPr lang="en-IE" dirty="0" smtClean="0"/>
              <a:t>SFS completed and proposal of €600 per month offered. Secondary debt owing to the Credit Union restructured.</a:t>
            </a:r>
          </a:p>
          <a:p>
            <a:r>
              <a:rPr lang="en-IE" dirty="0" smtClean="0"/>
              <a:t>Lender offered a Split Mortgage with repayments of €528 per month.  Arrears capitalised and 25% of mortgage debt warehoused for 30 years</a:t>
            </a:r>
          </a:p>
          <a:p>
            <a:r>
              <a:rPr lang="en-IE" dirty="0" smtClean="0"/>
              <a:t>Client completed a 6 month trial repayment period and long term arrangement subsequently put in place</a:t>
            </a:r>
          </a:p>
          <a:p>
            <a:r>
              <a:rPr lang="en-IE" dirty="0" smtClean="0"/>
              <a:t>Case struck out of Court in January 2017 – no costs</a:t>
            </a:r>
          </a:p>
          <a:p>
            <a:r>
              <a:rPr lang="en-IE" dirty="0" smtClean="0"/>
              <a:t>Client intends to trade down when her children finish education</a:t>
            </a:r>
          </a:p>
          <a:p>
            <a:endParaRPr lang="en-IE" dirty="0" smtClean="0"/>
          </a:p>
          <a:p>
            <a:endParaRPr lang="en-IE" dirty="0"/>
          </a:p>
          <a:p>
            <a:endParaRPr lang="en-IE" dirty="0"/>
          </a:p>
        </p:txBody>
      </p:sp>
    </p:spTree>
    <p:extLst>
      <p:ext uri="{BB962C8B-B14F-4D97-AF65-F5344CB8AC3E}">
        <p14:creationId xmlns:p14="http://schemas.microsoft.com/office/powerpoint/2010/main" val="80076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Outcomes from the </a:t>
            </a:r>
            <a:r>
              <a:rPr lang="en-IE" dirty="0" smtClean="0"/>
              <a:t>DMA Service </a:t>
            </a:r>
            <a:endParaRPr lang="en-IE" dirty="0"/>
          </a:p>
        </p:txBody>
      </p:sp>
      <p:sp>
        <p:nvSpPr>
          <p:cNvPr id="3" name="Content Placeholder 2"/>
          <p:cNvSpPr>
            <a:spLocks noGrp="1"/>
          </p:cNvSpPr>
          <p:nvPr>
            <p:ph idx="1"/>
          </p:nvPr>
        </p:nvSpPr>
        <p:spPr>
          <a:xfrm>
            <a:off x="539552" y="1196752"/>
            <a:ext cx="7994848" cy="4176464"/>
          </a:xfrm>
        </p:spPr>
        <p:txBody>
          <a:bodyPr/>
          <a:lstStyle/>
          <a:p>
            <a:r>
              <a:rPr lang="en-IE" dirty="0" smtClean="0"/>
              <a:t>Fiona and Declan, 3 children, referred to MABS by Co. Registrar</a:t>
            </a:r>
          </a:p>
          <a:p>
            <a:r>
              <a:rPr lang="en-IE" dirty="0" smtClean="0"/>
              <a:t>Mortgage balance €221k, arrears €39k, property value €90k, no payments made in 2 years</a:t>
            </a:r>
          </a:p>
          <a:p>
            <a:r>
              <a:rPr lang="en-IE" dirty="0" smtClean="0"/>
              <a:t>SFS completed, max affordability of €300 pm, repayment due €930 pm</a:t>
            </a:r>
          </a:p>
          <a:p>
            <a:r>
              <a:rPr lang="en-IE" dirty="0" smtClean="0"/>
              <a:t>Borrowers in receipt of Disability Allowance &amp; Invalidity Pension, very little prospects of improving financial circumstances</a:t>
            </a:r>
          </a:p>
          <a:p>
            <a:r>
              <a:rPr lang="en-IE" dirty="0" smtClean="0"/>
              <a:t>Consultation with a PIP – insufficient income for a PIA</a:t>
            </a:r>
          </a:p>
          <a:p>
            <a:r>
              <a:rPr lang="en-IE" dirty="0" smtClean="0"/>
              <a:t>Mortgage to Rent explored – satisfied all eligibility criteria but no Approved Housing Body expressed an interest in buying the property</a:t>
            </a:r>
          </a:p>
          <a:p>
            <a:r>
              <a:rPr lang="en-IE" dirty="0" smtClean="0"/>
              <a:t>Clients have accepted the mortgage is unsustainable and have applied for Local Authority housing</a:t>
            </a:r>
          </a:p>
          <a:p>
            <a:r>
              <a:rPr lang="en-IE" dirty="0" smtClean="0"/>
              <a:t>Lender has agreed to a 9 month stay and will not pursue any residual debt if borrowers consent to Order for Possession on the next Court date</a:t>
            </a:r>
          </a:p>
          <a:p>
            <a:endParaRPr lang="en-IE" dirty="0" smtClean="0"/>
          </a:p>
          <a:p>
            <a:endParaRPr lang="en-IE" dirty="0" smtClean="0"/>
          </a:p>
          <a:p>
            <a:endParaRPr lang="en-IE" dirty="0"/>
          </a:p>
        </p:txBody>
      </p:sp>
    </p:spTree>
    <p:extLst>
      <p:ext uri="{BB962C8B-B14F-4D97-AF65-F5344CB8AC3E}">
        <p14:creationId xmlns:p14="http://schemas.microsoft.com/office/powerpoint/2010/main" val="220063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do you measure success?</a:t>
            </a:r>
            <a:endParaRPr lang="en-IE" dirty="0"/>
          </a:p>
        </p:txBody>
      </p:sp>
      <p:sp>
        <p:nvSpPr>
          <p:cNvPr id="3" name="Content Placeholder 2"/>
          <p:cNvSpPr>
            <a:spLocks noGrp="1"/>
          </p:cNvSpPr>
          <p:nvPr>
            <p:ph idx="1"/>
          </p:nvPr>
        </p:nvSpPr>
        <p:spPr>
          <a:xfrm>
            <a:off x="323528" y="1196752"/>
            <a:ext cx="8568952" cy="4670648"/>
          </a:xfrm>
        </p:spPr>
        <p:txBody>
          <a:bodyPr/>
          <a:lstStyle/>
          <a:p>
            <a:r>
              <a:rPr lang="en-IE" dirty="0" smtClean="0"/>
              <a:t>Client Engagement – some clients coming to MABS after 5 years of hoping the problem would go away </a:t>
            </a:r>
          </a:p>
          <a:p>
            <a:r>
              <a:rPr lang="en-IE" dirty="0" smtClean="0"/>
              <a:t>Sustainable arrangements – everyone has to be realistic </a:t>
            </a:r>
          </a:p>
          <a:p>
            <a:r>
              <a:rPr lang="en-IE" dirty="0" smtClean="0"/>
              <a:t>Credible independent legal advice on relevant issues</a:t>
            </a:r>
          </a:p>
          <a:p>
            <a:r>
              <a:rPr lang="en-IE" dirty="0" smtClean="0"/>
              <a:t>Insolvency arrangements </a:t>
            </a:r>
            <a:endParaRPr lang="en-IE" dirty="0"/>
          </a:p>
          <a:p>
            <a:r>
              <a:rPr lang="en-IE" dirty="0" smtClean="0"/>
              <a:t>Mortgage to Rent – if possible – it’s a very good solution when it happens </a:t>
            </a:r>
          </a:p>
          <a:p>
            <a:r>
              <a:rPr lang="en-IE" dirty="0" smtClean="0"/>
              <a:t>Where home must be sold – minimising residual debt</a:t>
            </a:r>
          </a:p>
          <a:p>
            <a:r>
              <a:rPr lang="en-IE" dirty="0" smtClean="0"/>
              <a:t>Where home must be sold – preventing homelessness</a:t>
            </a:r>
          </a:p>
          <a:p>
            <a:pPr marL="0" indent="0" algn="ctr">
              <a:buNone/>
            </a:pPr>
            <a:r>
              <a:rPr lang="en-IE" b="1" dirty="0" smtClean="0"/>
              <a:t>Unfortunately there has been a lot of misinformation and some bad third party advice and not every situation will have a positive outcome for the client</a:t>
            </a:r>
          </a:p>
          <a:p>
            <a:pPr marL="0" indent="0" algn="ctr">
              <a:buNone/>
            </a:pPr>
            <a:r>
              <a:rPr lang="en-IE" sz="2000" b="1" dirty="0" smtClean="0">
                <a:solidFill>
                  <a:schemeClr val="accent2"/>
                </a:solidFill>
              </a:rPr>
              <a:t>Huge potential benefit in ABHAILE in ensuring that there is full support for borrowers</a:t>
            </a:r>
            <a:endParaRPr lang="en-IE" sz="2000" dirty="0">
              <a:solidFill>
                <a:schemeClr val="accent2"/>
              </a:solidFill>
            </a:endParaRPr>
          </a:p>
        </p:txBody>
      </p:sp>
    </p:spTree>
    <p:extLst>
      <p:ext uri="{BB962C8B-B14F-4D97-AF65-F5344CB8AC3E}">
        <p14:creationId xmlns:p14="http://schemas.microsoft.com/office/powerpoint/2010/main" val="1217995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r>
              <a:rPr lang="en-IE" dirty="0" smtClean="0"/>
              <a:t>Conclusion</a:t>
            </a:r>
            <a:endParaRPr lang="en-IE" dirty="0"/>
          </a:p>
        </p:txBody>
      </p:sp>
      <p:sp>
        <p:nvSpPr>
          <p:cNvPr id="3" name="Content Placeholder 2"/>
          <p:cNvSpPr>
            <a:spLocks noGrp="1"/>
          </p:cNvSpPr>
          <p:nvPr>
            <p:ph idx="1"/>
          </p:nvPr>
        </p:nvSpPr>
        <p:spPr>
          <a:xfrm>
            <a:off x="539552" y="1052736"/>
            <a:ext cx="8208912" cy="4608512"/>
          </a:xfrm>
        </p:spPr>
        <p:txBody>
          <a:bodyPr/>
          <a:lstStyle/>
          <a:p>
            <a:pPr>
              <a:lnSpc>
                <a:spcPct val="150000"/>
              </a:lnSpc>
            </a:pPr>
            <a:r>
              <a:rPr lang="en-IE" dirty="0" smtClean="0"/>
              <a:t>MABS is the ‘</a:t>
            </a:r>
            <a:r>
              <a:rPr lang="en-IE" i="1" dirty="0" smtClean="0"/>
              <a:t>Gateway to Debt Advice’  </a:t>
            </a:r>
            <a:r>
              <a:rPr lang="en-IE" dirty="0" smtClean="0"/>
              <a:t>contact MABS Helpline 0761 07 2000</a:t>
            </a:r>
          </a:p>
          <a:p>
            <a:pPr>
              <a:lnSpc>
                <a:spcPct val="150000"/>
              </a:lnSpc>
            </a:pPr>
            <a:r>
              <a:rPr lang="en-IE" dirty="0" smtClean="0"/>
              <a:t>The DMA MABS is a new, added-value, free </a:t>
            </a:r>
            <a:r>
              <a:rPr lang="en-IE" dirty="0"/>
              <a:t>s</a:t>
            </a:r>
            <a:r>
              <a:rPr lang="en-IE" dirty="0" smtClean="0"/>
              <a:t>ervice available from MABS</a:t>
            </a:r>
          </a:p>
          <a:p>
            <a:pPr>
              <a:lnSpc>
                <a:spcPct val="150000"/>
              </a:lnSpc>
            </a:pPr>
            <a:r>
              <a:rPr lang="en-IE" dirty="0" smtClean="0"/>
              <a:t>If you can’t talk to your lender – talk to MABS – we’ll help &amp; refer you to professional advice under ABHAILE when you need it</a:t>
            </a:r>
          </a:p>
          <a:p>
            <a:pPr>
              <a:lnSpc>
                <a:spcPct val="150000"/>
              </a:lnSpc>
            </a:pPr>
            <a:r>
              <a:rPr lang="en-IE" dirty="0"/>
              <a:t>Cases are difficult but solutions can be found </a:t>
            </a:r>
            <a:endParaRPr lang="en-IE" dirty="0" smtClean="0"/>
          </a:p>
          <a:p>
            <a:pPr>
              <a:lnSpc>
                <a:spcPct val="300000"/>
              </a:lnSpc>
            </a:pPr>
            <a:endParaRPr lang="en-IE" dirty="0"/>
          </a:p>
        </p:txBody>
      </p:sp>
    </p:spTree>
    <p:extLst>
      <p:ext uri="{BB962C8B-B14F-4D97-AF65-F5344CB8AC3E}">
        <p14:creationId xmlns:p14="http://schemas.microsoft.com/office/powerpoint/2010/main" val="2214906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ra Present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5560"/>
            <a:ext cx="9144000" cy="6504402"/>
          </a:xfrm>
          <a:prstGeom prst="rect">
            <a:avLst/>
          </a:prstGeom>
        </p:spPr>
      </p:pic>
    </p:spTree>
    <p:extLst>
      <p:ext uri="{BB962C8B-B14F-4D97-AF65-F5344CB8AC3E}">
        <p14:creationId xmlns:p14="http://schemas.microsoft.com/office/powerpoint/2010/main" val="155602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4800"/>
            <a:ext cx="8964488" cy="1143000"/>
          </a:xfrm>
        </p:spPr>
        <p:txBody>
          <a:bodyPr/>
          <a:lstStyle/>
          <a:p>
            <a:r>
              <a:rPr lang="en-IE" dirty="0" smtClean="0"/>
              <a:t>Money Advice and Budgeting Service (MABS)  </a:t>
            </a:r>
            <a:endParaRPr lang="en-IE" dirty="0"/>
          </a:p>
        </p:txBody>
      </p:sp>
      <p:sp>
        <p:nvSpPr>
          <p:cNvPr id="3" name="Content Placeholder 2"/>
          <p:cNvSpPr>
            <a:spLocks noGrp="1"/>
          </p:cNvSpPr>
          <p:nvPr>
            <p:ph idx="1"/>
          </p:nvPr>
        </p:nvSpPr>
        <p:spPr>
          <a:xfrm>
            <a:off x="251520" y="1196752"/>
            <a:ext cx="8892480" cy="4176464"/>
          </a:xfrm>
        </p:spPr>
        <p:txBody>
          <a:bodyPr/>
          <a:lstStyle/>
          <a:p>
            <a:pPr>
              <a:lnSpc>
                <a:spcPct val="150000"/>
              </a:lnSpc>
            </a:pPr>
            <a:r>
              <a:rPr lang="en-IE" sz="1700" dirty="0" smtClean="0"/>
              <a:t>25 years experience dealing with all kinds of people &amp; all kinds of debt.</a:t>
            </a:r>
          </a:p>
          <a:p>
            <a:pPr>
              <a:lnSpc>
                <a:spcPct val="150000"/>
              </a:lnSpc>
            </a:pPr>
            <a:r>
              <a:rPr lang="en-IE" sz="1700" dirty="0" smtClean="0"/>
              <a:t>Free</a:t>
            </a:r>
            <a:r>
              <a:rPr lang="en-IE" sz="1700" dirty="0"/>
              <a:t>, independent and confidential </a:t>
            </a:r>
            <a:r>
              <a:rPr lang="en-IE" sz="1700" dirty="0" smtClean="0"/>
              <a:t>– “honest broker’’ between borrower and lender</a:t>
            </a:r>
          </a:p>
          <a:p>
            <a:pPr>
              <a:lnSpc>
                <a:spcPct val="150000"/>
              </a:lnSpc>
            </a:pPr>
            <a:r>
              <a:rPr lang="en-IE" sz="1700" dirty="0" smtClean="0"/>
              <a:t>The face-to-face service MABS money advisers provide, available from over 65 locations </a:t>
            </a:r>
            <a:r>
              <a:rPr lang="en-IE" sz="1700" dirty="0"/>
              <a:t> </a:t>
            </a:r>
            <a:r>
              <a:rPr lang="en-IE" sz="1700" dirty="0" smtClean="0"/>
              <a:t>&amp; MABS Helpline, Monday to Friday 9 am to 8pm (just over 20,000 calls in 2016)</a:t>
            </a:r>
          </a:p>
          <a:p>
            <a:pPr>
              <a:lnSpc>
                <a:spcPct val="150000"/>
              </a:lnSpc>
            </a:pPr>
            <a:r>
              <a:rPr lang="en-IE" sz="1700" dirty="0" smtClean="0"/>
              <a:t>University of Ulster – Advanced Diploma in Money Advice &amp;  Accredited Personal Insolvency Law Modules’ – ‘Approved Intermediaries’  (DRN) under Personal Insolvency legislation.  </a:t>
            </a:r>
          </a:p>
          <a:p>
            <a:pPr>
              <a:lnSpc>
                <a:spcPct val="150000"/>
              </a:lnSpc>
            </a:pPr>
            <a:r>
              <a:rPr lang="en-IE" sz="1700" dirty="0" smtClean="0"/>
              <a:t>EFQM – Gold Star award – a quality mark for customer service excellence  </a:t>
            </a:r>
          </a:p>
          <a:p>
            <a:pPr>
              <a:lnSpc>
                <a:spcPct val="150000"/>
              </a:lnSpc>
            </a:pPr>
            <a:r>
              <a:rPr lang="en-IE" sz="1700" dirty="0" smtClean="0"/>
              <a:t>Experienced, skilled and qualified staff</a:t>
            </a:r>
          </a:p>
        </p:txBody>
      </p:sp>
    </p:spTree>
    <p:extLst>
      <p:ext uri="{BB962C8B-B14F-4D97-AF65-F5344CB8AC3E}">
        <p14:creationId xmlns:p14="http://schemas.microsoft.com/office/powerpoint/2010/main" val="363279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062664" cy="1196752"/>
          </a:xfrm>
        </p:spPr>
        <p:txBody>
          <a:bodyPr/>
          <a:lstStyle/>
          <a:p>
            <a:r>
              <a:rPr lang="en-IE" dirty="0" smtClean="0"/>
              <a:t>MABS &amp; Mortgage Arrears </a:t>
            </a:r>
            <a:endParaRPr lang="en-IE" dirty="0"/>
          </a:p>
        </p:txBody>
      </p:sp>
      <p:sp>
        <p:nvSpPr>
          <p:cNvPr id="3" name="Content Placeholder 2"/>
          <p:cNvSpPr>
            <a:spLocks noGrp="1"/>
          </p:cNvSpPr>
          <p:nvPr>
            <p:ph idx="1"/>
          </p:nvPr>
        </p:nvSpPr>
        <p:spPr>
          <a:xfrm>
            <a:off x="323528" y="980728"/>
            <a:ext cx="8640960" cy="4896544"/>
          </a:xfrm>
        </p:spPr>
        <p:txBody>
          <a:bodyPr/>
          <a:lstStyle/>
          <a:p>
            <a:pPr>
              <a:lnSpc>
                <a:spcPct val="150000"/>
              </a:lnSpc>
            </a:pPr>
            <a:r>
              <a:rPr lang="en-IE" sz="1600" dirty="0" smtClean="0"/>
              <a:t>A key source of help for people with money management &amp;  debt difficulties. </a:t>
            </a:r>
          </a:p>
          <a:p>
            <a:pPr>
              <a:lnSpc>
                <a:spcPct val="150000"/>
              </a:lnSpc>
            </a:pPr>
            <a:r>
              <a:rPr lang="en-IE" sz="1600" dirty="0" smtClean="0"/>
              <a:t>A well developed process – ‘the money advice process’ which is a step by step approach - helping clients get back to a position of financial sustainability / self reliance.</a:t>
            </a:r>
            <a:endParaRPr lang="en-IE" sz="1600" dirty="0"/>
          </a:p>
          <a:p>
            <a:pPr>
              <a:lnSpc>
                <a:spcPct val="150000"/>
              </a:lnSpc>
            </a:pPr>
            <a:r>
              <a:rPr lang="en-IE" sz="1600" dirty="0"/>
              <a:t>Work with all the major creditor groups – debt resolution &amp; debt management protocols with the major creditor groups (individual banks) BPFI, utilities, </a:t>
            </a:r>
            <a:r>
              <a:rPr lang="en-IE" sz="1600" dirty="0" smtClean="0"/>
              <a:t>others</a:t>
            </a:r>
            <a:endParaRPr lang="en-IE" sz="1600" dirty="0"/>
          </a:p>
          <a:p>
            <a:pPr>
              <a:lnSpc>
                <a:spcPct val="150000"/>
              </a:lnSpc>
            </a:pPr>
            <a:r>
              <a:rPr lang="en-IE" sz="1600" dirty="0" smtClean="0"/>
              <a:t>Very strong referral network both locally and nationally  -  CIS, SVP, local authorities, credit unions, FLAC and CLM – regulators, Govt. Departments and Agencies,  FSO, other agencies /NGOs </a:t>
            </a:r>
          </a:p>
          <a:p>
            <a:pPr>
              <a:lnSpc>
                <a:spcPct val="150000"/>
              </a:lnSpc>
            </a:pPr>
            <a:r>
              <a:rPr lang="en-IE" sz="1600" b="1" dirty="0" smtClean="0"/>
              <a:t>Every MABS Money Adviser has helped clients in mortgage arrears and all are familiar with the CCMA, the MARP and the MARP SFS – focus is on making an arrangement where this is possible</a:t>
            </a:r>
            <a:endParaRPr lang="en-IE" sz="1600" b="1" dirty="0"/>
          </a:p>
        </p:txBody>
      </p:sp>
    </p:spTree>
    <p:extLst>
      <p:ext uri="{BB962C8B-B14F-4D97-AF65-F5344CB8AC3E}">
        <p14:creationId xmlns:p14="http://schemas.microsoft.com/office/powerpoint/2010/main" val="238497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pPr algn="ctr"/>
            <a:r>
              <a:rPr lang="en-IE" dirty="0" smtClean="0"/>
              <a:t>Q4 - 2016 Central Bank Mortgage Arrears Statistics</a:t>
            </a:r>
            <a:endParaRPr lang="en-IE" dirty="0"/>
          </a:p>
        </p:txBody>
      </p:sp>
      <p:sp>
        <p:nvSpPr>
          <p:cNvPr id="4" name="Content Placeholder 3"/>
          <p:cNvSpPr>
            <a:spLocks noGrp="1"/>
          </p:cNvSpPr>
          <p:nvPr>
            <p:ph idx="1"/>
          </p:nvPr>
        </p:nvSpPr>
        <p:spPr>
          <a:xfrm>
            <a:off x="827584" y="1052736"/>
            <a:ext cx="7772400" cy="4382616"/>
          </a:xfrm>
        </p:spPr>
        <p:txBody>
          <a:bodyPr/>
          <a:lstStyle/>
          <a:p>
            <a:pPr>
              <a:lnSpc>
                <a:spcPct val="150000"/>
              </a:lnSpc>
            </a:pPr>
            <a:r>
              <a:rPr lang="en-IE" b="1" dirty="0"/>
              <a:t>A total of </a:t>
            </a:r>
            <a:r>
              <a:rPr lang="en-IE" b="1" dirty="0" smtClean="0"/>
              <a:t>77,493 </a:t>
            </a:r>
            <a:r>
              <a:rPr lang="en-IE" b="1" dirty="0"/>
              <a:t>(11 per cent) of accounts were in arrears at </a:t>
            </a:r>
            <a:r>
              <a:rPr lang="en-IE" b="1" dirty="0" smtClean="0"/>
              <a:t>end-Q4</a:t>
            </a:r>
            <a:endParaRPr lang="en-IE" b="1" dirty="0"/>
          </a:p>
          <a:p>
            <a:pPr marL="0" indent="0" algn="ctr">
              <a:lnSpc>
                <a:spcPct val="150000"/>
              </a:lnSpc>
              <a:buNone/>
            </a:pPr>
            <a:r>
              <a:rPr lang="en-IE" sz="2000" b="1" dirty="0" smtClean="0">
                <a:solidFill>
                  <a:srgbClr val="FF0000"/>
                </a:solidFill>
              </a:rPr>
              <a:t>33,447 mortgages in arrears of 720 days and over</a:t>
            </a:r>
          </a:p>
          <a:p>
            <a:pPr marL="0" indent="0" algn="ctr">
              <a:lnSpc>
                <a:spcPct val="150000"/>
              </a:lnSpc>
              <a:buNone/>
            </a:pPr>
            <a:r>
              <a:rPr lang="en-IE" b="1" dirty="0" smtClean="0">
                <a:solidFill>
                  <a:srgbClr val="FF0000"/>
                </a:solidFill>
              </a:rPr>
              <a:t>Statistics are startling </a:t>
            </a:r>
          </a:p>
          <a:p>
            <a:pPr marL="0" indent="0" algn="ctr">
              <a:lnSpc>
                <a:spcPct val="150000"/>
              </a:lnSpc>
              <a:buNone/>
            </a:pPr>
            <a:r>
              <a:rPr lang="en-IE" sz="2400" b="1" dirty="0">
                <a:solidFill>
                  <a:srgbClr val="0070C0"/>
                </a:solidFill>
              </a:rPr>
              <a:t> Far more </a:t>
            </a:r>
            <a:r>
              <a:rPr lang="en-IE" sz="2400" b="1" dirty="0" smtClean="0">
                <a:solidFill>
                  <a:srgbClr val="0070C0"/>
                </a:solidFill>
              </a:rPr>
              <a:t>concerning is that each of these statistics represents a homeowner / household in real hardship – confronting difficult choices and worrying about </a:t>
            </a:r>
            <a:r>
              <a:rPr lang="en-IE" sz="2400" b="1" u="sng" dirty="0" smtClean="0">
                <a:solidFill>
                  <a:srgbClr val="0070C0"/>
                </a:solidFill>
              </a:rPr>
              <a:t>keeping their home </a:t>
            </a:r>
            <a:endParaRPr lang="en-IE" sz="2400" b="1" u="sng" dirty="0">
              <a:solidFill>
                <a:srgbClr val="0070C0"/>
              </a:solidFill>
            </a:endParaRPr>
          </a:p>
        </p:txBody>
      </p:sp>
    </p:spTree>
    <p:extLst>
      <p:ext uri="{BB962C8B-B14F-4D97-AF65-F5344CB8AC3E}">
        <p14:creationId xmlns:p14="http://schemas.microsoft.com/office/powerpoint/2010/main" val="429034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0080"/>
          </a:xfrm>
        </p:spPr>
        <p:txBody>
          <a:bodyPr/>
          <a:lstStyle/>
          <a:p>
            <a:pPr algn="ctr"/>
            <a:r>
              <a:rPr lang="en-IE" dirty="0" smtClean="0"/>
              <a:t>Background – enhanced role for MABS</a:t>
            </a:r>
            <a:endParaRPr lang="en-IE" dirty="0"/>
          </a:p>
        </p:txBody>
      </p:sp>
      <p:sp>
        <p:nvSpPr>
          <p:cNvPr id="3" name="Content Placeholder 2"/>
          <p:cNvSpPr>
            <a:spLocks noGrp="1"/>
          </p:cNvSpPr>
          <p:nvPr>
            <p:ph idx="1"/>
          </p:nvPr>
        </p:nvSpPr>
        <p:spPr>
          <a:xfrm>
            <a:off x="107504" y="548680"/>
            <a:ext cx="9036496" cy="5040560"/>
          </a:xfrm>
        </p:spPr>
        <p:txBody>
          <a:bodyPr/>
          <a:lstStyle/>
          <a:p>
            <a:pPr marL="0" indent="0">
              <a:buNone/>
            </a:pPr>
            <a:r>
              <a:rPr lang="en-IE" sz="2000" dirty="0" smtClean="0">
                <a:latin typeface="Calibri" panose="020F0502020204030204" pitchFamily="34" charset="0"/>
              </a:rPr>
              <a:t>Government announcement May 2015 – ‘greater role for </a:t>
            </a:r>
            <a:r>
              <a:rPr lang="en-IE" sz="2000" dirty="0">
                <a:latin typeface="Calibri" panose="020F0502020204030204" pitchFamily="34" charset="0"/>
              </a:rPr>
              <a:t>MABS</a:t>
            </a:r>
            <a:r>
              <a:rPr lang="en-IE" sz="2000" dirty="0" smtClean="0">
                <a:latin typeface="Calibri" panose="020F0502020204030204" pitchFamily="34" charset="0"/>
              </a:rPr>
              <a:t>’ viz.  ‘</a:t>
            </a:r>
            <a:r>
              <a:rPr lang="en-IE" sz="2000" i="1" dirty="0" smtClean="0">
                <a:latin typeface="Calibri" panose="020F0502020204030204" pitchFamily="34" charset="0"/>
              </a:rPr>
              <a:t>the </a:t>
            </a:r>
            <a:r>
              <a:rPr lang="en-IE" sz="2000" i="1" dirty="0">
                <a:latin typeface="Calibri" panose="020F0502020204030204" pitchFamily="34" charset="0"/>
              </a:rPr>
              <a:t>Money Advice and Budgeting Service (MABS) will play a greater role in offering information, advice and assistance to borrowers in arrears</a:t>
            </a:r>
            <a:r>
              <a:rPr lang="en-IE" sz="2000" i="1" dirty="0" smtClean="0">
                <a:latin typeface="Calibri" panose="020F0502020204030204" pitchFamily="34" charset="0"/>
              </a:rPr>
              <a:t>.</a:t>
            </a:r>
          </a:p>
          <a:p>
            <a:pPr marL="400050" indent="-400050">
              <a:lnSpc>
                <a:spcPct val="150000"/>
              </a:lnSpc>
              <a:buClr>
                <a:schemeClr val="tx1"/>
              </a:buClr>
              <a:buFont typeface="+mj-lt"/>
              <a:buAutoNum type="romanUcPeriod"/>
            </a:pPr>
            <a:r>
              <a:rPr lang="en-IE" sz="2000" dirty="0" smtClean="0">
                <a:latin typeface="Calibri" panose="020F0502020204030204" pitchFamily="34" charset="0"/>
              </a:rPr>
              <a:t> </a:t>
            </a:r>
            <a:r>
              <a:rPr lang="en-US" dirty="0">
                <a:latin typeface="Calibri" panose="020F0502020204030204" pitchFamily="34" charset="0"/>
              </a:rPr>
              <a:t>New </a:t>
            </a:r>
            <a:r>
              <a:rPr lang="en-US" b="1" dirty="0">
                <a:latin typeface="Calibri" panose="020F0502020204030204" pitchFamily="34" charset="0"/>
              </a:rPr>
              <a:t>Dedicated Mortgage Arrears </a:t>
            </a:r>
            <a:r>
              <a:rPr lang="en-US" dirty="0">
                <a:latin typeface="Calibri" panose="020F0502020204030204" pitchFamily="34" charset="0"/>
              </a:rPr>
              <a:t>(DMA) </a:t>
            </a:r>
            <a:r>
              <a:rPr lang="en-US" dirty="0" smtClean="0">
                <a:latin typeface="Calibri" panose="020F0502020204030204" pitchFamily="34" charset="0"/>
              </a:rPr>
              <a:t>Advisors </a:t>
            </a:r>
            <a:r>
              <a:rPr lang="en-US" dirty="0">
                <a:latin typeface="Calibri" panose="020F0502020204030204" pitchFamily="34" charset="0"/>
              </a:rPr>
              <a:t>at </a:t>
            </a:r>
            <a:r>
              <a:rPr lang="en-US" dirty="0" smtClean="0">
                <a:latin typeface="Calibri" panose="020F0502020204030204" pitchFamily="34" charset="0"/>
              </a:rPr>
              <a:t>locations </a:t>
            </a:r>
            <a:r>
              <a:rPr lang="en-US" dirty="0">
                <a:latin typeface="Calibri" panose="020F0502020204030204" pitchFamily="34" charset="0"/>
              </a:rPr>
              <a:t>nationwide</a:t>
            </a:r>
            <a:endParaRPr lang="en-IE" dirty="0">
              <a:latin typeface="Calibri" panose="020F0502020204030204" pitchFamily="34" charset="0"/>
            </a:endParaRPr>
          </a:p>
          <a:p>
            <a:pPr marL="400050" lvl="0" indent="-400050">
              <a:lnSpc>
                <a:spcPct val="150000"/>
              </a:lnSpc>
              <a:buClr>
                <a:schemeClr val="tx1"/>
              </a:buClr>
              <a:buFont typeface="+mj-lt"/>
              <a:buAutoNum type="romanUcPeriod"/>
            </a:pPr>
            <a:r>
              <a:rPr lang="en-US" dirty="0" smtClean="0">
                <a:latin typeface="Calibri" panose="020F0502020204030204" pitchFamily="34" charset="0"/>
              </a:rPr>
              <a:t>Roll-out </a:t>
            </a:r>
            <a:r>
              <a:rPr lang="en-US" dirty="0">
                <a:latin typeface="Calibri" panose="020F0502020204030204" pitchFamily="34" charset="0"/>
              </a:rPr>
              <a:t>of a </a:t>
            </a:r>
            <a:r>
              <a:rPr lang="en-US" b="1" dirty="0">
                <a:latin typeface="Calibri" panose="020F0502020204030204" pitchFamily="34" charset="0"/>
              </a:rPr>
              <a:t>Court Mentor Scheme </a:t>
            </a:r>
            <a:r>
              <a:rPr lang="en-US" dirty="0">
                <a:latin typeface="Calibri" panose="020F0502020204030204" pitchFamily="34" charset="0"/>
              </a:rPr>
              <a:t>to support clients attending repossession </a:t>
            </a:r>
            <a:r>
              <a:rPr lang="en-US" dirty="0" smtClean="0">
                <a:latin typeface="Calibri" panose="020F0502020204030204" pitchFamily="34" charset="0"/>
              </a:rPr>
              <a:t>proceedings – the State’s Services – ISI &amp; MABS</a:t>
            </a:r>
            <a:endParaRPr lang="en-IE" dirty="0">
              <a:latin typeface="Calibri" panose="020F0502020204030204" pitchFamily="34" charset="0"/>
            </a:endParaRPr>
          </a:p>
          <a:p>
            <a:pPr marL="400050" lvl="0" indent="-400050">
              <a:lnSpc>
                <a:spcPct val="150000"/>
              </a:lnSpc>
              <a:buClr>
                <a:schemeClr val="tx1"/>
              </a:buClr>
              <a:buFont typeface="+mj-lt"/>
              <a:buAutoNum type="romanUcPeriod"/>
            </a:pPr>
            <a:r>
              <a:rPr lang="en-US" sz="2000" dirty="0">
                <a:latin typeface="Calibri" panose="020F0502020204030204" pitchFamily="34" charset="0"/>
              </a:rPr>
              <a:t>MABS / MABS Helpline as the Gateway to Debt Advice – (Free Legal Aid and Financial Advice – Voucher </a:t>
            </a:r>
            <a:r>
              <a:rPr lang="en-IE" sz="2000" dirty="0">
                <a:latin typeface="Calibri" panose="020F0502020204030204" pitchFamily="34" charset="0"/>
              </a:rPr>
              <a:t>scheme </a:t>
            </a:r>
            <a:r>
              <a:rPr lang="en-IE" sz="2000" dirty="0" smtClean="0">
                <a:latin typeface="Calibri" panose="020F0502020204030204" pitchFamily="34" charset="0"/>
              </a:rPr>
              <a:t>(</a:t>
            </a:r>
            <a:r>
              <a:rPr lang="en-IE" sz="2000" dirty="0">
                <a:latin typeface="Calibri" panose="020F0502020204030204" pitchFamily="34" charset="0"/>
              </a:rPr>
              <a:t>announced January 2016</a:t>
            </a:r>
            <a:r>
              <a:rPr lang="en-IE" sz="2000" dirty="0" smtClean="0">
                <a:latin typeface="Calibri" panose="020F0502020204030204" pitchFamily="34" charset="0"/>
              </a:rPr>
              <a:t>) operational July 2016)</a:t>
            </a:r>
          </a:p>
          <a:p>
            <a:pPr marL="400050" lvl="0" indent="-400050">
              <a:lnSpc>
                <a:spcPct val="150000"/>
              </a:lnSpc>
              <a:buClr>
                <a:schemeClr val="tx1"/>
              </a:buClr>
              <a:buFont typeface="+mj-lt"/>
              <a:buAutoNum type="romanUcPeriod"/>
            </a:pPr>
            <a:r>
              <a:rPr lang="en-IE" b="1" dirty="0" smtClean="0">
                <a:solidFill>
                  <a:schemeClr val="accent2"/>
                </a:solidFill>
                <a:latin typeface="Calibri" panose="020F0502020204030204" pitchFamily="34" charset="0"/>
              </a:rPr>
              <a:t>Programme for Govt. 2016 </a:t>
            </a:r>
            <a:r>
              <a:rPr lang="en-IE" b="1" i="1" dirty="0">
                <a:solidFill>
                  <a:schemeClr val="accent2"/>
                </a:solidFill>
                <a:latin typeface="Calibri" panose="020F0502020204030204" pitchFamily="34" charset="0"/>
              </a:rPr>
              <a:t>‘a new national service to standardise the supports available to borrowers in mortgage arrears, with powers and resources needed to advise, assess, negotiate and recommend </a:t>
            </a:r>
            <a:r>
              <a:rPr lang="en-IE" b="1" i="1" dirty="0" smtClean="0">
                <a:solidFill>
                  <a:schemeClr val="accent2"/>
                </a:solidFill>
                <a:latin typeface="Calibri" panose="020F0502020204030204" pitchFamily="34" charset="0"/>
              </a:rPr>
              <a:t>solutions’ </a:t>
            </a:r>
            <a:r>
              <a:rPr lang="en-IE" b="1" dirty="0" smtClean="0">
                <a:solidFill>
                  <a:schemeClr val="accent2"/>
                </a:solidFill>
                <a:latin typeface="Calibri" panose="020F0502020204030204" pitchFamily="34" charset="0"/>
              </a:rPr>
              <a:t>(ABHAILE)</a:t>
            </a:r>
            <a:endParaRPr lang="en-US" b="1" dirty="0" smtClean="0">
              <a:solidFill>
                <a:schemeClr val="accent2"/>
              </a:solidFill>
              <a:latin typeface="Calibri" panose="020F0502020204030204" pitchFamily="34" charset="0"/>
            </a:endParaRPr>
          </a:p>
          <a:p>
            <a:pPr marL="400050" lvl="0" indent="-400050">
              <a:buClr>
                <a:schemeClr val="tx1"/>
              </a:buClr>
              <a:buFont typeface="+mj-lt"/>
              <a:buAutoNum type="romanUcPeriod"/>
            </a:pPr>
            <a:endParaRPr lang="en-IE" b="1" dirty="0">
              <a:latin typeface="Calibri" panose="020F0502020204030204" pitchFamily="34" charset="0"/>
            </a:endParaRPr>
          </a:p>
          <a:p>
            <a:pPr marL="0" indent="0">
              <a:buNone/>
            </a:pPr>
            <a:r>
              <a:rPr lang="en-IE" dirty="0"/>
              <a:t>	</a:t>
            </a:r>
          </a:p>
          <a:p>
            <a:pPr marL="0" indent="0">
              <a:buNone/>
            </a:pPr>
            <a:endParaRPr lang="en-IE" dirty="0" smtClean="0"/>
          </a:p>
        </p:txBody>
      </p:sp>
      <p:pic>
        <p:nvPicPr>
          <p:cNvPr id="4" name="Picture 2" descr="W:\LOGOS\Logos\CIB F&amp;S Logo 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877271"/>
            <a:ext cx="1584176" cy="52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5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257"/>
            <a:ext cx="8060432" cy="1143000"/>
          </a:xfrm>
        </p:spPr>
        <p:txBody>
          <a:bodyPr/>
          <a:lstStyle/>
          <a:p>
            <a:r>
              <a:rPr lang="en-IE" dirty="0" smtClean="0"/>
              <a:t>DMA Locations - nationwide coverage from key locations </a:t>
            </a:r>
            <a:endParaRPr lang="en-IE" dirty="0"/>
          </a:p>
        </p:txBody>
      </p:sp>
      <p:sp>
        <p:nvSpPr>
          <p:cNvPr id="5" name="Content Placeholder 4"/>
          <p:cNvSpPr>
            <a:spLocks noGrp="1"/>
          </p:cNvSpPr>
          <p:nvPr>
            <p:ph sz="half" idx="1"/>
          </p:nvPr>
        </p:nvSpPr>
        <p:spPr>
          <a:xfrm>
            <a:off x="179512" y="980728"/>
            <a:ext cx="4320480" cy="4536504"/>
          </a:xfrm>
        </p:spPr>
        <p:txBody>
          <a:bodyPr/>
          <a:lstStyle/>
          <a:p>
            <a:pPr>
              <a:buClr>
                <a:schemeClr val="tx1"/>
              </a:buClr>
            </a:pPr>
            <a:r>
              <a:rPr lang="en-IE" sz="1600" dirty="0"/>
              <a:t>Arklow </a:t>
            </a:r>
            <a:r>
              <a:rPr lang="en-IE" sz="1600" dirty="0" smtClean="0"/>
              <a:t>MABS </a:t>
            </a:r>
            <a:endParaRPr lang="en-IE" sz="1600" dirty="0"/>
          </a:p>
          <a:p>
            <a:pPr>
              <a:buClr>
                <a:schemeClr val="tx1"/>
              </a:buClr>
            </a:pPr>
            <a:r>
              <a:rPr lang="en-IE" sz="1600" dirty="0"/>
              <a:t>Bray </a:t>
            </a:r>
            <a:r>
              <a:rPr lang="en-IE" sz="1600" dirty="0" smtClean="0"/>
              <a:t>MABS </a:t>
            </a:r>
            <a:endParaRPr lang="en-IE" sz="1600" dirty="0"/>
          </a:p>
          <a:p>
            <a:pPr>
              <a:buClr>
                <a:schemeClr val="tx1"/>
              </a:buClr>
            </a:pPr>
            <a:r>
              <a:rPr lang="en-IE" sz="1600" dirty="0"/>
              <a:t>Carlow </a:t>
            </a:r>
            <a:r>
              <a:rPr lang="en-IE" sz="1600" dirty="0" smtClean="0"/>
              <a:t>MABS </a:t>
            </a:r>
            <a:endParaRPr lang="en-IE" sz="1600" dirty="0"/>
          </a:p>
          <a:p>
            <a:pPr>
              <a:buClr>
                <a:schemeClr val="tx1"/>
              </a:buClr>
            </a:pPr>
            <a:r>
              <a:rPr lang="en-IE" sz="1600" dirty="0"/>
              <a:t>Cavan </a:t>
            </a:r>
            <a:r>
              <a:rPr lang="en-IE" sz="1600" dirty="0" smtClean="0"/>
              <a:t>MABS </a:t>
            </a:r>
            <a:endParaRPr lang="en-IE" sz="1600" dirty="0"/>
          </a:p>
          <a:p>
            <a:pPr>
              <a:buClr>
                <a:schemeClr val="tx1"/>
              </a:buClr>
            </a:pPr>
            <a:r>
              <a:rPr lang="en-IE" sz="1600" dirty="0"/>
              <a:t>Cork </a:t>
            </a:r>
            <a:r>
              <a:rPr lang="en-IE" sz="1600" dirty="0" smtClean="0"/>
              <a:t>MABS </a:t>
            </a:r>
            <a:endParaRPr lang="en-IE" sz="1600" dirty="0"/>
          </a:p>
          <a:p>
            <a:pPr>
              <a:buClr>
                <a:schemeClr val="tx1"/>
              </a:buClr>
            </a:pPr>
            <a:r>
              <a:rPr lang="en-IE" sz="1600" dirty="0" smtClean="0"/>
              <a:t>Kerry MABS </a:t>
            </a:r>
            <a:r>
              <a:rPr lang="en-IE" sz="1600" dirty="0"/>
              <a:t> </a:t>
            </a:r>
            <a:endParaRPr lang="en-IE" sz="1600" dirty="0" smtClean="0"/>
          </a:p>
          <a:p>
            <a:pPr>
              <a:buClr>
                <a:schemeClr val="tx1"/>
              </a:buClr>
            </a:pPr>
            <a:r>
              <a:rPr lang="en-IE" sz="1600" dirty="0" smtClean="0"/>
              <a:t>Kildare MABS </a:t>
            </a:r>
          </a:p>
          <a:p>
            <a:pPr>
              <a:buClr>
                <a:schemeClr val="tx1"/>
              </a:buClr>
            </a:pPr>
            <a:r>
              <a:rPr lang="en-IE" sz="1600" dirty="0" smtClean="0"/>
              <a:t>Leitrim MABS </a:t>
            </a:r>
          </a:p>
          <a:p>
            <a:pPr>
              <a:buClr>
                <a:schemeClr val="tx1"/>
              </a:buClr>
            </a:pPr>
            <a:r>
              <a:rPr lang="en-IE" sz="1600" dirty="0" smtClean="0"/>
              <a:t>Laois MABS </a:t>
            </a:r>
          </a:p>
          <a:p>
            <a:pPr>
              <a:buClr>
                <a:schemeClr val="tx1"/>
              </a:buClr>
            </a:pPr>
            <a:r>
              <a:rPr lang="en-IE" sz="1600" dirty="0" smtClean="0"/>
              <a:t>Limerick MABS </a:t>
            </a:r>
          </a:p>
          <a:p>
            <a:pPr>
              <a:buClr>
                <a:schemeClr val="tx1"/>
              </a:buClr>
            </a:pPr>
            <a:r>
              <a:rPr lang="en-IE" sz="1600" dirty="0" smtClean="0"/>
              <a:t>Longford MABS</a:t>
            </a:r>
            <a:endParaRPr lang="en-IE" sz="1600" dirty="0"/>
          </a:p>
          <a:p>
            <a:pPr>
              <a:buClr>
                <a:schemeClr val="tx1"/>
              </a:buClr>
            </a:pPr>
            <a:r>
              <a:rPr lang="en-IE" sz="1600" dirty="0"/>
              <a:t>North Donegal </a:t>
            </a:r>
            <a:r>
              <a:rPr lang="en-IE" sz="1600" dirty="0" smtClean="0"/>
              <a:t>MABS </a:t>
            </a:r>
          </a:p>
          <a:p>
            <a:pPr>
              <a:buClr>
                <a:schemeClr val="tx1"/>
              </a:buClr>
            </a:pPr>
            <a:r>
              <a:rPr lang="en-IE" sz="1600" dirty="0" smtClean="0"/>
              <a:t>North Tipperary MABS </a:t>
            </a:r>
          </a:p>
          <a:p>
            <a:pPr>
              <a:buClr>
                <a:schemeClr val="tx1"/>
              </a:buClr>
            </a:pPr>
            <a:r>
              <a:rPr lang="en-IE" sz="1600" dirty="0"/>
              <a:t>Meath MABS </a:t>
            </a:r>
          </a:p>
          <a:p>
            <a:pPr>
              <a:buClr>
                <a:schemeClr val="tx1"/>
              </a:buClr>
            </a:pPr>
            <a:r>
              <a:rPr lang="en-IE" sz="1600" dirty="0"/>
              <a:t>Monaghan </a:t>
            </a:r>
            <a:r>
              <a:rPr lang="en-IE" sz="1600" dirty="0" smtClean="0"/>
              <a:t>MABS</a:t>
            </a:r>
            <a:endParaRPr lang="en-IE" sz="1600" dirty="0"/>
          </a:p>
          <a:p>
            <a:pPr marL="0" indent="0">
              <a:buClr>
                <a:schemeClr val="tx1"/>
              </a:buClr>
              <a:buNone/>
            </a:pPr>
            <a:endParaRPr lang="en-IE" sz="1600" dirty="0" smtClean="0"/>
          </a:p>
          <a:p>
            <a:endParaRPr lang="en-IE" sz="1600" dirty="0"/>
          </a:p>
        </p:txBody>
      </p:sp>
      <p:sp>
        <p:nvSpPr>
          <p:cNvPr id="6" name="Content Placeholder 5"/>
          <p:cNvSpPr>
            <a:spLocks noGrp="1"/>
          </p:cNvSpPr>
          <p:nvPr>
            <p:ph sz="half" idx="2"/>
          </p:nvPr>
        </p:nvSpPr>
        <p:spPr>
          <a:xfrm>
            <a:off x="4383460" y="970384"/>
            <a:ext cx="4752528" cy="4546848"/>
          </a:xfrm>
        </p:spPr>
        <p:txBody>
          <a:bodyPr/>
          <a:lstStyle/>
          <a:p>
            <a:pPr>
              <a:buClr>
                <a:schemeClr val="tx1"/>
              </a:buClr>
            </a:pPr>
            <a:r>
              <a:rPr lang="en-IE" sz="1600" dirty="0" smtClean="0"/>
              <a:t>North Galway MABS </a:t>
            </a:r>
          </a:p>
          <a:p>
            <a:pPr>
              <a:buClr>
                <a:schemeClr val="tx1"/>
              </a:buClr>
            </a:pPr>
            <a:r>
              <a:rPr lang="en-IE" sz="1600" dirty="0" smtClean="0"/>
              <a:t>South Galway MABS </a:t>
            </a:r>
          </a:p>
          <a:p>
            <a:pPr>
              <a:buClr>
                <a:schemeClr val="tx1"/>
              </a:buClr>
            </a:pPr>
            <a:r>
              <a:rPr lang="en-IE" sz="1600" dirty="0" smtClean="0"/>
              <a:t>South Mayo MABS </a:t>
            </a:r>
          </a:p>
          <a:p>
            <a:pPr>
              <a:buClr>
                <a:schemeClr val="tx1"/>
              </a:buClr>
            </a:pPr>
            <a:r>
              <a:rPr lang="en-IE" sz="1600" dirty="0" smtClean="0"/>
              <a:t>South Tipperary MABS </a:t>
            </a:r>
          </a:p>
          <a:p>
            <a:pPr>
              <a:buClr>
                <a:schemeClr val="tx1"/>
              </a:buClr>
            </a:pPr>
            <a:r>
              <a:rPr lang="en-IE" sz="1600" dirty="0" smtClean="0"/>
              <a:t>Waterford MABS </a:t>
            </a:r>
          </a:p>
          <a:p>
            <a:pPr>
              <a:buClr>
                <a:schemeClr val="tx1"/>
              </a:buClr>
            </a:pPr>
            <a:r>
              <a:rPr lang="en-IE" sz="1600" dirty="0" smtClean="0"/>
              <a:t>Sligo MABS</a:t>
            </a:r>
          </a:p>
          <a:p>
            <a:pPr marL="0" indent="0">
              <a:buClr>
                <a:schemeClr val="tx1"/>
              </a:buClr>
              <a:buNone/>
            </a:pPr>
            <a:r>
              <a:rPr lang="en-IE" sz="1600" dirty="0" smtClean="0"/>
              <a:t> </a:t>
            </a:r>
          </a:p>
          <a:p>
            <a:pPr>
              <a:buClr>
                <a:schemeClr val="tx1"/>
              </a:buClr>
            </a:pPr>
            <a:r>
              <a:rPr lang="en-IE" sz="1600" b="1" dirty="0" smtClean="0"/>
              <a:t>DUBLIN</a:t>
            </a:r>
          </a:p>
          <a:p>
            <a:pPr lvl="1">
              <a:lnSpc>
                <a:spcPct val="200000"/>
              </a:lnSpc>
              <a:buClr>
                <a:schemeClr val="tx1"/>
              </a:buClr>
            </a:pPr>
            <a:r>
              <a:rPr lang="en-IE" sz="1600" dirty="0"/>
              <a:t>Dundrum </a:t>
            </a:r>
            <a:r>
              <a:rPr lang="en-IE" sz="1600" dirty="0" smtClean="0"/>
              <a:t>MABS </a:t>
            </a:r>
          </a:p>
          <a:p>
            <a:pPr lvl="1">
              <a:lnSpc>
                <a:spcPct val="200000"/>
              </a:lnSpc>
              <a:buClr>
                <a:schemeClr val="tx1"/>
              </a:buClr>
            </a:pPr>
            <a:r>
              <a:rPr lang="en-IE" sz="1600" dirty="0" smtClean="0"/>
              <a:t>Fingal MABS </a:t>
            </a:r>
          </a:p>
          <a:p>
            <a:pPr lvl="1">
              <a:lnSpc>
                <a:spcPct val="200000"/>
              </a:lnSpc>
              <a:buClr>
                <a:schemeClr val="tx1"/>
              </a:buClr>
            </a:pPr>
            <a:r>
              <a:rPr lang="en-IE" sz="1600" dirty="0" smtClean="0"/>
              <a:t>Finglas/Cabra MABS </a:t>
            </a:r>
          </a:p>
          <a:p>
            <a:pPr lvl="1">
              <a:lnSpc>
                <a:spcPct val="200000"/>
              </a:lnSpc>
              <a:buClr>
                <a:schemeClr val="tx1"/>
              </a:buClr>
            </a:pPr>
            <a:r>
              <a:rPr lang="en-IE" sz="1600" dirty="0" smtClean="0"/>
              <a:t>Tallaght MABS </a:t>
            </a:r>
          </a:p>
          <a:p>
            <a:endParaRPr lang="en-IE" sz="1600" dirty="0" smtClean="0"/>
          </a:p>
          <a:p>
            <a:endParaRPr lang="en-IE" sz="1600" dirty="0"/>
          </a:p>
        </p:txBody>
      </p:sp>
    </p:spTree>
    <p:extLst>
      <p:ext uri="{BB962C8B-B14F-4D97-AF65-F5344CB8AC3E}">
        <p14:creationId xmlns:p14="http://schemas.microsoft.com/office/powerpoint/2010/main" val="218759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782960"/>
          </a:xfrm>
        </p:spPr>
        <p:txBody>
          <a:bodyPr/>
          <a:lstStyle/>
          <a:p>
            <a:pPr algn="ctr"/>
            <a:r>
              <a:rPr lang="en-IE" dirty="0" smtClean="0"/>
              <a:t>What makes it a DMA case?</a:t>
            </a:r>
            <a:endParaRPr lang="en-IE" dirty="0"/>
          </a:p>
        </p:txBody>
      </p:sp>
      <p:sp>
        <p:nvSpPr>
          <p:cNvPr id="3" name="Content Placeholder 2"/>
          <p:cNvSpPr>
            <a:spLocks noGrp="1"/>
          </p:cNvSpPr>
          <p:nvPr>
            <p:ph idx="1"/>
          </p:nvPr>
        </p:nvSpPr>
        <p:spPr>
          <a:xfrm>
            <a:off x="179512" y="260648"/>
            <a:ext cx="8712968" cy="5256584"/>
          </a:xfrm>
        </p:spPr>
        <p:txBody>
          <a:bodyPr/>
          <a:lstStyle/>
          <a:p>
            <a:pPr marL="457200" lvl="1" indent="0">
              <a:lnSpc>
                <a:spcPct val="150000"/>
              </a:lnSpc>
              <a:buNone/>
            </a:pPr>
            <a:endParaRPr lang="en-IE" dirty="0" smtClean="0">
              <a:latin typeface="Calibri" panose="020F0502020204030204" pitchFamily="34" charset="0"/>
            </a:endParaRPr>
          </a:p>
          <a:p>
            <a:pPr lvl="1">
              <a:buClr>
                <a:schemeClr val="tx1"/>
              </a:buClr>
            </a:pPr>
            <a:r>
              <a:rPr lang="en-IE" sz="2000" dirty="0" smtClean="0">
                <a:latin typeface="Calibri" panose="020F0502020204030204" pitchFamily="34" charset="0"/>
              </a:rPr>
              <a:t>Mortgage Deemed</a:t>
            </a:r>
            <a:r>
              <a:rPr lang="en-IE" sz="2000" b="1" dirty="0" smtClean="0">
                <a:latin typeface="Calibri" panose="020F0502020204030204" pitchFamily="34" charset="0"/>
              </a:rPr>
              <a:t> </a:t>
            </a:r>
            <a:r>
              <a:rPr lang="en-IE" sz="2000" b="1" dirty="0">
                <a:latin typeface="Calibri" panose="020F0502020204030204" pitchFamily="34" charset="0"/>
              </a:rPr>
              <a:t>Unsustainable</a:t>
            </a:r>
          </a:p>
          <a:p>
            <a:pPr lvl="1">
              <a:buClr>
                <a:schemeClr val="tx1"/>
              </a:buClr>
            </a:pPr>
            <a:r>
              <a:rPr lang="en-IE" sz="2000" dirty="0" smtClean="0">
                <a:latin typeface="Calibri" panose="020F0502020204030204" pitchFamily="34" charset="0"/>
              </a:rPr>
              <a:t>Client Deemed </a:t>
            </a:r>
            <a:r>
              <a:rPr lang="en-IE" sz="2000" b="1" dirty="0">
                <a:latin typeface="Calibri" panose="020F0502020204030204" pitchFamily="34" charset="0"/>
              </a:rPr>
              <a:t>Not Cooperating</a:t>
            </a:r>
          </a:p>
          <a:p>
            <a:pPr lvl="1">
              <a:buClr>
                <a:schemeClr val="tx1"/>
              </a:buClr>
            </a:pPr>
            <a:r>
              <a:rPr lang="en-IE" sz="2000" b="1" dirty="0" smtClean="0">
                <a:latin typeface="Calibri" panose="020F0502020204030204" pitchFamily="34" charset="0"/>
              </a:rPr>
              <a:t>Not offered </a:t>
            </a:r>
            <a:r>
              <a:rPr lang="en-IE" sz="2000" b="1" dirty="0">
                <a:latin typeface="Calibri" panose="020F0502020204030204" pitchFamily="34" charset="0"/>
              </a:rPr>
              <a:t>an Alternative Repayment Arrangement </a:t>
            </a:r>
            <a:r>
              <a:rPr lang="en-IE" sz="2000" dirty="0">
                <a:latin typeface="Calibri" panose="020F0502020204030204" pitchFamily="34" charset="0"/>
              </a:rPr>
              <a:t>by their lender </a:t>
            </a:r>
          </a:p>
          <a:p>
            <a:pPr lvl="1">
              <a:buClr>
                <a:schemeClr val="tx1"/>
              </a:buClr>
            </a:pPr>
            <a:r>
              <a:rPr lang="en-IE" sz="2000" dirty="0">
                <a:latin typeface="Calibri" panose="020F0502020204030204" pitchFamily="34" charset="0"/>
              </a:rPr>
              <a:t>Entered into an Alternative Repayment Arrangement </a:t>
            </a:r>
            <a:r>
              <a:rPr lang="en-IE" sz="2000" dirty="0" smtClean="0">
                <a:latin typeface="Calibri" panose="020F0502020204030204" pitchFamily="34" charset="0"/>
              </a:rPr>
              <a:t>(ARA) but </a:t>
            </a:r>
            <a:r>
              <a:rPr lang="en-IE" sz="2000" dirty="0">
                <a:latin typeface="Calibri" panose="020F0502020204030204" pitchFamily="34" charset="0"/>
              </a:rPr>
              <a:t>has </a:t>
            </a:r>
            <a:r>
              <a:rPr lang="en-IE" sz="2000" b="1" dirty="0">
                <a:latin typeface="Calibri" panose="020F0502020204030204" pitchFamily="34" charset="0"/>
              </a:rPr>
              <a:t>failed to meet the repayments </a:t>
            </a:r>
            <a:r>
              <a:rPr lang="en-IE" sz="2000" dirty="0">
                <a:latin typeface="Calibri" panose="020F0502020204030204" pitchFamily="34" charset="0"/>
              </a:rPr>
              <a:t>as </a:t>
            </a:r>
            <a:r>
              <a:rPr lang="en-IE" sz="2000" dirty="0" smtClean="0">
                <a:latin typeface="Calibri" panose="020F0502020204030204" pitchFamily="34" charset="0"/>
              </a:rPr>
              <a:t>agreed</a:t>
            </a:r>
          </a:p>
          <a:p>
            <a:pPr lvl="1">
              <a:buClr>
                <a:schemeClr val="tx1"/>
              </a:buClr>
            </a:pPr>
            <a:r>
              <a:rPr lang="en-IE" sz="2000" dirty="0" smtClean="0">
                <a:latin typeface="Calibri" panose="020F0502020204030204" pitchFamily="34" charset="0"/>
              </a:rPr>
              <a:t>Clients who want to explore insolvency (refer on to a PIP for section 52 advice ) </a:t>
            </a:r>
            <a:endParaRPr lang="en-IE" sz="2000" dirty="0">
              <a:latin typeface="Calibri" panose="020F0502020204030204" pitchFamily="34" charset="0"/>
            </a:endParaRPr>
          </a:p>
          <a:p>
            <a:pPr lvl="1">
              <a:buClr>
                <a:schemeClr val="tx1"/>
              </a:buClr>
            </a:pPr>
            <a:r>
              <a:rPr lang="en-IE" sz="2000" dirty="0">
                <a:latin typeface="Calibri" panose="020F0502020204030204" pitchFamily="34" charset="0"/>
              </a:rPr>
              <a:t>Clients who are at any stage of the </a:t>
            </a:r>
            <a:r>
              <a:rPr lang="en-IE" sz="2000" b="1" dirty="0">
                <a:latin typeface="Calibri" panose="020F0502020204030204" pitchFamily="34" charset="0"/>
              </a:rPr>
              <a:t>Pre-Legal or Legal process </a:t>
            </a:r>
            <a:endParaRPr lang="en-IE" sz="2000" b="1" dirty="0">
              <a:solidFill>
                <a:srgbClr val="FF0000"/>
              </a:solidFill>
              <a:latin typeface="Calibri" panose="020F0502020204030204" pitchFamily="34" charset="0"/>
            </a:endParaRPr>
          </a:p>
          <a:p>
            <a:pPr lvl="1">
              <a:buClr>
                <a:schemeClr val="tx1"/>
              </a:buClr>
            </a:pPr>
            <a:r>
              <a:rPr lang="en-IE" sz="2000" b="1" dirty="0">
                <a:latin typeface="Calibri" panose="020F0502020204030204" pitchFamily="34" charset="0"/>
              </a:rPr>
              <a:t>Complex</a:t>
            </a:r>
            <a:r>
              <a:rPr lang="en-IE" sz="2000" dirty="0">
                <a:latin typeface="Calibri" panose="020F0502020204030204" pitchFamily="34" charset="0"/>
              </a:rPr>
              <a:t> cases, for example, </a:t>
            </a:r>
          </a:p>
          <a:p>
            <a:pPr lvl="2">
              <a:buClr>
                <a:schemeClr val="tx1"/>
              </a:buClr>
            </a:pPr>
            <a:r>
              <a:rPr lang="en-IE" sz="2000" dirty="0">
                <a:latin typeface="Calibri" panose="020F0502020204030204" pitchFamily="34" charset="0"/>
              </a:rPr>
              <a:t>vulnerable clients, separation cases, multi-banked clients, self-employed</a:t>
            </a:r>
            <a:r>
              <a:rPr lang="en-IE" sz="2000" dirty="0" smtClean="0">
                <a:latin typeface="Calibri" panose="020F0502020204030204" pitchFamily="34" charset="0"/>
              </a:rPr>
              <a:t>, illness </a:t>
            </a:r>
            <a:r>
              <a:rPr lang="en-IE" sz="2000" dirty="0">
                <a:latin typeface="Calibri" panose="020F0502020204030204" pitchFamily="34" charset="0"/>
              </a:rPr>
              <a:t>etc.</a:t>
            </a:r>
          </a:p>
          <a:p>
            <a:pPr marL="0" indent="0" algn="ctr">
              <a:buNone/>
            </a:pPr>
            <a:r>
              <a:rPr lang="en-IE" sz="2000" b="1" dirty="0">
                <a:latin typeface="Calibri" panose="020F0502020204030204" pitchFamily="34" charset="0"/>
              </a:rPr>
              <a:t>Not in </a:t>
            </a:r>
            <a:r>
              <a:rPr lang="en-IE" sz="2000" b="1" dirty="0" smtClean="0">
                <a:latin typeface="Calibri" panose="020F0502020204030204" pitchFamily="34" charset="0"/>
              </a:rPr>
              <a:t>scope for DMA - Pre-arrears</a:t>
            </a:r>
            <a:r>
              <a:rPr lang="en-IE" sz="2000" b="1" dirty="0">
                <a:latin typeface="Calibri" panose="020F0502020204030204" pitchFamily="34" charset="0"/>
              </a:rPr>
              <a:t>, Early arrears </a:t>
            </a:r>
            <a:r>
              <a:rPr lang="en-IE" sz="2000" b="1" dirty="0" smtClean="0">
                <a:latin typeface="Calibri" panose="020F0502020204030204" pitchFamily="34" charset="0"/>
              </a:rPr>
              <a:t>(&lt;3m</a:t>
            </a:r>
            <a:r>
              <a:rPr lang="en-IE" sz="2000" b="1" dirty="0">
                <a:latin typeface="Calibri" panose="020F0502020204030204" pitchFamily="34" charset="0"/>
              </a:rPr>
              <a:t>) cases</a:t>
            </a:r>
          </a:p>
          <a:p>
            <a:pPr lvl="1"/>
            <a:endParaRPr lang="en-IE" dirty="0">
              <a:latin typeface="Calibri" panose="020F0502020204030204" pitchFamily="34" charset="0"/>
            </a:endParaRPr>
          </a:p>
          <a:p>
            <a:pPr marL="457200" lvl="1" indent="0">
              <a:buNone/>
            </a:pPr>
            <a:endParaRPr lang="en-IE" dirty="0">
              <a:latin typeface="Calibri" panose="020F0502020204030204" pitchFamily="34" charset="0"/>
            </a:endParaRPr>
          </a:p>
        </p:txBody>
      </p:sp>
    </p:spTree>
    <p:extLst>
      <p:ext uri="{BB962C8B-B14F-4D97-AF65-F5344CB8AC3E}">
        <p14:creationId xmlns:p14="http://schemas.microsoft.com/office/powerpoint/2010/main" val="2565227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Client Profile DMA (cases only) </a:t>
            </a:r>
            <a:endParaRPr lang="en-IE" dirty="0"/>
          </a:p>
        </p:txBody>
      </p:sp>
      <p:sp>
        <p:nvSpPr>
          <p:cNvPr id="3" name="Content Placeholder 2"/>
          <p:cNvSpPr>
            <a:spLocks noGrp="1"/>
          </p:cNvSpPr>
          <p:nvPr>
            <p:ph idx="1"/>
          </p:nvPr>
        </p:nvSpPr>
        <p:spPr/>
        <p:txBody>
          <a:bodyPr/>
          <a:lstStyle/>
          <a:p>
            <a:r>
              <a:rPr lang="en-IE" dirty="0" smtClean="0"/>
              <a:t>Data based on circa  2,800 DMA clients</a:t>
            </a:r>
            <a:endParaRPr lang="en-IE" dirty="0"/>
          </a:p>
        </p:txBody>
      </p:sp>
    </p:spTree>
    <p:extLst>
      <p:ext uri="{BB962C8B-B14F-4D97-AF65-F5344CB8AC3E}">
        <p14:creationId xmlns:p14="http://schemas.microsoft.com/office/powerpoint/2010/main" val="473746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B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MABS</Template>
  <TotalTime>8069</TotalTime>
  <Words>2740</Words>
  <Application>Microsoft Office PowerPoint</Application>
  <PresentationFormat>On-screen Show (4:3)</PresentationFormat>
  <Paragraphs>255</Paragraphs>
  <Slides>28</Slides>
  <Notes>10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MABS</vt:lpstr>
      <vt:lpstr>Custom Design</vt:lpstr>
      <vt:lpstr>      </vt:lpstr>
      <vt:lpstr>Agenda </vt:lpstr>
      <vt:lpstr>Money Advice and Budgeting Service (MABS)  </vt:lpstr>
      <vt:lpstr>MABS &amp; Mortgage Arrears </vt:lpstr>
      <vt:lpstr>Q4 - 2016 Central Bank Mortgage Arrears Statistics</vt:lpstr>
      <vt:lpstr>Background – enhanced role for MABS</vt:lpstr>
      <vt:lpstr>DMA Locations - nationwide coverage from key locations </vt:lpstr>
      <vt:lpstr>What makes it a DMA case?</vt:lpstr>
      <vt:lpstr>Client Profile DMA (cases only) </vt:lpstr>
      <vt:lpstr>DMA Caseload By Age Category  </vt:lpstr>
      <vt:lpstr>DMA Caseload – Family Status </vt:lpstr>
      <vt:lpstr>DMA Caseload- Income Status</vt:lpstr>
      <vt:lpstr>Court Mentor</vt:lpstr>
      <vt:lpstr>Court Mentor  - Trim (Meath MABS)</vt:lpstr>
      <vt:lpstr>MABS -  Lender Protocol</vt:lpstr>
      <vt:lpstr>Professionalism, Compassion &amp; Commitment</vt:lpstr>
      <vt:lpstr>Does it make a difference?</vt:lpstr>
      <vt:lpstr>DMA Perspective – Ciara Cullen</vt:lpstr>
      <vt:lpstr>DMA Adviser Role in Practice</vt:lpstr>
      <vt:lpstr>Court Mentor – Dublin</vt:lpstr>
      <vt:lpstr>MABS Role in Respect of Access to Legal Advice (Consultation Solicitor) </vt:lpstr>
      <vt:lpstr>Where does Legal Advice come in? </vt:lpstr>
      <vt:lpstr>Outcomes from the DMA Service </vt:lpstr>
      <vt:lpstr> Outcomes from the DMA Service </vt:lpstr>
      <vt:lpstr>Outcomes from the DMA Service </vt:lpstr>
      <vt:lpstr>How do you measure success?</vt:lpstr>
      <vt:lpstr>Conclusion</vt:lpstr>
      <vt:lpstr>PowerPoint Presentation</vt:lpstr>
    </vt:vector>
  </TitlesOfParts>
  <Company>MABS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Michelle O’ Hara B.L. 2013</dc:creator>
  <cp:lastModifiedBy>Annmarie O'Connor - MABS</cp:lastModifiedBy>
  <cp:revision>607</cp:revision>
  <cp:lastPrinted>2017-01-25T09:08:52Z</cp:lastPrinted>
  <dcterms:created xsi:type="dcterms:W3CDTF">2012-01-11T13:57:25Z</dcterms:created>
  <dcterms:modified xsi:type="dcterms:W3CDTF">2017-05-29T15:50:35Z</dcterms:modified>
</cp:coreProperties>
</file>